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96" r:id="rId3"/>
    <p:sldId id="315" r:id="rId4"/>
    <p:sldId id="316" r:id="rId5"/>
    <p:sldId id="365" r:id="rId6"/>
    <p:sldId id="317" r:id="rId7"/>
    <p:sldId id="257" r:id="rId8"/>
    <p:sldId id="304" r:id="rId9"/>
    <p:sldId id="303" r:id="rId10"/>
    <p:sldId id="259" r:id="rId11"/>
    <p:sldId id="260" r:id="rId12"/>
    <p:sldId id="301" r:id="rId13"/>
    <p:sldId id="264" r:id="rId14"/>
    <p:sldId id="265" r:id="rId15"/>
    <p:sldId id="366" r:id="rId16"/>
    <p:sldId id="321" r:id="rId17"/>
    <p:sldId id="383" r:id="rId18"/>
    <p:sldId id="384" r:id="rId19"/>
    <p:sldId id="385" r:id="rId20"/>
    <p:sldId id="386" r:id="rId21"/>
    <p:sldId id="324" r:id="rId22"/>
    <p:sldId id="325" r:id="rId23"/>
    <p:sldId id="327" r:id="rId24"/>
    <p:sldId id="306" r:id="rId25"/>
    <p:sldId id="329" r:id="rId26"/>
    <p:sldId id="330" r:id="rId27"/>
    <p:sldId id="331" r:id="rId28"/>
    <p:sldId id="335" r:id="rId29"/>
    <p:sldId id="337" r:id="rId30"/>
    <p:sldId id="338" r:id="rId31"/>
    <p:sldId id="369" r:id="rId32"/>
    <p:sldId id="370" r:id="rId33"/>
    <p:sldId id="371" r:id="rId34"/>
    <p:sldId id="372" r:id="rId35"/>
    <p:sldId id="373" r:id="rId36"/>
    <p:sldId id="374" r:id="rId37"/>
    <p:sldId id="377" r:id="rId38"/>
    <p:sldId id="378" r:id="rId39"/>
    <p:sldId id="379" r:id="rId40"/>
    <p:sldId id="380" r:id="rId41"/>
    <p:sldId id="381" r:id="rId42"/>
    <p:sldId id="348" r:id="rId43"/>
    <p:sldId id="387" r:id="rId44"/>
    <p:sldId id="388" r:id="rId45"/>
    <p:sldId id="389" r:id="rId46"/>
    <p:sldId id="390" r:id="rId47"/>
    <p:sldId id="391" r:id="rId48"/>
    <p:sldId id="345" r:id="rId49"/>
    <p:sldId id="346" r:id="rId50"/>
    <p:sldId id="347" r:id="rId51"/>
    <p:sldId id="349" r:id="rId52"/>
    <p:sldId id="393" r:id="rId53"/>
    <p:sldId id="362" r:id="rId54"/>
    <p:sldId id="363" r:id="rId55"/>
    <p:sldId id="392" r:id="rId56"/>
    <p:sldId id="288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00B050"/>
    <a:srgbClr val="FFABAB"/>
    <a:srgbClr val="0066FF"/>
    <a:srgbClr val="F8F8F8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7" autoAdjust="0"/>
    <p:restoredTop sz="94611" autoAdjust="0"/>
  </p:normalViewPr>
  <p:slideViewPr>
    <p:cSldViewPr snapToGrid="0">
      <p:cViewPr>
        <p:scale>
          <a:sx n="100" d="100"/>
          <a:sy n="100" d="100"/>
        </p:scale>
        <p:origin x="-133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-3540" y="-90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1E0C0-B9F0-451C-B84C-F6549FE7BB87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EDECF-E3A2-43FB-8BEF-EEA4BFB3095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726C2-985B-4F71-8C84-1848F9C08632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2946D-7712-4C49-B911-D91AE2F3A08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4892-B924-4942-9631-C7BDE7EB02B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4892-B924-4942-9631-C7BDE7EB02B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4892-B924-4942-9631-C7BDE7EB02B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4892-B924-4942-9631-C7BDE7EB02B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4892-B924-4942-9631-C7BDE7EB02B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4892-B924-4942-9631-C7BDE7EB02B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4892-B924-4942-9631-C7BDE7EB02B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4892-B924-4942-9631-C7BDE7EB02B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4892-B924-4942-9631-C7BDE7EB02B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4892-B924-4942-9631-C7BDE7EB02B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4892-B924-4942-9631-C7BDE7EB02B5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4892-B924-4942-9631-C7BDE7EB02B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4892-B924-4942-9631-C7BDE7EB02B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4892-B924-4942-9631-C7BDE7EB02B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4892-B924-4942-9631-C7BDE7EB02B5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4892-B924-4942-9631-C7BDE7EB02B5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4892-B924-4942-9631-C7BDE7EB02B5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4892-B924-4942-9631-C7BDE7EB02B5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4892-B924-4942-9631-C7BDE7EB02B5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4892-B924-4942-9631-C7BDE7EB02B5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4892-B924-4942-9631-C7BDE7EB02B5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4892-B924-4942-9631-C7BDE7EB02B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4892-B924-4942-9631-C7BDE7EB02B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constants in the bounds?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4892-B924-4942-9631-C7BDE7EB02B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4892-B924-4942-9631-C7BDE7EB02B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4892-B924-4942-9631-C7BDE7EB02B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4892-B924-4942-9631-C7BDE7EB02B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4892-B924-4942-9631-C7BDE7EB02B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FBE0-16F7-4A0D-A259-ACDEFB65580C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EEC9-917D-4438-BF77-D49C486243F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FBE0-16F7-4A0D-A259-ACDEFB65580C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EEC9-917D-4438-BF77-D49C486243F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FBE0-16F7-4A0D-A259-ACDEFB65580C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EEC9-917D-4438-BF77-D49C486243F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FBE0-16F7-4A0D-A259-ACDEFB65580C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EEC9-917D-4438-BF77-D49C486243F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FBE0-16F7-4A0D-A259-ACDEFB65580C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EEC9-917D-4438-BF77-D49C486243F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FBE0-16F7-4A0D-A259-ACDEFB65580C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EEC9-917D-4438-BF77-D49C486243F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FBE0-16F7-4A0D-A259-ACDEFB65580C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EEC9-917D-4438-BF77-D49C486243F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FBE0-16F7-4A0D-A259-ACDEFB65580C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EEC9-917D-4438-BF77-D49C486243F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FBE0-16F7-4A0D-A259-ACDEFB65580C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EEC9-917D-4438-BF77-D49C486243F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FBE0-16F7-4A0D-A259-ACDEFB65580C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EEC9-917D-4438-BF77-D49C486243F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FBE0-16F7-4A0D-A259-ACDEFB65580C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EEC9-917D-4438-BF77-D49C486243F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FBE0-16F7-4A0D-A259-ACDEFB65580C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1EEC9-917D-4438-BF77-D49C486243F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3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3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64.png"/><Relationship Id="rId4" Type="http://schemas.openxmlformats.org/officeDocument/2006/relationships/image" Target="../media/image33.png"/><Relationship Id="rId9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1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67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5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1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8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6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14.png"/><Relationship Id="rId10" Type="http://schemas.openxmlformats.org/officeDocument/2006/relationships/image" Target="../media/image96.png"/><Relationship Id="rId4" Type="http://schemas.openxmlformats.org/officeDocument/2006/relationships/image" Target="../media/image91.png"/><Relationship Id="rId9" Type="http://schemas.openxmlformats.org/officeDocument/2006/relationships/image" Target="../media/image9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8.png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0.png"/><Relationship Id="rId5" Type="http://schemas.openxmlformats.org/officeDocument/2006/relationships/image" Target="../media/image105.png"/><Relationship Id="rId10" Type="http://schemas.openxmlformats.org/officeDocument/2006/relationships/image" Target="../media/image109.png"/><Relationship Id="rId4" Type="http://schemas.openxmlformats.org/officeDocument/2006/relationships/image" Target="../media/image104.png"/><Relationship Id="rId9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07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6.png"/><Relationship Id="rId5" Type="http://schemas.openxmlformats.org/officeDocument/2006/relationships/image" Target="../media/image113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4" Type="http://schemas.openxmlformats.org/officeDocument/2006/relationships/image" Target="../media/image112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09.png"/><Relationship Id="rId3" Type="http://schemas.openxmlformats.org/officeDocument/2006/relationships/image" Target="../media/image105.png"/><Relationship Id="rId7" Type="http://schemas.openxmlformats.org/officeDocument/2006/relationships/image" Target="../media/image113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03.png"/><Relationship Id="rId5" Type="http://schemas.openxmlformats.org/officeDocument/2006/relationships/image" Target="../media/image111.png"/><Relationship Id="rId10" Type="http://schemas.openxmlformats.org/officeDocument/2006/relationships/image" Target="../media/image110.png"/><Relationship Id="rId4" Type="http://schemas.openxmlformats.org/officeDocument/2006/relationships/image" Target="../media/image117.png"/><Relationship Id="rId9" Type="http://schemas.openxmlformats.org/officeDocument/2006/relationships/image" Target="../media/image11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0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ge.math.tu-berlin.de/~muetze/cos/" TargetMode="External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4.png"/><Relationship Id="rId7" Type="http://schemas.openxmlformats.org/officeDocument/2006/relationships/image" Target="../media/image12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63.png"/><Relationship Id="rId4" Type="http://schemas.openxmlformats.org/officeDocument/2006/relationships/image" Target="../media/image61.png"/><Relationship Id="rId9" Type="http://schemas.openxmlformats.org/officeDocument/2006/relationships/image" Target="../media/image12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91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0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36625" y="3486150"/>
            <a:ext cx="5759450" cy="150810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CH" sz="28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Arial" pitchFamily="34" charset="0"/>
              </a:rPr>
              <a:t>Torsten Mütze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CH" sz="2000" dirty="0" smtClean="0">
                <a:latin typeface="+mj-lt"/>
                <a:cs typeface="Arial" pitchFamily="34" charset="0"/>
              </a:rPr>
              <a:t>(</a:t>
            </a:r>
            <a:r>
              <a:rPr lang="de-CH" sz="2000" dirty="0" err="1" smtClean="0">
                <a:latin typeface="+mj-lt"/>
                <a:cs typeface="Arial" pitchFamily="34" charset="0"/>
              </a:rPr>
              <a:t>based</a:t>
            </a:r>
            <a:r>
              <a:rPr lang="de-CH" sz="2000" dirty="0" smtClean="0">
                <a:latin typeface="+mj-lt"/>
                <a:cs typeface="Arial" pitchFamily="34" charset="0"/>
              </a:rPr>
              <a:t> on </a:t>
            </a:r>
            <a:r>
              <a:rPr lang="de-CH" sz="2000" dirty="0" err="1" smtClean="0">
                <a:latin typeface="+mj-lt"/>
                <a:cs typeface="Arial" pitchFamily="34" charset="0"/>
              </a:rPr>
              <a:t>joint</a:t>
            </a:r>
            <a:r>
              <a:rPr lang="de-CH" sz="2000" dirty="0" smtClean="0">
                <a:latin typeface="+mj-lt"/>
                <a:cs typeface="Arial" pitchFamily="34" charset="0"/>
              </a:rPr>
              <a:t> </a:t>
            </a:r>
            <a:r>
              <a:rPr lang="de-CH" sz="2000" dirty="0" err="1" smtClean="0">
                <a:latin typeface="+mj-lt"/>
                <a:cs typeface="Arial" pitchFamily="34" charset="0"/>
              </a:rPr>
              <a:t>papers</a:t>
            </a:r>
            <a:r>
              <a:rPr lang="de-CH" sz="2000" dirty="0" smtClean="0">
                <a:latin typeface="+mj-lt"/>
                <a:cs typeface="Arial" pitchFamily="34" charset="0"/>
              </a:rPr>
              <a:t> </a:t>
            </a:r>
            <a:r>
              <a:rPr lang="de-CH" sz="2000" dirty="0" err="1" smtClean="0">
                <a:latin typeface="+mj-lt"/>
                <a:cs typeface="Arial" pitchFamily="34" charset="0"/>
              </a:rPr>
              <a:t>with</a:t>
            </a:r>
            <a:r>
              <a:rPr lang="de-CH" sz="2000" dirty="0" smtClean="0">
                <a:latin typeface="+mj-lt"/>
                <a:cs typeface="Arial" pitchFamily="34" charset="0"/>
              </a:rPr>
              <a:t> Sven Jäger, Petr Gregor, Jerri Nummenpalo, Joe </a:t>
            </a:r>
            <a:r>
              <a:rPr lang="de-CH" sz="2000" dirty="0" err="1" smtClean="0">
                <a:latin typeface="+mj-lt"/>
                <a:cs typeface="Arial" pitchFamily="34" charset="0"/>
              </a:rPr>
              <a:t>Sawada</a:t>
            </a:r>
            <a:r>
              <a:rPr lang="de-CH" sz="2000" dirty="0" smtClean="0">
                <a:latin typeface="+mj-lt"/>
                <a:cs typeface="Arial" pitchFamily="34" charset="0"/>
              </a:rPr>
              <a:t>, Christoph </a:t>
            </a:r>
            <a:r>
              <a:rPr lang="de-CH" sz="2000" dirty="0" err="1" smtClean="0">
                <a:latin typeface="+mj-lt"/>
                <a:cs typeface="Arial" pitchFamily="34" charset="0"/>
              </a:rPr>
              <a:t>Standke</a:t>
            </a:r>
            <a:r>
              <a:rPr lang="de-CH" sz="2000" dirty="0" smtClean="0">
                <a:latin typeface="+mj-lt"/>
                <a:cs typeface="Arial" pitchFamily="34" charset="0"/>
              </a:rPr>
              <a:t>, Pascal Su, Bartosz Walczak, Veit Wiechert, Kaja Wille)</a:t>
            </a:r>
            <a:endParaRPr kumimoji="0" lang="de-CH" sz="20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5349" y="1924675"/>
            <a:ext cx="7343776" cy="144655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l" eaLnBrk="1" hangingPunct="1"/>
            <a:r>
              <a:rPr lang="en-US" dirty="0" smtClean="0">
                <a:cs typeface="Arial" pitchFamily="34" charset="0"/>
              </a:rPr>
              <a:t>Hamilton cycles in highly symmetric graphs</a:t>
            </a:r>
            <a:endParaRPr lang="de-CH" dirty="0" smtClean="0">
              <a:cs typeface="Arial" pitchFamily="34" charset="0"/>
            </a:endParaRPr>
          </a:p>
        </p:txBody>
      </p:sp>
      <p:pic>
        <p:nvPicPr>
          <p:cNvPr id="2" name="Picture 2" descr="C:\torsten\phd\kneser\presentation\tuberl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299524"/>
            <a:ext cx="1104900" cy="8244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>
                <a:solidFill>
                  <a:prstClr val="black"/>
                </a:solidFill>
                <a:ea typeface="+mn-ea"/>
                <a:cs typeface="Arial" pitchFamily="34" charset="0"/>
              </a:rPr>
              <a:t>The </a:t>
            </a:r>
            <a:r>
              <a:rPr lang="de-CH" dirty="0" err="1">
                <a:solidFill>
                  <a:prstClr val="black"/>
                </a:solidFill>
                <a:ea typeface="+mn-ea"/>
                <a:cs typeface="Arial" pitchFamily="34" charset="0"/>
              </a:rPr>
              <a:t>middle</a:t>
            </a:r>
            <a:r>
              <a:rPr lang="de-CH" dirty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levels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conjecture</a:t>
            </a:r>
            <a:endParaRPr lang="en-US" dirty="0"/>
          </a:p>
        </p:txBody>
      </p:sp>
      <p:sp>
        <p:nvSpPr>
          <p:cNvPr id="165" name="Inhaltsplatzhalter 2"/>
          <p:cNvSpPr txBox="1">
            <a:spLocks/>
          </p:cNvSpPr>
          <p:nvPr/>
        </p:nvSpPr>
        <p:spPr>
          <a:xfrm>
            <a:off x="395536" y="1520788"/>
            <a:ext cx="8316924" cy="904863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de-CH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Conjecture</a:t>
            </a: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de-CH" sz="2400" dirty="0" smtClean="0"/>
              <a:t>The </a:t>
            </a:r>
            <a:r>
              <a:rPr lang="de-CH" sz="2400" dirty="0" err="1" smtClean="0"/>
              <a:t>middle</a:t>
            </a:r>
            <a:r>
              <a:rPr lang="de-CH" sz="2400" dirty="0" smtClean="0"/>
              <a:t> </a:t>
            </a:r>
            <a:r>
              <a:rPr lang="de-CH" sz="2400" dirty="0" err="1" smtClean="0"/>
              <a:t>layer</a:t>
            </a:r>
            <a:r>
              <a:rPr lang="de-CH" sz="2400" dirty="0" smtClean="0"/>
              <a:t> </a:t>
            </a:r>
            <a:r>
              <a:rPr lang="de-CH" sz="2400" dirty="0" err="1" smtClean="0"/>
              <a:t>graph</a:t>
            </a:r>
            <a:r>
              <a:rPr lang="de-CH" sz="2400" dirty="0" smtClean="0"/>
              <a:t> has a Hamilton </a:t>
            </a:r>
            <a:r>
              <a:rPr lang="de-CH" sz="2400" dirty="0" err="1" smtClean="0"/>
              <a:t>cycle</a:t>
            </a:r>
            <a:r>
              <a:rPr lang="de-CH" sz="2400" dirty="0" smtClean="0"/>
              <a:t> </a:t>
            </a:r>
            <a:r>
              <a:rPr lang="de-CH" sz="2400" dirty="0" err="1" smtClean="0"/>
              <a:t>for</a:t>
            </a:r>
            <a:r>
              <a:rPr lang="de-CH" sz="2400" dirty="0" smtClean="0"/>
              <a:t> </a:t>
            </a:r>
            <a:r>
              <a:rPr lang="de-CH" sz="2400" dirty="0" err="1" smtClean="0"/>
              <a:t>every</a:t>
            </a:r>
            <a:r>
              <a:rPr lang="de-CH" sz="2400" dirty="0" smtClean="0"/>
              <a:t>            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4185" y="2053605"/>
            <a:ext cx="6826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Inhaltsplatzhalter 2"/>
          <p:cNvSpPr txBox="1">
            <a:spLocks/>
          </p:cNvSpPr>
          <p:nvPr/>
        </p:nvSpPr>
        <p:spPr>
          <a:xfrm>
            <a:off x="431540" y="2708920"/>
            <a:ext cx="8316924" cy="1764196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dirty="0" err="1" smtClean="0"/>
              <a:t>probably</a:t>
            </a:r>
            <a:r>
              <a:rPr lang="de-CH" sz="2400" dirty="0" smtClean="0"/>
              <a:t> </a:t>
            </a:r>
            <a:r>
              <a:rPr lang="de-CH" sz="2400" dirty="0" err="1" smtClean="0"/>
              <a:t>first</a:t>
            </a:r>
            <a:r>
              <a:rPr lang="de-CH" sz="2400" dirty="0" smtClean="0"/>
              <a:t> </a:t>
            </a:r>
            <a:r>
              <a:rPr lang="de-CH" sz="2400" dirty="0" err="1" smtClean="0"/>
              <a:t>mentioned</a:t>
            </a:r>
            <a:r>
              <a:rPr lang="de-CH" sz="2400" dirty="0" smtClean="0"/>
              <a:t> in </a:t>
            </a:r>
            <a:r>
              <a:rPr lang="de-CH" b="1" i="1" dirty="0" smtClean="0"/>
              <a:t>[Havel 83]</a:t>
            </a:r>
            <a:r>
              <a:rPr lang="de-CH" sz="2400" dirty="0" smtClean="0"/>
              <a:t>, </a:t>
            </a:r>
            <a:r>
              <a:rPr lang="de-CH" b="1" i="1" dirty="0" smtClean="0"/>
              <a:t>[Buck, Wiedemann 84]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dirty="0" smtClean="0"/>
              <a:t>also (</a:t>
            </a:r>
            <a:r>
              <a:rPr lang="de-CH" sz="2400" dirty="0" err="1" smtClean="0"/>
              <a:t>mis</a:t>
            </a:r>
            <a:r>
              <a:rPr lang="de-CH" sz="2400" dirty="0" smtClean="0"/>
              <a:t>)</a:t>
            </a:r>
            <a:r>
              <a:rPr lang="de-CH" sz="2400" dirty="0" err="1" smtClean="0"/>
              <a:t>attributed</a:t>
            </a:r>
            <a:r>
              <a:rPr lang="de-CH" sz="2400" dirty="0" smtClean="0"/>
              <a:t> to </a:t>
            </a:r>
            <a:r>
              <a:rPr lang="de-CH" sz="2400" dirty="0" err="1" smtClean="0"/>
              <a:t>Dejter</a:t>
            </a:r>
            <a:r>
              <a:rPr lang="de-CH" sz="2400" dirty="0" smtClean="0"/>
              <a:t>, Erd</a:t>
            </a:r>
            <a:r>
              <a:rPr lang="hu-HU" sz="2400" dirty="0" smtClean="0"/>
              <a:t>ő</a:t>
            </a:r>
            <a:r>
              <a:rPr lang="de-CH" sz="2400" dirty="0" smtClean="0"/>
              <a:t>s, </a:t>
            </a:r>
            <a:r>
              <a:rPr lang="de-CH" sz="2400" dirty="0" err="1" smtClean="0"/>
              <a:t>Trotter</a:t>
            </a:r>
            <a:r>
              <a:rPr lang="de-CH" sz="2400" dirty="0" smtClean="0"/>
              <a:t> </a:t>
            </a:r>
            <a:r>
              <a:rPr lang="de-CH" b="1" i="1" dirty="0" smtClean="0"/>
              <a:t>[</a:t>
            </a:r>
            <a:r>
              <a:rPr lang="de-CH" b="1" i="1" dirty="0" err="1" smtClean="0"/>
              <a:t>Kierstead</a:t>
            </a:r>
            <a:r>
              <a:rPr lang="de-CH" b="1" i="1" dirty="0" smtClean="0"/>
              <a:t>, </a:t>
            </a:r>
            <a:r>
              <a:rPr lang="de-CH" b="1" i="1" dirty="0" err="1" smtClean="0"/>
              <a:t>Trotter</a:t>
            </a:r>
            <a:r>
              <a:rPr lang="de-CH" b="1" i="1" dirty="0" smtClean="0"/>
              <a:t> 88]</a:t>
            </a:r>
            <a:r>
              <a:rPr lang="de-CH" sz="2400" dirty="0" smtClean="0"/>
              <a:t/>
            </a:r>
            <a:br>
              <a:rPr lang="de-CH" sz="2400" dirty="0" smtClean="0"/>
            </a:br>
            <a:r>
              <a:rPr lang="de-CH" sz="2400" dirty="0" smtClean="0"/>
              <a:t>and </a:t>
            </a:r>
            <a:r>
              <a:rPr lang="de-CH" sz="2400" dirty="0" err="1" smtClean="0"/>
              <a:t>various</a:t>
            </a:r>
            <a:r>
              <a:rPr lang="de-CH" sz="2400" dirty="0" smtClean="0"/>
              <a:t> </a:t>
            </a:r>
            <a:r>
              <a:rPr lang="de-CH" sz="2400" dirty="0" err="1" smtClean="0"/>
              <a:t>others</a:t>
            </a:r>
            <a:endParaRPr lang="de-CH" sz="24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dirty="0" err="1" smtClean="0"/>
              <a:t>exercise</a:t>
            </a:r>
            <a:r>
              <a:rPr lang="de-CH" sz="2400" dirty="0" smtClean="0"/>
              <a:t> (!!!) in </a:t>
            </a:r>
            <a:r>
              <a:rPr lang="de-CH" b="1" i="1" dirty="0" smtClean="0"/>
              <a:t>[Knuth 05]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>
                <a:solidFill>
                  <a:prstClr val="black"/>
                </a:solidFill>
                <a:ea typeface="+mn-ea"/>
                <a:cs typeface="Arial" pitchFamily="34" charset="0"/>
              </a:rPr>
              <a:t>The </a:t>
            </a:r>
            <a:r>
              <a:rPr lang="de-CH" dirty="0" err="1">
                <a:solidFill>
                  <a:prstClr val="black"/>
                </a:solidFill>
                <a:ea typeface="+mn-ea"/>
                <a:cs typeface="Arial" pitchFamily="34" charset="0"/>
              </a:rPr>
              <a:t>middle</a:t>
            </a:r>
            <a:r>
              <a:rPr lang="de-CH" dirty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levels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conjecture</a:t>
            </a:r>
            <a:endParaRPr lang="en-US" dirty="0"/>
          </a:p>
        </p:txBody>
      </p:sp>
      <p:sp>
        <p:nvSpPr>
          <p:cNvPr id="165" name="Inhaltsplatzhalter 2"/>
          <p:cNvSpPr txBox="1">
            <a:spLocks/>
          </p:cNvSpPr>
          <p:nvPr/>
        </p:nvSpPr>
        <p:spPr>
          <a:xfrm>
            <a:off x="323528" y="3609020"/>
            <a:ext cx="8316924" cy="316835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e-CH" sz="2400" dirty="0" smtClean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395536" y="1520788"/>
            <a:ext cx="8316924" cy="972108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de-CH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Conjecture</a:t>
            </a: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de-CH" sz="2400" dirty="0" smtClean="0"/>
              <a:t>The </a:t>
            </a:r>
            <a:r>
              <a:rPr lang="de-CH" sz="2400" dirty="0" err="1" smtClean="0"/>
              <a:t>middle</a:t>
            </a:r>
            <a:r>
              <a:rPr lang="de-CH" sz="2400" dirty="0" smtClean="0"/>
              <a:t> </a:t>
            </a:r>
            <a:r>
              <a:rPr lang="de-CH" sz="2400" dirty="0" err="1" smtClean="0"/>
              <a:t>layer</a:t>
            </a:r>
            <a:r>
              <a:rPr lang="de-CH" sz="2400" dirty="0" smtClean="0"/>
              <a:t> </a:t>
            </a:r>
            <a:r>
              <a:rPr lang="de-CH" sz="2400" dirty="0" err="1" smtClean="0"/>
              <a:t>graph</a:t>
            </a:r>
            <a:r>
              <a:rPr lang="de-CH" sz="2400" dirty="0" smtClean="0"/>
              <a:t> has a Hamilton </a:t>
            </a:r>
            <a:r>
              <a:rPr lang="de-CH" sz="2400" dirty="0" err="1" smtClean="0"/>
              <a:t>cycle</a:t>
            </a:r>
            <a:r>
              <a:rPr lang="de-CH" sz="2400" dirty="0" smtClean="0"/>
              <a:t> </a:t>
            </a:r>
            <a:r>
              <a:rPr lang="de-CH" sz="2400" dirty="0" err="1" smtClean="0"/>
              <a:t>for</a:t>
            </a:r>
            <a:r>
              <a:rPr lang="de-CH" sz="2400" dirty="0" smtClean="0"/>
              <a:t> </a:t>
            </a:r>
            <a:r>
              <a:rPr lang="de-CH" sz="2400" dirty="0" err="1" smtClean="0"/>
              <a:t>every</a:t>
            </a:r>
            <a:r>
              <a:rPr lang="de-CH" sz="2400" dirty="0" smtClean="0"/>
              <a:t>            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4185" y="2053605"/>
            <a:ext cx="6826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431540" y="2708920"/>
            <a:ext cx="8316924" cy="1764196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de-CH" sz="2400" dirty="0" smtClean="0"/>
              <a:t>Motivation: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dirty="0" smtClean="0"/>
              <a:t>Gray </a:t>
            </a:r>
            <a:r>
              <a:rPr lang="de-CH" sz="2400" dirty="0" err="1" smtClean="0"/>
              <a:t>codes</a:t>
            </a:r>
            <a:r>
              <a:rPr lang="de-CH" sz="2400" dirty="0" smtClean="0"/>
              <a:t> (</a:t>
            </a:r>
            <a:r>
              <a:rPr lang="de-CH" sz="2400" dirty="0" err="1" smtClean="0"/>
              <a:t>applications</a:t>
            </a:r>
            <a:r>
              <a:rPr lang="de-CH" sz="2400" dirty="0" smtClean="0"/>
              <a:t> </a:t>
            </a:r>
            <a:r>
              <a:rPr lang="de-CH" sz="2400" dirty="0" err="1" smtClean="0"/>
              <a:t>e.g</a:t>
            </a:r>
            <a:r>
              <a:rPr lang="de-CH" sz="2400" dirty="0" smtClean="0"/>
              <a:t>. in digital </a:t>
            </a:r>
            <a:r>
              <a:rPr lang="de-CH" sz="2400" dirty="0" err="1" smtClean="0"/>
              <a:t>communication</a:t>
            </a:r>
            <a:r>
              <a:rPr lang="de-CH" sz="2400" dirty="0" smtClean="0"/>
              <a:t>)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351510" y="3776484"/>
            <a:ext cx="2880320" cy="2763160"/>
            <a:chOff x="351510" y="3776484"/>
            <a:chExt cx="2880320" cy="2763160"/>
          </a:xfrm>
        </p:grpSpPr>
        <p:sp>
          <p:nvSpPr>
            <p:cNvPr id="9" name="Rectangle 183"/>
            <p:cNvSpPr>
              <a:spLocks noChangeArrowheads="1"/>
            </p:cNvSpPr>
            <p:nvPr/>
          </p:nvSpPr>
          <p:spPr bwMode="auto">
            <a:xfrm>
              <a:off x="351510" y="5419779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dirty="0" smtClean="0">
                  <a:latin typeface="Courier New" pitchFamily="49" charset="0"/>
                </a:rPr>
                <a:t>001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10" name="Rectangle 183"/>
            <p:cNvSpPr>
              <a:spLocks noChangeArrowheads="1"/>
            </p:cNvSpPr>
            <p:nvPr/>
          </p:nvSpPr>
          <p:spPr bwMode="auto">
            <a:xfrm>
              <a:off x="1403489" y="5419779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en-US" sz="2000" b="1" dirty="0" smtClean="0">
                  <a:latin typeface="Courier New" pitchFamily="49" charset="0"/>
                </a:rPr>
                <a:t>100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11" name="Rectangle 183"/>
            <p:cNvSpPr>
              <a:spLocks noChangeArrowheads="1"/>
            </p:cNvSpPr>
            <p:nvPr/>
          </p:nvSpPr>
          <p:spPr bwMode="auto">
            <a:xfrm>
              <a:off x="2519613" y="5419779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dirty="0" smtClean="0">
                  <a:latin typeface="Courier New" pitchFamily="49" charset="0"/>
                </a:rPr>
                <a:t>010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12" name="Rectangle 183"/>
            <p:cNvSpPr>
              <a:spLocks noChangeArrowheads="1"/>
            </p:cNvSpPr>
            <p:nvPr/>
          </p:nvSpPr>
          <p:spPr bwMode="auto">
            <a:xfrm>
              <a:off x="1403489" y="4575428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dirty="0" smtClean="0">
                  <a:latin typeface="Courier New" pitchFamily="49" charset="0"/>
                </a:rPr>
                <a:t>011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13" name="Rectangle 183"/>
            <p:cNvSpPr>
              <a:spLocks noChangeArrowheads="1"/>
            </p:cNvSpPr>
            <p:nvPr/>
          </p:nvSpPr>
          <p:spPr bwMode="auto">
            <a:xfrm>
              <a:off x="2519613" y="4575428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dirty="0" smtClean="0">
                  <a:latin typeface="Courier New" pitchFamily="49" charset="0"/>
                </a:rPr>
                <a:t>110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14" name="Rectangle 183"/>
            <p:cNvSpPr>
              <a:spLocks noChangeArrowheads="1"/>
            </p:cNvSpPr>
            <p:nvPr/>
          </p:nvSpPr>
          <p:spPr bwMode="auto">
            <a:xfrm>
              <a:off x="1437396" y="6231867"/>
              <a:ext cx="532198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dirty="0" smtClean="0">
                  <a:latin typeface="Courier New" pitchFamily="49" charset="0"/>
                </a:rPr>
                <a:t>000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2079702" y="3963360"/>
              <a:ext cx="1116124" cy="7560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17"/>
            <p:cNvSpPr>
              <a:spLocks noChangeShapeType="1"/>
            </p:cNvSpPr>
            <p:nvPr/>
          </p:nvSpPr>
          <p:spPr bwMode="auto">
            <a:xfrm flipH="1">
              <a:off x="978568" y="4734434"/>
              <a:ext cx="0" cy="8491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18"/>
            <p:cNvSpPr>
              <a:spLocks noChangeShapeType="1"/>
            </p:cNvSpPr>
            <p:nvPr/>
          </p:nvSpPr>
          <p:spPr bwMode="auto">
            <a:xfrm flipH="1">
              <a:off x="973165" y="4719444"/>
              <a:ext cx="1116124" cy="8640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83"/>
            <p:cNvSpPr>
              <a:spLocks noChangeArrowheads="1"/>
            </p:cNvSpPr>
            <p:nvPr/>
          </p:nvSpPr>
          <p:spPr bwMode="auto">
            <a:xfrm>
              <a:off x="359373" y="4575428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dirty="0" smtClean="0">
                  <a:latin typeface="Courier New" pitchFamily="49" charset="0"/>
                </a:rPr>
                <a:t>101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19" name="Rectangle 183"/>
            <p:cNvSpPr>
              <a:spLocks noChangeArrowheads="1"/>
            </p:cNvSpPr>
            <p:nvPr/>
          </p:nvSpPr>
          <p:spPr bwMode="auto">
            <a:xfrm>
              <a:off x="1406916" y="3776484"/>
              <a:ext cx="532198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dirty="0" smtClean="0">
                  <a:latin typeface="Courier New" pitchFamily="49" charset="0"/>
                </a:rPr>
                <a:t>111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20" name="Oval 416"/>
            <p:cNvSpPr>
              <a:spLocks noChangeArrowheads="1"/>
            </p:cNvSpPr>
            <p:nvPr/>
          </p:nvSpPr>
          <p:spPr bwMode="auto">
            <a:xfrm>
              <a:off x="2026868" y="6303620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416"/>
            <p:cNvSpPr>
              <a:spLocks noChangeArrowheads="1"/>
            </p:cNvSpPr>
            <p:nvPr/>
          </p:nvSpPr>
          <p:spPr bwMode="auto">
            <a:xfrm>
              <a:off x="2026868" y="3900754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 flipH="1">
              <a:off x="2079702" y="3963360"/>
              <a:ext cx="0" cy="7560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 flipH="1">
              <a:off x="963578" y="3963360"/>
              <a:ext cx="1116124" cy="7920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18"/>
            <p:cNvSpPr>
              <a:spLocks noChangeShapeType="1"/>
            </p:cNvSpPr>
            <p:nvPr/>
          </p:nvSpPr>
          <p:spPr bwMode="auto">
            <a:xfrm flipH="1" flipV="1">
              <a:off x="2079700" y="4719444"/>
              <a:ext cx="1116125" cy="8280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17"/>
            <p:cNvSpPr>
              <a:spLocks noChangeShapeType="1"/>
            </p:cNvSpPr>
            <p:nvPr/>
          </p:nvSpPr>
          <p:spPr bwMode="auto">
            <a:xfrm flipH="1">
              <a:off x="3173341" y="4720915"/>
              <a:ext cx="0" cy="8491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17"/>
            <p:cNvSpPr>
              <a:spLocks noChangeShapeType="1"/>
            </p:cNvSpPr>
            <p:nvPr/>
          </p:nvSpPr>
          <p:spPr bwMode="auto">
            <a:xfrm flipH="1">
              <a:off x="2087197" y="4726939"/>
              <a:ext cx="1080120" cy="8280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18"/>
            <p:cNvSpPr>
              <a:spLocks noChangeShapeType="1"/>
            </p:cNvSpPr>
            <p:nvPr/>
          </p:nvSpPr>
          <p:spPr bwMode="auto">
            <a:xfrm flipH="1" flipV="1">
              <a:off x="969602" y="4732963"/>
              <a:ext cx="1116125" cy="8280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 flipH="1" flipV="1">
              <a:off x="948588" y="5567079"/>
              <a:ext cx="1116124" cy="7920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416"/>
            <p:cNvSpPr>
              <a:spLocks noChangeArrowheads="1"/>
            </p:cNvSpPr>
            <p:nvPr/>
          </p:nvSpPr>
          <p:spPr bwMode="auto">
            <a:xfrm>
              <a:off x="946748" y="5521119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416"/>
            <p:cNvSpPr>
              <a:spLocks noChangeArrowheads="1"/>
            </p:cNvSpPr>
            <p:nvPr/>
          </p:nvSpPr>
          <p:spPr bwMode="auto">
            <a:xfrm>
              <a:off x="2026868" y="5511532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416"/>
            <p:cNvSpPr>
              <a:spLocks noChangeArrowheads="1"/>
            </p:cNvSpPr>
            <p:nvPr/>
          </p:nvSpPr>
          <p:spPr bwMode="auto">
            <a:xfrm>
              <a:off x="3133405" y="5511532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416"/>
            <p:cNvSpPr>
              <a:spLocks noChangeArrowheads="1"/>
            </p:cNvSpPr>
            <p:nvPr/>
          </p:nvSpPr>
          <p:spPr bwMode="auto">
            <a:xfrm>
              <a:off x="937161" y="4693027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416"/>
            <p:cNvSpPr>
              <a:spLocks noChangeArrowheads="1"/>
            </p:cNvSpPr>
            <p:nvPr/>
          </p:nvSpPr>
          <p:spPr bwMode="auto">
            <a:xfrm>
              <a:off x="2017281" y="4683440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416"/>
            <p:cNvSpPr>
              <a:spLocks noChangeArrowheads="1"/>
            </p:cNvSpPr>
            <p:nvPr/>
          </p:nvSpPr>
          <p:spPr bwMode="auto">
            <a:xfrm>
              <a:off x="3123818" y="4683440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3733" y="3895090"/>
              <a:ext cx="344487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Line 6"/>
            <p:cNvSpPr>
              <a:spLocks noChangeShapeType="1"/>
            </p:cNvSpPr>
            <p:nvPr/>
          </p:nvSpPr>
          <p:spPr bwMode="auto">
            <a:xfrm flipV="1">
              <a:off x="2064712" y="5569268"/>
              <a:ext cx="1110447" cy="7898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auto">
            <a:xfrm flipH="1" flipV="1">
              <a:off x="2076617" y="5603083"/>
              <a:ext cx="0" cy="7560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" name="Gruppieren 161"/>
            <p:cNvGrpSpPr/>
            <p:nvPr/>
          </p:nvGrpSpPr>
          <p:grpSpPr>
            <a:xfrm>
              <a:off x="2082959" y="4731067"/>
              <a:ext cx="1096961" cy="1614488"/>
              <a:chOff x="4715669" y="4243387"/>
              <a:chExt cx="1096961" cy="1614488"/>
            </a:xfrm>
          </p:grpSpPr>
          <p:sp>
            <p:nvSpPr>
              <p:cNvPr id="46" name="Line 117"/>
              <p:cNvSpPr>
                <a:spLocks noChangeShapeType="1"/>
              </p:cNvSpPr>
              <p:nvPr/>
            </p:nvSpPr>
            <p:spPr bwMode="auto">
              <a:xfrm rot="10800000">
                <a:off x="4715669" y="5062538"/>
                <a:ext cx="2381" cy="795337"/>
              </a:xfrm>
              <a:prstGeom prst="line">
                <a:avLst/>
              </a:prstGeom>
              <a:noFill/>
              <a:ln w="63500">
                <a:solidFill>
                  <a:srgbClr val="00B050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17"/>
              <p:cNvSpPr>
                <a:spLocks noChangeShapeType="1"/>
              </p:cNvSpPr>
              <p:nvPr/>
            </p:nvSpPr>
            <p:spPr bwMode="auto">
              <a:xfrm rot="10800000" flipH="1">
                <a:off x="4718051" y="5072063"/>
                <a:ext cx="1094579" cy="785808"/>
              </a:xfrm>
              <a:prstGeom prst="line">
                <a:avLst/>
              </a:prstGeom>
              <a:noFill/>
              <a:ln w="63500">
                <a:solidFill>
                  <a:srgbClr val="00B050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17"/>
              <p:cNvSpPr>
                <a:spLocks noChangeShapeType="1"/>
              </p:cNvSpPr>
              <p:nvPr/>
            </p:nvSpPr>
            <p:spPr bwMode="auto">
              <a:xfrm rot="10800000" flipH="1">
                <a:off x="5803900" y="4243387"/>
                <a:ext cx="7143" cy="821532"/>
              </a:xfrm>
              <a:prstGeom prst="line">
                <a:avLst/>
              </a:prstGeom>
              <a:noFill/>
              <a:ln w="63500">
                <a:solidFill>
                  <a:srgbClr val="00B050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" name="Gruppieren 121"/>
            <p:cNvGrpSpPr/>
            <p:nvPr/>
          </p:nvGrpSpPr>
          <p:grpSpPr>
            <a:xfrm>
              <a:off x="980439" y="3954780"/>
              <a:ext cx="1095377" cy="1612899"/>
              <a:chOff x="3613149" y="3467100"/>
              <a:chExt cx="1095377" cy="1612899"/>
            </a:xfrm>
          </p:grpSpPr>
          <p:sp>
            <p:nvSpPr>
              <p:cNvPr id="43" name="Line 117"/>
              <p:cNvSpPr>
                <a:spLocks noChangeShapeType="1"/>
              </p:cNvSpPr>
              <p:nvPr/>
            </p:nvSpPr>
            <p:spPr bwMode="auto">
              <a:xfrm rot="10800000">
                <a:off x="3613149" y="4257674"/>
                <a:ext cx="3175" cy="822325"/>
              </a:xfrm>
              <a:prstGeom prst="line">
                <a:avLst/>
              </a:prstGeom>
              <a:noFill/>
              <a:ln w="63500">
                <a:solidFill>
                  <a:srgbClr val="00B050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17"/>
              <p:cNvSpPr>
                <a:spLocks noChangeShapeType="1"/>
              </p:cNvSpPr>
              <p:nvPr/>
            </p:nvSpPr>
            <p:spPr bwMode="auto">
              <a:xfrm rot="10800000" flipH="1">
                <a:off x="3613151" y="4248149"/>
                <a:ext cx="1089023" cy="831845"/>
              </a:xfrm>
              <a:prstGeom prst="line">
                <a:avLst/>
              </a:prstGeom>
              <a:noFill/>
              <a:ln w="63500">
                <a:solidFill>
                  <a:srgbClr val="00B050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17"/>
              <p:cNvSpPr>
                <a:spLocks noChangeShapeType="1"/>
              </p:cNvSpPr>
              <p:nvPr/>
            </p:nvSpPr>
            <p:spPr bwMode="auto">
              <a:xfrm rot="10800000" flipH="1">
                <a:off x="4702176" y="3467100"/>
                <a:ext cx="6350" cy="775494"/>
              </a:xfrm>
              <a:prstGeom prst="line">
                <a:avLst/>
              </a:prstGeom>
              <a:noFill/>
              <a:ln w="63500">
                <a:solidFill>
                  <a:srgbClr val="00B050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uppieren 124"/>
            <p:cNvGrpSpPr/>
            <p:nvPr/>
          </p:nvGrpSpPr>
          <p:grpSpPr>
            <a:xfrm>
              <a:off x="983615" y="3954781"/>
              <a:ext cx="2193925" cy="1592578"/>
              <a:chOff x="3616325" y="3467101"/>
              <a:chExt cx="2193925" cy="1592578"/>
            </a:xfrm>
          </p:grpSpPr>
          <p:sp>
            <p:nvSpPr>
              <p:cNvPr id="41" name="Line 117"/>
              <p:cNvSpPr>
                <a:spLocks noChangeShapeType="1"/>
              </p:cNvSpPr>
              <p:nvPr/>
            </p:nvSpPr>
            <p:spPr bwMode="auto">
              <a:xfrm rot="10800000" flipH="1" flipV="1">
                <a:off x="3616325" y="4260850"/>
                <a:ext cx="1092836" cy="798829"/>
              </a:xfrm>
              <a:prstGeom prst="line">
                <a:avLst/>
              </a:prstGeom>
              <a:noFill/>
              <a:ln w="63500">
                <a:solidFill>
                  <a:srgbClr val="00B050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17"/>
              <p:cNvSpPr>
                <a:spLocks noChangeShapeType="1"/>
              </p:cNvSpPr>
              <p:nvPr/>
            </p:nvSpPr>
            <p:spPr bwMode="auto">
              <a:xfrm rot="10800000" flipH="1" flipV="1">
                <a:off x="4705349" y="3467101"/>
                <a:ext cx="1104901" cy="758824"/>
              </a:xfrm>
              <a:prstGeom prst="line">
                <a:avLst/>
              </a:prstGeom>
              <a:noFill/>
              <a:ln w="63500">
                <a:solidFill>
                  <a:srgbClr val="00B050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9" name="Gruppieren 48"/>
          <p:cNvGrpSpPr/>
          <p:nvPr/>
        </p:nvGrpSpPr>
        <p:grpSpPr>
          <a:xfrm>
            <a:off x="3489960" y="4107180"/>
            <a:ext cx="826976" cy="2125980"/>
            <a:chOff x="3489960" y="4107180"/>
            <a:chExt cx="826976" cy="2125980"/>
          </a:xfrm>
        </p:grpSpPr>
        <p:sp>
          <p:nvSpPr>
            <p:cNvPr id="50" name="Rectangle 183"/>
            <p:cNvSpPr>
              <a:spLocks noChangeArrowheads="1"/>
            </p:cNvSpPr>
            <p:nvPr/>
          </p:nvSpPr>
          <p:spPr bwMode="auto">
            <a:xfrm>
              <a:off x="3772926" y="4182087"/>
              <a:ext cx="532198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dirty="0" smtClean="0">
                  <a:latin typeface="Courier New" pitchFamily="49" charset="0"/>
                </a:rPr>
                <a:t>000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51" name="Rectangle 183"/>
            <p:cNvSpPr>
              <a:spLocks noChangeArrowheads="1"/>
            </p:cNvSpPr>
            <p:nvPr/>
          </p:nvSpPr>
          <p:spPr bwMode="auto">
            <a:xfrm>
              <a:off x="3773103" y="4421559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dirty="0" smtClean="0">
                  <a:latin typeface="Courier New" pitchFamily="49" charset="0"/>
                </a:rPr>
                <a:t>010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52" name="Rectangle 183"/>
            <p:cNvSpPr>
              <a:spLocks noChangeArrowheads="1"/>
            </p:cNvSpPr>
            <p:nvPr/>
          </p:nvSpPr>
          <p:spPr bwMode="auto">
            <a:xfrm>
              <a:off x="3773103" y="4659248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dirty="0" smtClean="0">
                  <a:latin typeface="Courier New" pitchFamily="49" charset="0"/>
                </a:rPr>
                <a:t>110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53" name="Rectangle 183"/>
            <p:cNvSpPr>
              <a:spLocks noChangeArrowheads="1"/>
            </p:cNvSpPr>
            <p:nvPr/>
          </p:nvSpPr>
          <p:spPr bwMode="auto">
            <a:xfrm>
              <a:off x="3780546" y="4889004"/>
              <a:ext cx="532198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dirty="0" smtClean="0">
                  <a:latin typeface="Courier New" pitchFamily="49" charset="0"/>
                </a:rPr>
                <a:t>111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54" name="Rectangle 183"/>
            <p:cNvSpPr>
              <a:spLocks noChangeArrowheads="1"/>
            </p:cNvSpPr>
            <p:nvPr/>
          </p:nvSpPr>
          <p:spPr bwMode="auto">
            <a:xfrm>
              <a:off x="3784739" y="5146928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dirty="0" smtClean="0">
                  <a:latin typeface="Courier New" pitchFamily="49" charset="0"/>
                </a:rPr>
                <a:t>011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55" name="Rectangle 183"/>
            <p:cNvSpPr>
              <a:spLocks noChangeArrowheads="1"/>
            </p:cNvSpPr>
            <p:nvPr/>
          </p:nvSpPr>
          <p:spPr bwMode="auto">
            <a:xfrm>
              <a:off x="3784320" y="5389299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dirty="0" smtClean="0">
                  <a:latin typeface="Courier New" pitchFamily="49" charset="0"/>
                </a:rPr>
                <a:t>001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56" name="Rectangle 183"/>
            <p:cNvSpPr>
              <a:spLocks noChangeArrowheads="1"/>
            </p:cNvSpPr>
            <p:nvPr/>
          </p:nvSpPr>
          <p:spPr bwMode="auto">
            <a:xfrm>
              <a:off x="3784563" y="5626988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dirty="0" smtClean="0">
                  <a:latin typeface="Courier New" pitchFamily="49" charset="0"/>
                </a:rPr>
                <a:t>101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57" name="Rectangle 183"/>
            <p:cNvSpPr>
              <a:spLocks noChangeArrowheads="1"/>
            </p:cNvSpPr>
            <p:nvPr/>
          </p:nvSpPr>
          <p:spPr bwMode="auto">
            <a:xfrm>
              <a:off x="3777119" y="5869359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en-US" sz="2000" b="1" dirty="0" smtClean="0">
                  <a:latin typeface="Courier New" pitchFamily="49" charset="0"/>
                </a:rPr>
                <a:t>100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58" name="Abgerundetes Rechteck 57"/>
            <p:cNvSpPr/>
            <p:nvPr/>
          </p:nvSpPr>
          <p:spPr>
            <a:xfrm>
              <a:off x="3489960" y="4107180"/>
              <a:ext cx="213360" cy="212598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Ellipse 58"/>
            <p:cNvSpPr/>
            <p:nvPr/>
          </p:nvSpPr>
          <p:spPr>
            <a:xfrm>
              <a:off x="3649980" y="4259580"/>
              <a:ext cx="104775" cy="10477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Ellipse 59"/>
            <p:cNvSpPr/>
            <p:nvPr/>
          </p:nvSpPr>
          <p:spPr>
            <a:xfrm>
              <a:off x="3645201" y="4502477"/>
              <a:ext cx="104775" cy="10477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Ellipse 60"/>
            <p:cNvSpPr/>
            <p:nvPr/>
          </p:nvSpPr>
          <p:spPr>
            <a:xfrm>
              <a:off x="3649948" y="4740611"/>
              <a:ext cx="104775" cy="10477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Ellipse 61"/>
            <p:cNvSpPr/>
            <p:nvPr/>
          </p:nvSpPr>
          <p:spPr>
            <a:xfrm>
              <a:off x="3649932" y="4973982"/>
              <a:ext cx="104775" cy="10477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Ellipse 62"/>
            <p:cNvSpPr/>
            <p:nvPr/>
          </p:nvSpPr>
          <p:spPr>
            <a:xfrm>
              <a:off x="3649916" y="5216879"/>
              <a:ext cx="104775" cy="10477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Ellipse 63"/>
            <p:cNvSpPr/>
            <p:nvPr/>
          </p:nvSpPr>
          <p:spPr>
            <a:xfrm>
              <a:off x="3649900" y="5469302"/>
              <a:ext cx="104775" cy="10477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Ellipse 64"/>
            <p:cNvSpPr/>
            <p:nvPr/>
          </p:nvSpPr>
          <p:spPr>
            <a:xfrm>
              <a:off x="3649884" y="5707436"/>
              <a:ext cx="104775" cy="10477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Ellipse 65"/>
            <p:cNvSpPr/>
            <p:nvPr/>
          </p:nvSpPr>
          <p:spPr>
            <a:xfrm>
              <a:off x="3649868" y="5955096"/>
              <a:ext cx="104775" cy="10477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uppieren 66"/>
          <p:cNvGrpSpPr/>
          <p:nvPr/>
        </p:nvGrpSpPr>
        <p:grpSpPr>
          <a:xfrm>
            <a:off x="4729200" y="3776484"/>
            <a:ext cx="3959076" cy="2763160"/>
            <a:chOff x="4729200" y="3776484"/>
            <a:chExt cx="3959076" cy="2763160"/>
          </a:xfrm>
        </p:grpSpPr>
        <p:sp>
          <p:nvSpPr>
            <p:cNvPr id="68" name="Rectangle 452"/>
            <p:cNvSpPr>
              <a:spLocks noChangeArrowheads="1"/>
            </p:cNvSpPr>
            <p:nvPr/>
          </p:nvSpPr>
          <p:spPr bwMode="auto">
            <a:xfrm>
              <a:off x="5360670" y="4716780"/>
              <a:ext cx="2197894" cy="891541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444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183"/>
            <p:cNvSpPr>
              <a:spLocks noChangeArrowheads="1"/>
            </p:cNvSpPr>
            <p:nvPr/>
          </p:nvSpPr>
          <p:spPr bwMode="auto">
            <a:xfrm>
              <a:off x="4729200" y="5419779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dirty="0" smtClean="0">
                  <a:latin typeface="Courier New" pitchFamily="49" charset="0"/>
                </a:rPr>
                <a:t>001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70" name="Rectangle 183"/>
            <p:cNvSpPr>
              <a:spLocks noChangeArrowheads="1"/>
            </p:cNvSpPr>
            <p:nvPr/>
          </p:nvSpPr>
          <p:spPr bwMode="auto">
            <a:xfrm>
              <a:off x="5781179" y="5419779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en-US" sz="2000" b="1" dirty="0" smtClean="0">
                  <a:latin typeface="Courier New" pitchFamily="49" charset="0"/>
                </a:rPr>
                <a:t>100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71" name="Rectangle 183"/>
            <p:cNvSpPr>
              <a:spLocks noChangeArrowheads="1"/>
            </p:cNvSpPr>
            <p:nvPr/>
          </p:nvSpPr>
          <p:spPr bwMode="auto">
            <a:xfrm>
              <a:off x="6897303" y="5419779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dirty="0" smtClean="0">
                  <a:latin typeface="Courier New" pitchFamily="49" charset="0"/>
                </a:rPr>
                <a:t>010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72" name="Rectangle 183"/>
            <p:cNvSpPr>
              <a:spLocks noChangeArrowheads="1"/>
            </p:cNvSpPr>
            <p:nvPr/>
          </p:nvSpPr>
          <p:spPr bwMode="auto">
            <a:xfrm>
              <a:off x="5781179" y="4575428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dirty="0" smtClean="0">
                  <a:latin typeface="Courier New" pitchFamily="49" charset="0"/>
                </a:rPr>
                <a:t>011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73" name="Rectangle 183"/>
            <p:cNvSpPr>
              <a:spLocks noChangeArrowheads="1"/>
            </p:cNvSpPr>
            <p:nvPr/>
          </p:nvSpPr>
          <p:spPr bwMode="auto">
            <a:xfrm>
              <a:off x="6897303" y="4575428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dirty="0" smtClean="0">
                  <a:latin typeface="Courier New" pitchFamily="49" charset="0"/>
                </a:rPr>
                <a:t>110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74" name="Rectangle 183"/>
            <p:cNvSpPr>
              <a:spLocks noChangeArrowheads="1"/>
            </p:cNvSpPr>
            <p:nvPr/>
          </p:nvSpPr>
          <p:spPr bwMode="auto">
            <a:xfrm>
              <a:off x="5815086" y="6231867"/>
              <a:ext cx="532198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dirty="0" smtClean="0">
                  <a:latin typeface="Courier New" pitchFamily="49" charset="0"/>
                </a:rPr>
                <a:t>000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>
              <a:off x="6457392" y="3963360"/>
              <a:ext cx="1116124" cy="7560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17"/>
            <p:cNvSpPr>
              <a:spLocks noChangeShapeType="1"/>
            </p:cNvSpPr>
            <p:nvPr/>
          </p:nvSpPr>
          <p:spPr bwMode="auto">
            <a:xfrm flipH="1">
              <a:off x="5356258" y="4734434"/>
              <a:ext cx="0" cy="8491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18"/>
            <p:cNvSpPr>
              <a:spLocks noChangeShapeType="1"/>
            </p:cNvSpPr>
            <p:nvPr/>
          </p:nvSpPr>
          <p:spPr bwMode="auto">
            <a:xfrm flipH="1">
              <a:off x="5350855" y="4719444"/>
              <a:ext cx="1116124" cy="8640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183"/>
            <p:cNvSpPr>
              <a:spLocks noChangeArrowheads="1"/>
            </p:cNvSpPr>
            <p:nvPr/>
          </p:nvSpPr>
          <p:spPr bwMode="auto">
            <a:xfrm>
              <a:off x="4737063" y="4575428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dirty="0" smtClean="0">
                  <a:latin typeface="Courier New" pitchFamily="49" charset="0"/>
                </a:rPr>
                <a:t>101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79" name="Rectangle 183"/>
            <p:cNvSpPr>
              <a:spLocks noChangeArrowheads="1"/>
            </p:cNvSpPr>
            <p:nvPr/>
          </p:nvSpPr>
          <p:spPr bwMode="auto">
            <a:xfrm>
              <a:off x="5784606" y="3776484"/>
              <a:ext cx="532198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dirty="0" smtClean="0">
                  <a:latin typeface="Courier New" pitchFamily="49" charset="0"/>
                </a:rPr>
                <a:t>111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80" name="Oval 416"/>
            <p:cNvSpPr>
              <a:spLocks noChangeArrowheads="1"/>
            </p:cNvSpPr>
            <p:nvPr/>
          </p:nvSpPr>
          <p:spPr bwMode="auto">
            <a:xfrm>
              <a:off x="6404558" y="6303620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416"/>
            <p:cNvSpPr>
              <a:spLocks noChangeArrowheads="1"/>
            </p:cNvSpPr>
            <p:nvPr/>
          </p:nvSpPr>
          <p:spPr bwMode="auto">
            <a:xfrm>
              <a:off x="6404558" y="3900754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6"/>
            <p:cNvSpPr>
              <a:spLocks noChangeShapeType="1"/>
            </p:cNvSpPr>
            <p:nvPr/>
          </p:nvSpPr>
          <p:spPr bwMode="auto">
            <a:xfrm flipH="1">
              <a:off x="6457392" y="3963360"/>
              <a:ext cx="0" cy="7560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6"/>
            <p:cNvSpPr>
              <a:spLocks noChangeShapeType="1"/>
            </p:cNvSpPr>
            <p:nvPr/>
          </p:nvSpPr>
          <p:spPr bwMode="auto">
            <a:xfrm flipH="1">
              <a:off x="5341268" y="3963360"/>
              <a:ext cx="1116124" cy="7920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18"/>
            <p:cNvSpPr>
              <a:spLocks noChangeShapeType="1"/>
            </p:cNvSpPr>
            <p:nvPr/>
          </p:nvSpPr>
          <p:spPr bwMode="auto">
            <a:xfrm flipH="1" flipV="1">
              <a:off x="6457390" y="4719444"/>
              <a:ext cx="1116125" cy="8280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17"/>
            <p:cNvSpPr>
              <a:spLocks noChangeShapeType="1"/>
            </p:cNvSpPr>
            <p:nvPr/>
          </p:nvSpPr>
          <p:spPr bwMode="auto">
            <a:xfrm flipH="1">
              <a:off x="7551031" y="4720915"/>
              <a:ext cx="0" cy="8491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17"/>
            <p:cNvSpPr>
              <a:spLocks noChangeShapeType="1"/>
            </p:cNvSpPr>
            <p:nvPr/>
          </p:nvSpPr>
          <p:spPr bwMode="auto">
            <a:xfrm flipH="1">
              <a:off x="6464887" y="4726939"/>
              <a:ext cx="1080120" cy="8280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118"/>
            <p:cNvSpPr>
              <a:spLocks noChangeShapeType="1"/>
            </p:cNvSpPr>
            <p:nvPr/>
          </p:nvSpPr>
          <p:spPr bwMode="auto">
            <a:xfrm flipH="1" flipV="1">
              <a:off x="5347292" y="4732963"/>
              <a:ext cx="1116125" cy="8280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6"/>
            <p:cNvSpPr>
              <a:spLocks noChangeShapeType="1"/>
            </p:cNvSpPr>
            <p:nvPr/>
          </p:nvSpPr>
          <p:spPr bwMode="auto">
            <a:xfrm flipH="1" flipV="1">
              <a:off x="5326278" y="5567079"/>
              <a:ext cx="1116124" cy="7920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Oval 416"/>
            <p:cNvSpPr>
              <a:spLocks noChangeArrowheads="1"/>
            </p:cNvSpPr>
            <p:nvPr/>
          </p:nvSpPr>
          <p:spPr bwMode="auto">
            <a:xfrm>
              <a:off x="5324438" y="5521119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416"/>
            <p:cNvSpPr>
              <a:spLocks noChangeArrowheads="1"/>
            </p:cNvSpPr>
            <p:nvPr/>
          </p:nvSpPr>
          <p:spPr bwMode="auto">
            <a:xfrm>
              <a:off x="6404558" y="5511532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416"/>
            <p:cNvSpPr>
              <a:spLocks noChangeArrowheads="1"/>
            </p:cNvSpPr>
            <p:nvPr/>
          </p:nvSpPr>
          <p:spPr bwMode="auto">
            <a:xfrm>
              <a:off x="7511095" y="5511532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416"/>
            <p:cNvSpPr>
              <a:spLocks noChangeArrowheads="1"/>
            </p:cNvSpPr>
            <p:nvPr/>
          </p:nvSpPr>
          <p:spPr bwMode="auto">
            <a:xfrm>
              <a:off x="5314851" y="4693027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416"/>
            <p:cNvSpPr>
              <a:spLocks noChangeArrowheads="1"/>
            </p:cNvSpPr>
            <p:nvPr/>
          </p:nvSpPr>
          <p:spPr bwMode="auto">
            <a:xfrm>
              <a:off x="6394971" y="4683440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416"/>
            <p:cNvSpPr>
              <a:spLocks noChangeArrowheads="1"/>
            </p:cNvSpPr>
            <p:nvPr/>
          </p:nvSpPr>
          <p:spPr bwMode="auto">
            <a:xfrm>
              <a:off x="7501508" y="4683440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5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31423" y="3895090"/>
              <a:ext cx="344487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" name="Line 6"/>
            <p:cNvSpPr>
              <a:spLocks noChangeShapeType="1"/>
            </p:cNvSpPr>
            <p:nvPr/>
          </p:nvSpPr>
          <p:spPr bwMode="auto">
            <a:xfrm flipV="1">
              <a:off x="6442402" y="5569268"/>
              <a:ext cx="1110447" cy="7898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6"/>
            <p:cNvSpPr>
              <a:spLocks noChangeShapeType="1"/>
            </p:cNvSpPr>
            <p:nvPr/>
          </p:nvSpPr>
          <p:spPr bwMode="auto">
            <a:xfrm flipH="1" flipV="1">
              <a:off x="6454307" y="5603083"/>
              <a:ext cx="0" cy="7560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17"/>
            <p:cNvSpPr>
              <a:spLocks noChangeShapeType="1"/>
            </p:cNvSpPr>
            <p:nvPr/>
          </p:nvSpPr>
          <p:spPr bwMode="auto">
            <a:xfrm rot="10800000">
              <a:off x="6451600" y="4727575"/>
              <a:ext cx="1101724" cy="819149"/>
            </a:xfrm>
            <a:prstGeom prst="line">
              <a:avLst/>
            </a:prstGeom>
            <a:noFill/>
            <a:ln w="63500">
              <a:solidFill>
                <a:srgbClr val="00B05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17"/>
            <p:cNvSpPr>
              <a:spLocks noChangeShapeType="1"/>
            </p:cNvSpPr>
            <p:nvPr/>
          </p:nvSpPr>
          <p:spPr bwMode="auto">
            <a:xfrm rot="10800000" flipH="1">
              <a:off x="6461126" y="4727575"/>
              <a:ext cx="1092200" cy="825498"/>
            </a:xfrm>
            <a:prstGeom prst="line">
              <a:avLst/>
            </a:prstGeom>
            <a:noFill/>
            <a:ln w="63500">
              <a:solidFill>
                <a:srgbClr val="00B05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17"/>
            <p:cNvSpPr>
              <a:spLocks noChangeShapeType="1"/>
            </p:cNvSpPr>
            <p:nvPr/>
          </p:nvSpPr>
          <p:spPr bwMode="auto">
            <a:xfrm rot="10800000" flipH="1">
              <a:off x="7548880" y="4731067"/>
              <a:ext cx="7143" cy="821532"/>
            </a:xfrm>
            <a:prstGeom prst="line">
              <a:avLst/>
            </a:prstGeom>
            <a:noFill/>
            <a:ln w="63500">
              <a:solidFill>
                <a:srgbClr val="00B05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17"/>
            <p:cNvSpPr>
              <a:spLocks noChangeShapeType="1"/>
            </p:cNvSpPr>
            <p:nvPr/>
          </p:nvSpPr>
          <p:spPr bwMode="auto">
            <a:xfrm rot="10800000">
              <a:off x="5358129" y="4745354"/>
              <a:ext cx="3175" cy="822325"/>
            </a:xfrm>
            <a:prstGeom prst="line">
              <a:avLst/>
            </a:prstGeom>
            <a:noFill/>
            <a:ln w="63500">
              <a:solidFill>
                <a:srgbClr val="00B05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17"/>
            <p:cNvSpPr>
              <a:spLocks noChangeShapeType="1"/>
            </p:cNvSpPr>
            <p:nvPr/>
          </p:nvSpPr>
          <p:spPr bwMode="auto">
            <a:xfrm rot="10800000" flipH="1">
              <a:off x="5358131" y="4735829"/>
              <a:ext cx="1089023" cy="831845"/>
            </a:xfrm>
            <a:prstGeom prst="line">
              <a:avLst/>
            </a:prstGeom>
            <a:noFill/>
            <a:ln w="63500">
              <a:solidFill>
                <a:srgbClr val="00B05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17"/>
            <p:cNvSpPr>
              <a:spLocks noChangeShapeType="1"/>
            </p:cNvSpPr>
            <p:nvPr/>
          </p:nvSpPr>
          <p:spPr bwMode="auto">
            <a:xfrm rot="10800000" flipH="1" flipV="1">
              <a:off x="5361305" y="4748530"/>
              <a:ext cx="1092836" cy="798829"/>
            </a:xfrm>
            <a:prstGeom prst="line">
              <a:avLst/>
            </a:prstGeom>
            <a:noFill/>
            <a:ln w="63500">
              <a:solidFill>
                <a:srgbClr val="00B05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Rectangle 183"/>
            <p:cNvSpPr>
              <a:spLocks noChangeArrowheads="1"/>
            </p:cNvSpPr>
            <p:nvPr/>
          </p:nvSpPr>
          <p:spPr bwMode="auto">
            <a:xfrm>
              <a:off x="8144266" y="4410687"/>
              <a:ext cx="532198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dirty="0" smtClean="0">
                  <a:latin typeface="Courier New" pitchFamily="49" charset="0"/>
                </a:rPr>
                <a:t>001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105" name="Rectangle 183"/>
            <p:cNvSpPr>
              <a:spLocks noChangeArrowheads="1"/>
            </p:cNvSpPr>
            <p:nvPr/>
          </p:nvSpPr>
          <p:spPr bwMode="auto">
            <a:xfrm>
              <a:off x="8144443" y="4650159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dirty="0" smtClean="0">
                  <a:latin typeface="Courier New" pitchFamily="49" charset="0"/>
                </a:rPr>
                <a:t>011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106" name="Rectangle 183"/>
            <p:cNvSpPr>
              <a:spLocks noChangeArrowheads="1"/>
            </p:cNvSpPr>
            <p:nvPr/>
          </p:nvSpPr>
          <p:spPr bwMode="auto">
            <a:xfrm>
              <a:off x="8144443" y="4887848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dirty="0" smtClean="0">
                  <a:latin typeface="Courier New" pitchFamily="49" charset="0"/>
                </a:rPr>
                <a:t>010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107" name="Rectangle 183"/>
            <p:cNvSpPr>
              <a:spLocks noChangeArrowheads="1"/>
            </p:cNvSpPr>
            <p:nvPr/>
          </p:nvSpPr>
          <p:spPr bwMode="auto">
            <a:xfrm>
              <a:off x="8151886" y="5117604"/>
              <a:ext cx="532198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dirty="0" smtClean="0">
                  <a:latin typeface="Courier New" pitchFamily="49" charset="0"/>
                </a:rPr>
                <a:t>110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108" name="Rectangle 183"/>
            <p:cNvSpPr>
              <a:spLocks noChangeArrowheads="1"/>
            </p:cNvSpPr>
            <p:nvPr/>
          </p:nvSpPr>
          <p:spPr bwMode="auto">
            <a:xfrm>
              <a:off x="8156079" y="5375528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dirty="0" smtClean="0">
                  <a:latin typeface="Courier New" pitchFamily="49" charset="0"/>
                </a:rPr>
                <a:t>100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109" name="Rectangle 183"/>
            <p:cNvSpPr>
              <a:spLocks noChangeArrowheads="1"/>
            </p:cNvSpPr>
            <p:nvPr/>
          </p:nvSpPr>
          <p:spPr bwMode="auto">
            <a:xfrm>
              <a:off x="8155660" y="5617899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dirty="0" smtClean="0">
                  <a:latin typeface="Courier New" pitchFamily="49" charset="0"/>
                </a:rPr>
                <a:t>101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110" name="Abgerundetes Rechteck 109"/>
            <p:cNvSpPr/>
            <p:nvPr/>
          </p:nvSpPr>
          <p:spPr>
            <a:xfrm>
              <a:off x="7861300" y="4312533"/>
              <a:ext cx="213360" cy="165227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8021320" y="4488180"/>
              <a:ext cx="104775" cy="10477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8016541" y="4731077"/>
              <a:ext cx="104775" cy="10477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8021288" y="4969211"/>
              <a:ext cx="104775" cy="10477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Ellipse 113"/>
            <p:cNvSpPr/>
            <p:nvPr/>
          </p:nvSpPr>
          <p:spPr>
            <a:xfrm>
              <a:off x="8021272" y="5202582"/>
              <a:ext cx="104775" cy="10477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Ellipse 114"/>
            <p:cNvSpPr/>
            <p:nvPr/>
          </p:nvSpPr>
          <p:spPr>
            <a:xfrm>
              <a:off x="8021256" y="5445479"/>
              <a:ext cx="104775" cy="10477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8021240" y="5697902"/>
              <a:ext cx="104775" cy="10477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>
                <a:solidFill>
                  <a:prstClr val="black"/>
                </a:solidFill>
                <a:ea typeface="+mn-ea"/>
                <a:cs typeface="Arial" pitchFamily="34" charset="0"/>
              </a:rPr>
              <a:t>The </a:t>
            </a:r>
            <a:r>
              <a:rPr lang="de-CH" dirty="0" err="1">
                <a:solidFill>
                  <a:prstClr val="black"/>
                </a:solidFill>
                <a:ea typeface="+mn-ea"/>
                <a:cs typeface="Arial" pitchFamily="34" charset="0"/>
              </a:rPr>
              <a:t>middle</a:t>
            </a:r>
            <a:r>
              <a:rPr lang="de-CH" dirty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levels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conjecture</a:t>
            </a:r>
            <a:endParaRPr lang="en-US" dirty="0"/>
          </a:p>
        </p:txBody>
      </p:sp>
      <p:sp>
        <p:nvSpPr>
          <p:cNvPr id="165" name="Inhaltsplatzhalter 2"/>
          <p:cNvSpPr txBox="1">
            <a:spLocks/>
          </p:cNvSpPr>
          <p:nvPr/>
        </p:nvSpPr>
        <p:spPr>
          <a:xfrm>
            <a:off x="323528" y="3609020"/>
            <a:ext cx="8316924" cy="316835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e-CH" sz="2400" dirty="0" smtClean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395536" y="1520788"/>
            <a:ext cx="8316924" cy="972108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de-CH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Conjecture</a:t>
            </a: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de-CH" sz="2400" dirty="0" smtClean="0"/>
              <a:t>The </a:t>
            </a:r>
            <a:r>
              <a:rPr lang="de-CH" sz="2400" dirty="0" err="1" smtClean="0"/>
              <a:t>middle</a:t>
            </a:r>
            <a:r>
              <a:rPr lang="de-CH" sz="2400" dirty="0" smtClean="0"/>
              <a:t> </a:t>
            </a:r>
            <a:r>
              <a:rPr lang="de-CH" sz="2400" dirty="0" err="1" smtClean="0"/>
              <a:t>layer</a:t>
            </a:r>
            <a:r>
              <a:rPr lang="de-CH" sz="2400" dirty="0" smtClean="0"/>
              <a:t> </a:t>
            </a:r>
            <a:r>
              <a:rPr lang="de-CH" sz="2400" dirty="0" err="1" smtClean="0"/>
              <a:t>graph</a:t>
            </a:r>
            <a:r>
              <a:rPr lang="de-CH" sz="2400" dirty="0" smtClean="0"/>
              <a:t> has a Hamilton </a:t>
            </a:r>
            <a:r>
              <a:rPr lang="de-CH" sz="2400" dirty="0" err="1" smtClean="0"/>
              <a:t>cycle</a:t>
            </a:r>
            <a:r>
              <a:rPr lang="de-CH" sz="2400" dirty="0" smtClean="0"/>
              <a:t> </a:t>
            </a:r>
            <a:r>
              <a:rPr lang="de-CH" sz="2400" dirty="0" err="1" smtClean="0"/>
              <a:t>for</a:t>
            </a:r>
            <a:r>
              <a:rPr lang="de-CH" sz="2400" dirty="0" smtClean="0"/>
              <a:t> </a:t>
            </a:r>
            <a:r>
              <a:rPr lang="de-CH" sz="2400" dirty="0" err="1" smtClean="0"/>
              <a:t>every</a:t>
            </a:r>
            <a:r>
              <a:rPr lang="de-CH" sz="2400" dirty="0" smtClean="0"/>
              <a:t>            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4185" y="2053605"/>
            <a:ext cx="6826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431540" y="2708920"/>
            <a:ext cx="8316924" cy="1764196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de-CH" sz="2400" dirty="0" smtClean="0"/>
              <a:t>Motivation: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b="1" dirty="0" err="1" smtClean="0"/>
              <a:t>Conjecture</a:t>
            </a:r>
            <a:r>
              <a:rPr lang="de-CH" sz="2400" dirty="0" smtClean="0"/>
              <a:t> </a:t>
            </a:r>
            <a:r>
              <a:rPr lang="de-CH" b="1" i="1" dirty="0" smtClean="0"/>
              <a:t>[</a:t>
            </a:r>
            <a:r>
              <a:rPr lang="de-CH" b="1" i="1" dirty="0" err="1" smtClean="0"/>
              <a:t>Lovász</a:t>
            </a:r>
            <a:r>
              <a:rPr lang="de-CH" b="1" i="1" dirty="0" smtClean="0"/>
              <a:t> 70]</a:t>
            </a:r>
            <a:r>
              <a:rPr lang="de-CH" sz="2400" dirty="0" smtClean="0"/>
              <a:t>: </a:t>
            </a:r>
            <a:r>
              <a:rPr lang="de-CH" sz="2400" dirty="0" err="1" smtClean="0"/>
              <a:t>Every</a:t>
            </a:r>
            <a:r>
              <a:rPr lang="de-CH" sz="2400" dirty="0" smtClean="0"/>
              <a:t> </a:t>
            </a:r>
            <a:r>
              <a:rPr lang="de-CH" sz="2400" dirty="0" err="1" smtClean="0"/>
              <a:t>connected</a:t>
            </a:r>
            <a:r>
              <a:rPr lang="de-CH" sz="2400" dirty="0" smtClean="0"/>
              <a:t> </a:t>
            </a:r>
            <a:r>
              <a:rPr lang="de-CH" sz="2400" dirty="0" err="1" smtClean="0"/>
              <a:t>vertex-transitive</a:t>
            </a:r>
            <a:r>
              <a:rPr lang="de-CH" sz="2400" dirty="0" smtClean="0"/>
              <a:t> </a:t>
            </a:r>
            <a:r>
              <a:rPr lang="de-CH" sz="2400" dirty="0" err="1" smtClean="0"/>
              <a:t>graph</a:t>
            </a:r>
            <a:r>
              <a:rPr lang="de-CH" sz="2400" dirty="0" smtClean="0"/>
              <a:t> has a Hamilton </a:t>
            </a:r>
            <a:r>
              <a:rPr lang="de-CH" sz="2400" dirty="0" err="1" smtClean="0"/>
              <a:t>cycle</a:t>
            </a:r>
            <a:r>
              <a:rPr lang="de-CH" sz="2400" dirty="0" smtClean="0"/>
              <a:t> (apart </a:t>
            </a:r>
            <a:r>
              <a:rPr lang="de-CH" sz="2400" dirty="0" err="1" smtClean="0"/>
              <a:t>from</a:t>
            </a:r>
            <a:r>
              <a:rPr lang="de-CH" sz="2400" dirty="0" smtClean="0"/>
              <a:t> </a:t>
            </a:r>
            <a:r>
              <a:rPr lang="de-CH" sz="2400" dirty="0" err="1" smtClean="0"/>
              <a:t>five</a:t>
            </a:r>
            <a:r>
              <a:rPr lang="de-CH" sz="2400" dirty="0" smtClean="0"/>
              <a:t> </a:t>
            </a:r>
            <a:r>
              <a:rPr lang="de-CH" sz="2400" dirty="0" err="1" smtClean="0"/>
              <a:t>exceptions</a:t>
            </a:r>
            <a:r>
              <a:rPr lang="de-CH" sz="2400" dirty="0" smtClean="0"/>
              <a:t>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Our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results</a:t>
            </a:r>
            <a:endParaRPr lang="en-US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395536" y="1520788"/>
            <a:ext cx="8316924" cy="904863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Theorem 1 </a:t>
            </a:r>
            <a:r>
              <a:rPr lang="de-CH" b="1" i="1" dirty="0" smtClean="0">
                <a:solidFill>
                  <a:prstClr val="black"/>
                </a:solidFill>
              </a:rPr>
              <a:t>[M. 16]</a:t>
            </a: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de-CH" sz="2400" dirty="0" smtClean="0"/>
              <a:t>The </a:t>
            </a:r>
            <a:r>
              <a:rPr lang="de-CH" sz="2400" dirty="0" err="1" smtClean="0"/>
              <a:t>middle</a:t>
            </a:r>
            <a:r>
              <a:rPr lang="de-CH" sz="2400" dirty="0" smtClean="0"/>
              <a:t> </a:t>
            </a:r>
            <a:r>
              <a:rPr lang="de-CH" sz="2400" dirty="0" err="1" smtClean="0"/>
              <a:t>layer</a:t>
            </a:r>
            <a:r>
              <a:rPr lang="de-CH" sz="2400" dirty="0" smtClean="0"/>
              <a:t> </a:t>
            </a:r>
            <a:r>
              <a:rPr lang="de-CH" sz="2400" dirty="0" err="1" smtClean="0"/>
              <a:t>graph</a:t>
            </a:r>
            <a:r>
              <a:rPr lang="de-CH" sz="2400" dirty="0" smtClean="0"/>
              <a:t> has a Hamilton </a:t>
            </a:r>
            <a:r>
              <a:rPr lang="de-CH" sz="2400" dirty="0" err="1" smtClean="0"/>
              <a:t>cycle</a:t>
            </a:r>
            <a:r>
              <a:rPr lang="de-CH" sz="2400" dirty="0" smtClean="0"/>
              <a:t> </a:t>
            </a:r>
            <a:r>
              <a:rPr lang="de-CH" sz="2400" dirty="0" err="1" smtClean="0"/>
              <a:t>for</a:t>
            </a:r>
            <a:r>
              <a:rPr lang="de-CH" sz="2400" dirty="0" smtClean="0"/>
              <a:t> </a:t>
            </a:r>
            <a:r>
              <a:rPr lang="de-CH" sz="2400" dirty="0" err="1" smtClean="0"/>
              <a:t>every</a:t>
            </a:r>
            <a:r>
              <a:rPr lang="de-CH" sz="2400" dirty="0" smtClean="0"/>
              <a:t>            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2760" y="2053605"/>
            <a:ext cx="6826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395536" y="2744924"/>
            <a:ext cx="8316924" cy="904863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Theorem 2 </a:t>
            </a:r>
            <a:r>
              <a:rPr lang="de-CH" b="1" i="1" dirty="0" smtClean="0">
                <a:solidFill>
                  <a:prstClr val="black"/>
                </a:solidFill>
              </a:rPr>
              <a:t>[M. 16]</a:t>
            </a: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de-CH" sz="2400" dirty="0" smtClean="0"/>
              <a:t>The </a:t>
            </a:r>
            <a:r>
              <a:rPr lang="de-CH" sz="2400" dirty="0" err="1" smtClean="0"/>
              <a:t>middle</a:t>
            </a:r>
            <a:r>
              <a:rPr lang="de-CH" sz="2400" dirty="0" smtClean="0"/>
              <a:t> </a:t>
            </a:r>
            <a:r>
              <a:rPr lang="de-CH" sz="2400" dirty="0" err="1" smtClean="0"/>
              <a:t>layer</a:t>
            </a:r>
            <a:r>
              <a:rPr lang="de-CH" sz="2400" dirty="0" smtClean="0"/>
              <a:t> </a:t>
            </a:r>
            <a:r>
              <a:rPr lang="de-CH" sz="2400" dirty="0" err="1" smtClean="0"/>
              <a:t>graph</a:t>
            </a:r>
            <a:r>
              <a:rPr lang="de-CH" sz="2400" dirty="0" smtClean="0"/>
              <a:t> has              </a:t>
            </a:r>
            <a:r>
              <a:rPr lang="de-CH" sz="2400" dirty="0" err="1" smtClean="0"/>
              <a:t>distinct</a:t>
            </a:r>
            <a:r>
              <a:rPr lang="de-CH" sz="2400" dirty="0" smtClean="0"/>
              <a:t> Hamilton </a:t>
            </a:r>
            <a:r>
              <a:rPr lang="de-CH" sz="2400" dirty="0" err="1" smtClean="0"/>
              <a:t>cycles</a:t>
            </a:r>
            <a:r>
              <a:rPr lang="de-CH" sz="2400" dirty="0" smtClean="0"/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7062" y="3176972"/>
            <a:ext cx="756084" cy="37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Inhaltsplatzhalter 2"/>
          <p:cNvSpPr txBox="1">
            <a:spLocks/>
          </p:cNvSpPr>
          <p:nvPr/>
        </p:nvSpPr>
        <p:spPr>
          <a:xfrm>
            <a:off x="395536" y="4185084"/>
            <a:ext cx="8136904" cy="127419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de-CH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Remarks</a:t>
            </a: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kumimoji="0" lang="de-CH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number</a:t>
            </a:r>
            <a:r>
              <a:rPr kumimoji="0" lang="de-C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de-CH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automorphisms</a:t>
            </a:r>
            <a:r>
              <a:rPr kumimoji="0" lang="de-C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de-C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</a:t>
            </a:r>
            <a:r>
              <a:rPr kumimoji="0" lang="de-C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,</a:t>
            </a:r>
            <a:br>
              <a:rPr kumimoji="0" lang="de-C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C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lang="de-CH" sz="2400" dirty="0" smtClean="0"/>
              <a:t>o Theorem 2 </a:t>
            </a:r>
            <a:r>
              <a:rPr lang="de-CH" sz="2400" dirty="0" err="1" smtClean="0"/>
              <a:t>is</a:t>
            </a:r>
            <a:r>
              <a:rPr lang="de-CH" sz="2400" dirty="0" smtClean="0"/>
              <a:t> </a:t>
            </a:r>
            <a:r>
              <a:rPr lang="de-CH" sz="2400" b="1" i="1" dirty="0" smtClean="0"/>
              <a:t>not</a:t>
            </a:r>
            <a:r>
              <a:rPr lang="de-CH" sz="2400" dirty="0" smtClean="0"/>
              <a:t> an immediate </a:t>
            </a:r>
            <a:r>
              <a:rPr lang="de-CH" sz="2400" dirty="0" err="1" smtClean="0"/>
              <a:t>consequence</a:t>
            </a:r>
            <a:r>
              <a:rPr lang="de-CH" sz="2400" dirty="0" smtClean="0"/>
              <a:t> of Theorem 1</a:t>
            </a:r>
            <a:endParaRPr kumimoji="0" lang="de-CH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2970" y="4617132"/>
            <a:ext cx="3074742" cy="396044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Our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results</a:t>
            </a:r>
            <a:endParaRPr lang="en-US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395536" y="1520788"/>
            <a:ext cx="8316924" cy="904863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Theorem 1 </a:t>
            </a:r>
            <a:r>
              <a:rPr lang="de-CH" b="1" i="1" dirty="0" smtClean="0">
                <a:solidFill>
                  <a:prstClr val="black"/>
                </a:solidFill>
              </a:rPr>
              <a:t>[M. 16]</a:t>
            </a: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de-CH" sz="2400" dirty="0" smtClean="0"/>
              <a:t>The </a:t>
            </a:r>
            <a:r>
              <a:rPr lang="de-CH" sz="2400" dirty="0" err="1" smtClean="0"/>
              <a:t>middle</a:t>
            </a:r>
            <a:r>
              <a:rPr lang="de-CH" sz="2400" dirty="0" smtClean="0"/>
              <a:t> </a:t>
            </a:r>
            <a:r>
              <a:rPr lang="de-CH" sz="2400" dirty="0" err="1" smtClean="0"/>
              <a:t>layer</a:t>
            </a:r>
            <a:r>
              <a:rPr lang="de-CH" sz="2400" dirty="0" smtClean="0"/>
              <a:t> </a:t>
            </a:r>
            <a:r>
              <a:rPr lang="de-CH" sz="2400" dirty="0" err="1" smtClean="0"/>
              <a:t>graph</a:t>
            </a:r>
            <a:r>
              <a:rPr lang="de-CH" sz="2400" dirty="0" smtClean="0"/>
              <a:t> has a Hamilton </a:t>
            </a:r>
            <a:r>
              <a:rPr lang="de-CH" sz="2400" dirty="0" err="1" smtClean="0"/>
              <a:t>cycle</a:t>
            </a:r>
            <a:r>
              <a:rPr lang="de-CH" sz="2400" dirty="0" smtClean="0"/>
              <a:t> </a:t>
            </a:r>
            <a:r>
              <a:rPr lang="de-CH" sz="2400" dirty="0" err="1" smtClean="0"/>
              <a:t>for</a:t>
            </a:r>
            <a:r>
              <a:rPr lang="de-CH" sz="2400" dirty="0" smtClean="0"/>
              <a:t> </a:t>
            </a:r>
            <a:r>
              <a:rPr lang="de-CH" sz="2400" dirty="0" err="1" smtClean="0"/>
              <a:t>every</a:t>
            </a:r>
            <a:r>
              <a:rPr lang="de-CH" sz="2400" dirty="0" smtClean="0"/>
              <a:t>            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2760" y="2053605"/>
            <a:ext cx="6826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395536" y="2744924"/>
            <a:ext cx="8316924" cy="904863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Theorem 2 </a:t>
            </a:r>
            <a:r>
              <a:rPr lang="de-CH" b="1" i="1" dirty="0" smtClean="0">
                <a:solidFill>
                  <a:prstClr val="black"/>
                </a:solidFill>
              </a:rPr>
              <a:t>[M. 16]</a:t>
            </a: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de-CH" sz="2400" dirty="0" smtClean="0"/>
              <a:t>The </a:t>
            </a:r>
            <a:r>
              <a:rPr lang="de-CH" sz="2400" dirty="0" err="1" smtClean="0"/>
              <a:t>middle</a:t>
            </a:r>
            <a:r>
              <a:rPr lang="de-CH" sz="2400" dirty="0" smtClean="0"/>
              <a:t> </a:t>
            </a:r>
            <a:r>
              <a:rPr lang="de-CH" sz="2400" dirty="0" err="1" smtClean="0"/>
              <a:t>layer</a:t>
            </a:r>
            <a:r>
              <a:rPr lang="de-CH" sz="2400" dirty="0" smtClean="0"/>
              <a:t> </a:t>
            </a:r>
            <a:r>
              <a:rPr lang="de-CH" sz="2400" dirty="0" err="1" smtClean="0"/>
              <a:t>graph</a:t>
            </a:r>
            <a:r>
              <a:rPr lang="de-CH" sz="2400" dirty="0" smtClean="0"/>
              <a:t> has              </a:t>
            </a:r>
            <a:r>
              <a:rPr lang="de-CH" sz="2400" dirty="0" err="1" smtClean="0"/>
              <a:t>distinct</a:t>
            </a:r>
            <a:r>
              <a:rPr lang="de-CH" sz="2400" dirty="0" smtClean="0"/>
              <a:t> Hamilton </a:t>
            </a:r>
            <a:r>
              <a:rPr lang="de-CH" sz="2400" dirty="0" err="1" smtClean="0"/>
              <a:t>cycles</a:t>
            </a:r>
            <a:r>
              <a:rPr lang="de-CH" sz="2400" dirty="0" smtClean="0"/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7062" y="3176972"/>
            <a:ext cx="756084" cy="37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Inhaltsplatzhalter 2"/>
          <p:cNvSpPr txBox="1">
            <a:spLocks/>
          </p:cNvSpPr>
          <p:nvPr/>
        </p:nvSpPr>
        <p:spPr>
          <a:xfrm>
            <a:off x="395536" y="4185084"/>
            <a:ext cx="8316924" cy="127419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de-CH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Remarks</a:t>
            </a: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de-CH" sz="2400" baseline="0" dirty="0" err="1" smtClean="0"/>
              <a:t>number</a:t>
            </a:r>
            <a:r>
              <a:rPr lang="de-CH" sz="2400" baseline="0" dirty="0" smtClean="0"/>
              <a:t> of Hamilton </a:t>
            </a:r>
            <a:r>
              <a:rPr lang="de-CH" sz="2400" baseline="0" dirty="0" err="1" smtClean="0"/>
              <a:t>cycles</a:t>
            </a:r>
            <a:r>
              <a:rPr lang="de-CH" sz="2400" dirty="0" smtClean="0"/>
              <a:t> </a:t>
            </a:r>
            <a:r>
              <a:rPr lang="de-CH" sz="2400" dirty="0" err="1" smtClean="0"/>
              <a:t>is</a:t>
            </a:r>
            <a:r>
              <a:rPr lang="de-CH" sz="2400" dirty="0" smtClean="0"/>
              <a:t> at </a:t>
            </a:r>
            <a:r>
              <a:rPr lang="de-CH" sz="2400" dirty="0" err="1" smtClean="0"/>
              <a:t>most</a:t>
            </a:r>
            <a:r>
              <a:rPr lang="de-CH" sz="2400" dirty="0" smtClean="0"/>
              <a:t>                        ,</a:t>
            </a:r>
            <a:br>
              <a:rPr lang="de-CH" sz="2400" dirty="0" smtClean="0"/>
            </a:br>
            <a:r>
              <a:rPr lang="de-CH" sz="2400" dirty="0" smtClean="0"/>
              <a:t>so Theorem 2 </a:t>
            </a:r>
            <a:r>
              <a:rPr lang="de-CH" sz="2400" dirty="0" err="1" smtClean="0"/>
              <a:t>is</a:t>
            </a:r>
            <a:r>
              <a:rPr lang="de-CH" sz="2400" dirty="0" smtClean="0"/>
              <a:t> best </a:t>
            </a:r>
            <a:r>
              <a:rPr lang="de-CH" sz="2400" dirty="0" err="1" smtClean="0"/>
              <a:t>possible</a:t>
            </a:r>
            <a:endParaRPr kumimoji="0" lang="en-US" sz="24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617132"/>
            <a:ext cx="148431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Our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results</a:t>
            </a:r>
            <a:endParaRPr lang="en-US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395536" y="1520788"/>
            <a:ext cx="8316924" cy="904863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Theorem 1 </a:t>
            </a:r>
            <a:r>
              <a:rPr lang="de-CH" b="1" i="1" dirty="0" smtClean="0">
                <a:solidFill>
                  <a:prstClr val="black"/>
                </a:solidFill>
              </a:rPr>
              <a:t>[M. 16]</a:t>
            </a: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de-CH" sz="2400" dirty="0" smtClean="0"/>
              <a:t>The </a:t>
            </a:r>
            <a:r>
              <a:rPr lang="de-CH" sz="2400" dirty="0" err="1" smtClean="0"/>
              <a:t>middle</a:t>
            </a:r>
            <a:r>
              <a:rPr lang="de-CH" sz="2400" dirty="0" smtClean="0"/>
              <a:t> </a:t>
            </a:r>
            <a:r>
              <a:rPr lang="de-CH" sz="2400" dirty="0" err="1" smtClean="0"/>
              <a:t>layer</a:t>
            </a:r>
            <a:r>
              <a:rPr lang="de-CH" sz="2400" dirty="0" smtClean="0"/>
              <a:t> </a:t>
            </a:r>
            <a:r>
              <a:rPr lang="de-CH" sz="2400" dirty="0" err="1" smtClean="0"/>
              <a:t>graph</a:t>
            </a:r>
            <a:r>
              <a:rPr lang="de-CH" sz="2400" dirty="0" smtClean="0"/>
              <a:t> has a Hamilton </a:t>
            </a:r>
            <a:r>
              <a:rPr lang="de-CH" sz="2400" dirty="0" err="1" smtClean="0"/>
              <a:t>cycle</a:t>
            </a:r>
            <a:r>
              <a:rPr lang="de-CH" sz="2400" dirty="0" smtClean="0"/>
              <a:t> </a:t>
            </a:r>
            <a:r>
              <a:rPr lang="de-CH" sz="2400" dirty="0" err="1" smtClean="0"/>
              <a:t>for</a:t>
            </a:r>
            <a:r>
              <a:rPr lang="de-CH" sz="2400" dirty="0" smtClean="0"/>
              <a:t> </a:t>
            </a:r>
            <a:r>
              <a:rPr lang="de-CH" sz="2400" dirty="0" err="1" smtClean="0"/>
              <a:t>every</a:t>
            </a:r>
            <a:r>
              <a:rPr lang="de-CH" sz="2400" dirty="0" smtClean="0"/>
              <a:t>            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2760" y="2053605"/>
            <a:ext cx="6826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395536" y="2744924"/>
            <a:ext cx="8316924" cy="904863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Theorem 2 </a:t>
            </a:r>
            <a:r>
              <a:rPr lang="de-CH" b="1" i="1" dirty="0" smtClean="0">
                <a:solidFill>
                  <a:prstClr val="black"/>
                </a:solidFill>
              </a:rPr>
              <a:t>[M. 16]</a:t>
            </a: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de-CH" sz="2400" dirty="0" smtClean="0"/>
              <a:t>The </a:t>
            </a:r>
            <a:r>
              <a:rPr lang="de-CH" sz="2400" dirty="0" err="1" smtClean="0"/>
              <a:t>middle</a:t>
            </a:r>
            <a:r>
              <a:rPr lang="de-CH" sz="2400" dirty="0" smtClean="0"/>
              <a:t> </a:t>
            </a:r>
            <a:r>
              <a:rPr lang="de-CH" sz="2400" dirty="0" err="1" smtClean="0"/>
              <a:t>layer</a:t>
            </a:r>
            <a:r>
              <a:rPr lang="de-CH" sz="2400" dirty="0" smtClean="0"/>
              <a:t> </a:t>
            </a:r>
            <a:r>
              <a:rPr lang="de-CH" sz="2400" dirty="0" err="1" smtClean="0"/>
              <a:t>graph</a:t>
            </a:r>
            <a:r>
              <a:rPr lang="de-CH" sz="2400" dirty="0" smtClean="0"/>
              <a:t> has              </a:t>
            </a:r>
            <a:r>
              <a:rPr lang="de-CH" sz="2400" dirty="0" err="1" smtClean="0"/>
              <a:t>distinct</a:t>
            </a:r>
            <a:r>
              <a:rPr lang="de-CH" sz="2400" dirty="0" smtClean="0"/>
              <a:t> Hamilton </a:t>
            </a:r>
            <a:r>
              <a:rPr lang="de-CH" sz="2400" dirty="0" err="1" smtClean="0"/>
              <a:t>cycles</a:t>
            </a:r>
            <a:r>
              <a:rPr lang="de-CH" sz="2400" dirty="0" smtClean="0"/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7062" y="3176972"/>
            <a:ext cx="756084" cy="37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Inhaltsplatzhalter 2"/>
          <p:cNvSpPr txBox="1">
            <a:spLocks/>
          </p:cNvSpPr>
          <p:nvPr/>
        </p:nvSpPr>
        <p:spPr>
          <a:xfrm>
            <a:off x="395535" y="4185084"/>
            <a:ext cx="8131777" cy="2160591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de-CH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Remarks</a:t>
            </a: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de-CH" sz="2400" baseline="0" dirty="0" err="1" smtClean="0"/>
              <a:t>we</a:t>
            </a:r>
            <a:r>
              <a:rPr lang="de-CH" sz="2400" baseline="0" dirty="0" smtClean="0"/>
              <a:t> </a:t>
            </a:r>
            <a:r>
              <a:rPr lang="de-CH" sz="2400" baseline="0" dirty="0" err="1" smtClean="0"/>
              <a:t>recently</a:t>
            </a:r>
            <a:r>
              <a:rPr lang="de-CH" sz="2400" baseline="0" dirty="0" smtClean="0"/>
              <a:t> </a:t>
            </a:r>
            <a:r>
              <a:rPr lang="de-CH" sz="2400" baseline="0" dirty="0" err="1" smtClean="0"/>
              <a:t>found</a:t>
            </a:r>
            <a:r>
              <a:rPr lang="de-CH" sz="2400" baseline="0" dirty="0" smtClean="0"/>
              <a:t> a </a:t>
            </a:r>
            <a:r>
              <a:rPr lang="de-CH" sz="2400" baseline="0" dirty="0" err="1" smtClean="0"/>
              <a:t>shorter</a:t>
            </a:r>
            <a:r>
              <a:rPr lang="de-CH" sz="2400" baseline="0" dirty="0" smtClean="0"/>
              <a:t> </a:t>
            </a:r>
            <a:r>
              <a:rPr lang="de-CH" sz="2400" baseline="0" dirty="0" err="1" smtClean="0"/>
              <a:t>proof</a:t>
            </a:r>
            <a:r>
              <a:rPr lang="de-CH" sz="2400" baseline="0" dirty="0" smtClean="0"/>
              <a:t>  </a:t>
            </a:r>
            <a:r>
              <a:rPr lang="de-CH" b="1" i="1" dirty="0" smtClean="0">
                <a:solidFill>
                  <a:prstClr val="black"/>
                </a:solidFill>
              </a:rPr>
              <a:t>[Gregor, M., Nummenpalo 18] </a:t>
            </a:r>
            <a:r>
              <a:rPr lang="de-CH" sz="2400" dirty="0" smtClean="0">
                <a:solidFill>
                  <a:prstClr val="black"/>
                </a:solidFill>
                <a:sym typeface="Wingdings" pitchFamily="2" charset="2"/>
              </a:rPr>
              <a:t/>
            </a:r>
            <a:br>
              <a:rPr lang="de-CH" sz="2400" dirty="0" smtClean="0">
                <a:solidFill>
                  <a:prstClr val="black"/>
                </a:solidFill>
                <a:sym typeface="Wingdings" pitchFamily="2" charset="2"/>
              </a:rPr>
            </a:br>
            <a:r>
              <a:rPr lang="de-CH" sz="2400" dirty="0" smtClean="0"/>
              <a:t>40 </a:t>
            </a:r>
            <a:r>
              <a:rPr lang="de-CH" sz="2400" dirty="0" err="1" smtClean="0"/>
              <a:t>pages</a:t>
            </a:r>
            <a:r>
              <a:rPr lang="de-CH" sz="2400" dirty="0" smtClean="0"/>
              <a:t> </a:t>
            </a:r>
            <a:r>
              <a:rPr lang="de-CH" sz="2400" dirty="0" smtClean="0">
                <a:sym typeface="Wingdings" pitchFamily="2" charset="2"/>
              </a:rPr>
              <a:t> 10 </a:t>
            </a:r>
            <a:r>
              <a:rPr lang="de-CH" sz="2400" dirty="0" err="1" smtClean="0">
                <a:sym typeface="Wingdings" pitchFamily="2" charset="2"/>
              </a:rPr>
              <a:t>pages</a:t>
            </a:r>
            <a:endParaRPr lang="de-CH" sz="2400" dirty="0" smtClean="0">
              <a:sym typeface="Wingdings" pitchFamily="2" charset="2"/>
            </a:endParaRPr>
          </a:p>
          <a:p>
            <a:pPr>
              <a:spcBef>
                <a:spcPct val="20000"/>
              </a:spcBef>
              <a:defRPr/>
            </a:pPr>
            <a:r>
              <a:rPr lang="de-CH" sz="2400" dirty="0" smtClean="0"/>
              <a:t>27 </a:t>
            </a:r>
            <a:r>
              <a:rPr lang="de-CH" sz="2400" dirty="0" err="1" smtClean="0"/>
              <a:t>lemmas</a:t>
            </a:r>
            <a:r>
              <a:rPr lang="de-CH" sz="2400" dirty="0" smtClean="0"/>
              <a:t> </a:t>
            </a:r>
            <a:r>
              <a:rPr lang="de-CH" sz="2400" dirty="0" smtClean="0">
                <a:sym typeface="Wingdings" pitchFamily="2" charset="2"/>
              </a:rPr>
              <a:t> </a:t>
            </a:r>
            <a:r>
              <a:rPr lang="de-CH" sz="2400" dirty="0" smtClean="0"/>
              <a:t>2 </a:t>
            </a:r>
            <a:r>
              <a:rPr lang="de-CH" sz="2400" dirty="0" err="1" smtClean="0"/>
              <a:t>lemmas</a:t>
            </a:r>
            <a:endParaRPr lang="de-CH" sz="2400" dirty="0" smtClean="0"/>
          </a:p>
          <a:p>
            <a:pPr>
              <a:spcBef>
                <a:spcPct val="20000"/>
              </a:spcBef>
              <a:defRPr/>
            </a:pPr>
            <a:r>
              <a:rPr lang="de-CH" sz="2400" dirty="0" smtClean="0"/>
              <a:t>88 </a:t>
            </a:r>
            <a:r>
              <a:rPr lang="de-CH" sz="2400" dirty="0" err="1" smtClean="0"/>
              <a:t>formulas</a:t>
            </a:r>
            <a:r>
              <a:rPr lang="de-CH" sz="2400" dirty="0" smtClean="0"/>
              <a:t> </a:t>
            </a:r>
            <a:r>
              <a:rPr lang="de-CH" sz="2400" dirty="0" smtClean="0">
                <a:sym typeface="Wingdings" pitchFamily="2" charset="2"/>
              </a:rPr>
              <a:t> 9 </a:t>
            </a:r>
            <a:r>
              <a:rPr lang="de-CH" sz="2400" dirty="0" err="1" smtClean="0">
                <a:sym typeface="Wingdings" pitchFamily="2" charset="2"/>
              </a:rPr>
              <a:t>formulas</a:t>
            </a:r>
            <a:endParaRPr kumimoji="0" lang="en-US" sz="24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Abgerundetes Rechteck 98"/>
          <p:cNvSpPr/>
          <p:nvPr/>
        </p:nvSpPr>
        <p:spPr>
          <a:xfrm>
            <a:off x="403860" y="3055620"/>
            <a:ext cx="3421380" cy="329184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Proof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ideas</a:t>
            </a:r>
            <a:endParaRPr lang="en-US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395536" y="1329523"/>
            <a:ext cx="8316924" cy="46166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1: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lang="de-CH" sz="2400" dirty="0" smtClean="0"/>
              <a:t>2-</a:t>
            </a:r>
            <a:r>
              <a:rPr kumimoji="0" lang="de-CH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factor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</a:t>
            </a:r>
            <a:r>
              <a:rPr kumimoji="0" lang="de-C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</a:t>
            </a:r>
            <a:endParaRPr kumimoji="0" lang="de-CH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2183712" y="31908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3153366" y="42119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llipse 48"/>
          <p:cNvSpPr/>
          <p:nvPr/>
        </p:nvSpPr>
        <p:spPr>
          <a:xfrm>
            <a:off x="3595326" y="44253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llipse 49"/>
          <p:cNvSpPr/>
          <p:nvPr/>
        </p:nvSpPr>
        <p:spPr>
          <a:xfrm>
            <a:off x="3290526" y="45015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llipse 50"/>
          <p:cNvSpPr/>
          <p:nvPr/>
        </p:nvSpPr>
        <p:spPr>
          <a:xfrm>
            <a:off x="1383612" y="40366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llipse 51"/>
          <p:cNvSpPr/>
          <p:nvPr/>
        </p:nvSpPr>
        <p:spPr>
          <a:xfrm>
            <a:off x="1010232" y="39985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Ellipse 58"/>
          <p:cNvSpPr/>
          <p:nvPr/>
        </p:nvSpPr>
        <p:spPr>
          <a:xfrm>
            <a:off x="3618186" y="41433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Ellipse 59"/>
          <p:cNvSpPr/>
          <p:nvPr/>
        </p:nvSpPr>
        <p:spPr>
          <a:xfrm>
            <a:off x="3351486" y="39985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Ellipse 60"/>
          <p:cNvSpPr/>
          <p:nvPr/>
        </p:nvSpPr>
        <p:spPr>
          <a:xfrm>
            <a:off x="2488512" y="32365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Ellipse 61"/>
          <p:cNvSpPr/>
          <p:nvPr/>
        </p:nvSpPr>
        <p:spPr>
          <a:xfrm>
            <a:off x="2747592" y="33889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Ellipse 62"/>
          <p:cNvSpPr/>
          <p:nvPr/>
        </p:nvSpPr>
        <p:spPr>
          <a:xfrm>
            <a:off x="2755212" y="36633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Ellipse 63"/>
          <p:cNvSpPr/>
          <p:nvPr/>
        </p:nvSpPr>
        <p:spPr>
          <a:xfrm>
            <a:off x="2511372" y="37928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Ellipse 64"/>
          <p:cNvSpPr/>
          <p:nvPr/>
        </p:nvSpPr>
        <p:spPr>
          <a:xfrm>
            <a:off x="2198952" y="38538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Ellipse 65"/>
          <p:cNvSpPr/>
          <p:nvPr/>
        </p:nvSpPr>
        <p:spPr>
          <a:xfrm>
            <a:off x="1886532" y="38233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Ellipse 66"/>
          <p:cNvSpPr/>
          <p:nvPr/>
        </p:nvSpPr>
        <p:spPr>
          <a:xfrm>
            <a:off x="1604592" y="36709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Ellipse 67"/>
          <p:cNvSpPr/>
          <p:nvPr/>
        </p:nvSpPr>
        <p:spPr>
          <a:xfrm>
            <a:off x="1619832" y="33661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Ellipse 68"/>
          <p:cNvSpPr/>
          <p:nvPr/>
        </p:nvSpPr>
        <p:spPr>
          <a:xfrm>
            <a:off x="1878912" y="32365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Ellipse 69"/>
          <p:cNvSpPr/>
          <p:nvPr/>
        </p:nvSpPr>
        <p:spPr>
          <a:xfrm>
            <a:off x="1619832" y="42576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llipse 70"/>
          <p:cNvSpPr/>
          <p:nvPr/>
        </p:nvSpPr>
        <p:spPr>
          <a:xfrm>
            <a:off x="1574112" y="45396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llipse 71"/>
          <p:cNvSpPr/>
          <p:nvPr/>
        </p:nvSpPr>
        <p:spPr>
          <a:xfrm>
            <a:off x="1345512" y="46996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llipse 72"/>
          <p:cNvSpPr/>
          <p:nvPr/>
        </p:nvSpPr>
        <p:spPr>
          <a:xfrm>
            <a:off x="1017852" y="47224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Ellipse 73"/>
          <p:cNvSpPr/>
          <p:nvPr/>
        </p:nvSpPr>
        <p:spPr>
          <a:xfrm>
            <a:off x="705432" y="45472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llipse 74"/>
          <p:cNvSpPr/>
          <p:nvPr/>
        </p:nvSpPr>
        <p:spPr>
          <a:xfrm>
            <a:off x="705432" y="41814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Ellipse 75"/>
          <p:cNvSpPr/>
          <p:nvPr/>
        </p:nvSpPr>
        <p:spPr>
          <a:xfrm>
            <a:off x="2252292" y="41814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Ellipse 76"/>
          <p:cNvSpPr/>
          <p:nvPr/>
        </p:nvSpPr>
        <p:spPr>
          <a:xfrm>
            <a:off x="2541852" y="41738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Ellipse 77"/>
          <p:cNvSpPr/>
          <p:nvPr/>
        </p:nvSpPr>
        <p:spPr>
          <a:xfrm>
            <a:off x="2793312" y="43033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llipse 78"/>
          <p:cNvSpPr/>
          <p:nvPr/>
        </p:nvSpPr>
        <p:spPr>
          <a:xfrm>
            <a:off x="2892372" y="45929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Ellipse 79"/>
          <p:cNvSpPr/>
          <p:nvPr/>
        </p:nvSpPr>
        <p:spPr>
          <a:xfrm>
            <a:off x="1977972" y="43338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Ellipse 80"/>
          <p:cNvSpPr/>
          <p:nvPr/>
        </p:nvSpPr>
        <p:spPr>
          <a:xfrm>
            <a:off x="1917012" y="46158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llipse 81"/>
          <p:cNvSpPr/>
          <p:nvPr/>
        </p:nvSpPr>
        <p:spPr>
          <a:xfrm>
            <a:off x="2130372" y="48367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Ellipse 82"/>
          <p:cNvSpPr/>
          <p:nvPr/>
        </p:nvSpPr>
        <p:spPr>
          <a:xfrm>
            <a:off x="2458032" y="48977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Ellipse 83"/>
          <p:cNvSpPr/>
          <p:nvPr/>
        </p:nvSpPr>
        <p:spPr>
          <a:xfrm>
            <a:off x="2732352" y="48063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Ellipse 84"/>
          <p:cNvSpPr/>
          <p:nvPr/>
        </p:nvSpPr>
        <p:spPr>
          <a:xfrm>
            <a:off x="1779852" y="48901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Ellipse 85"/>
          <p:cNvSpPr/>
          <p:nvPr/>
        </p:nvSpPr>
        <p:spPr>
          <a:xfrm>
            <a:off x="2016072" y="50653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llipse 86"/>
          <p:cNvSpPr/>
          <p:nvPr/>
        </p:nvSpPr>
        <p:spPr>
          <a:xfrm>
            <a:off x="2054172" y="53473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llipse 87"/>
          <p:cNvSpPr/>
          <p:nvPr/>
        </p:nvSpPr>
        <p:spPr>
          <a:xfrm>
            <a:off x="1878912" y="55683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Ellipse 88"/>
          <p:cNvSpPr/>
          <p:nvPr/>
        </p:nvSpPr>
        <p:spPr>
          <a:xfrm>
            <a:off x="1596972" y="55987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llipse 89"/>
          <p:cNvSpPr/>
          <p:nvPr/>
        </p:nvSpPr>
        <p:spPr>
          <a:xfrm>
            <a:off x="1383612" y="53930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Ellipse 90"/>
          <p:cNvSpPr/>
          <p:nvPr/>
        </p:nvSpPr>
        <p:spPr>
          <a:xfrm>
            <a:off x="1429332" y="50272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Ellipse 91"/>
          <p:cNvSpPr/>
          <p:nvPr/>
        </p:nvSpPr>
        <p:spPr>
          <a:xfrm>
            <a:off x="2587572" y="53930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Ellipse 92"/>
          <p:cNvSpPr/>
          <p:nvPr/>
        </p:nvSpPr>
        <p:spPr>
          <a:xfrm>
            <a:off x="2290392" y="54844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Ellipse 93"/>
          <p:cNvSpPr/>
          <p:nvPr/>
        </p:nvSpPr>
        <p:spPr>
          <a:xfrm>
            <a:off x="2168472" y="57664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Ellipse 94"/>
          <p:cNvSpPr/>
          <p:nvPr/>
        </p:nvSpPr>
        <p:spPr>
          <a:xfrm>
            <a:off x="2305632" y="60483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Ellipse 95"/>
          <p:cNvSpPr/>
          <p:nvPr/>
        </p:nvSpPr>
        <p:spPr>
          <a:xfrm>
            <a:off x="2618052" y="61093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Ellipse 96"/>
          <p:cNvSpPr/>
          <p:nvPr/>
        </p:nvSpPr>
        <p:spPr>
          <a:xfrm>
            <a:off x="2839032" y="59188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Ellipse 97"/>
          <p:cNvSpPr/>
          <p:nvPr/>
        </p:nvSpPr>
        <p:spPr>
          <a:xfrm>
            <a:off x="2846652" y="55911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Ellipse 110"/>
          <p:cNvSpPr/>
          <p:nvPr/>
        </p:nvSpPr>
        <p:spPr>
          <a:xfrm>
            <a:off x="2976192" y="51263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Ellipse 111"/>
          <p:cNvSpPr/>
          <p:nvPr/>
        </p:nvSpPr>
        <p:spPr>
          <a:xfrm>
            <a:off x="3418152" y="53397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Ellipse 112"/>
          <p:cNvSpPr/>
          <p:nvPr/>
        </p:nvSpPr>
        <p:spPr>
          <a:xfrm>
            <a:off x="3113352" y="54159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Ellipse 114"/>
          <p:cNvSpPr/>
          <p:nvPr/>
        </p:nvSpPr>
        <p:spPr>
          <a:xfrm>
            <a:off x="3441012" y="50577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Ellipse 115"/>
          <p:cNvSpPr/>
          <p:nvPr/>
        </p:nvSpPr>
        <p:spPr>
          <a:xfrm>
            <a:off x="3174312" y="49129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Ellipse 116"/>
          <p:cNvSpPr/>
          <p:nvPr/>
        </p:nvSpPr>
        <p:spPr>
          <a:xfrm>
            <a:off x="591132" y="51492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Ellipse 117"/>
          <p:cNvSpPr/>
          <p:nvPr/>
        </p:nvSpPr>
        <p:spPr>
          <a:xfrm>
            <a:off x="1033092" y="53625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Ellipse 118"/>
          <p:cNvSpPr/>
          <p:nvPr/>
        </p:nvSpPr>
        <p:spPr>
          <a:xfrm>
            <a:off x="728292" y="54387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pieren 212"/>
          <p:cNvGrpSpPr/>
          <p:nvPr/>
        </p:nvGrpSpPr>
        <p:grpSpPr>
          <a:xfrm>
            <a:off x="632460" y="3230880"/>
            <a:ext cx="3049914" cy="2933700"/>
            <a:chOff x="632460" y="3230880"/>
            <a:chExt cx="3049914" cy="2933700"/>
          </a:xfrm>
        </p:grpSpPr>
        <p:sp>
          <p:nvSpPr>
            <p:cNvPr id="53" name="Ellipse 52"/>
            <p:cNvSpPr/>
            <p:nvPr/>
          </p:nvSpPr>
          <p:spPr>
            <a:xfrm>
              <a:off x="1584960" y="3230880"/>
              <a:ext cx="1257300" cy="6705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Ellipse 53"/>
            <p:cNvSpPr/>
            <p:nvPr/>
          </p:nvSpPr>
          <p:spPr>
            <a:xfrm>
              <a:off x="693420" y="4023360"/>
              <a:ext cx="982980" cy="746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Ellipse 54"/>
            <p:cNvSpPr/>
            <p:nvPr/>
          </p:nvSpPr>
          <p:spPr>
            <a:xfrm>
              <a:off x="1950720" y="4198620"/>
              <a:ext cx="982980" cy="746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Ellipse 55"/>
            <p:cNvSpPr/>
            <p:nvPr/>
          </p:nvSpPr>
          <p:spPr>
            <a:xfrm>
              <a:off x="3194694" y="4030980"/>
              <a:ext cx="487680" cy="5410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Ellipse 56"/>
            <p:cNvSpPr/>
            <p:nvPr/>
          </p:nvSpPr>
          <p:spPr>
            <a:xfrm>
              <a:off x="1394460" y="4922520"/>
              <a:ext cx="708660" cy="7391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Ellipse 57"/>
            <p:cNvSpPr/>
            <p:nvPr/>
          </p:nvSpPr>
          <p:spPr>
            <a:xfrm>
              <a:off x="2209800" y="5425440"/>
              <a:ext cx="708660" cy="7391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Ellipse 113"/>
            <p:cNvSpPr/>
            <p:nvPr/>
          </p:nvSpPr>
          <p:spPr>
            <a:xfrm>
              <a:off x="3017520" y="4945380"/>
              <a:ext cx="487680" cy="5410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Ellipse 119"/>
            <p:cNvSpPr/>
            <p:nvPr/>
          </p:nvSpPr>
          <p:spPr>
            <a:xfrm>
              <a:off x="632460" y="4968240"/>
              <a:ext cx="487680" cy="5410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Ellipse 120"/>
          <p:cNvSpPr/>
          <p:nvPr/>
        </p:nvSpPr>
        <p:spPr>
          <a:xfrm>
            <a:off x="1055952" y="50806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Ellipse 121"/>
          <p:cNvSpPr/>
          <p:nvPr/>
        </p:nvSpPr>
        <p:spPr>
          <a:xfrm>
            <a:off x="789252" y="49358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3" y="3264896"/>
            <a:ext cx="286718" cy="30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" name="Gruppieren 208"/>
          <p:cNvGrpSpPr/>
          <p:nvPr/>
        </p:nvGrpSpPr>
        <p:grpSpPr>
          <a:xfrm>
            <a:off x="2266315" y="2756535"/>
            <a:ext cx="1370320" cy="461665"/>
            <a:chOff x="3879850" y="2926080"/>
            <a:chExt cx="1370320" cy="461665"/>
          </a:xfrm>
        </p:grpSpPr>
        <p:sp>
          <p:nvSpPr>
            <p:cNvPr id="104" name="Inhaltsplatzhalter 2"/>
            <p:cNvSpPr txBox="1">
              <a:spLocks/>
            </p:cNvSpPr>
            <p:nvPr/>
          </p:nvSpPr>
          <p:spPr>
            <a:xfrm>
              <a:off x="3879850" y="2926080"/>
              <a:ext cx="1195070" cy="461665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rtlCol="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kumimoji="0" lang="de-CH" sz="24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2-factor</a:t>
              </a:r>
              <a:endPara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0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9518" y="2998050"/>
              <a:ext cx="220652" cy="27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Abgerundetes Rechteck 98"/>
          <p:cNvSpPr/>
          <p:nvPr/>
        </p:nvSpPr>
        <p:spPr>
          <a:xfrm>
            <a:off x="403860" y="3055620"/>
            <a:ext cx="3421380" cy="329184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Proof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ideas</a:t>
            </a:r>
            <a:endParaRPr lang="en-US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395536" y="1329523"/>
            <a:ext cx="8316924" cy="904863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1: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2-factor in the</a:t>
            </a:r>
            <a:r>
              <a:rPr kumimoji="0" lang="de-C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</a:t>
            </a:r>
            <a:endParaRPr kumimoji="0" lang="de-CH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de-CH" sz="2400" b="1" dirty="0" smtClean="0"/>
              <a:t>Step 2: </a:t>
            </a:r>
            <a:r>
              <a:rPr lang="de-CH" sz="2400" dirty="0" err="1" smtClean="0"/>
              <a:t>Connect</a:t>
            </a:r>
            <a:r>
              <a:rPr lang="de-CH" sz="2400" dirty="0" smtClean="0"/>
              <a:t> the </a:t>
            </a:r>
            <a:r>
              <a:rPr lang="de-CH" sz="2400" dirty="0" err="1" smtClean="0"/>
              <a:t>cycles</a:t>
            </a:r>
            <a:r>
              <a:rPr lang="de-CH" sz="2400" dirty="0" smtClean="0"/>
              <a:t> in the 2-factor to a </a:t>
            </a:r>
            <a:r>
              <a:rPr lang="de-CH" sz="2400" dirty="0" err="1" smtClean="0"/>
              <a:t>single</a:t>
            </a:r>
            <a:r>
              <a:rPr lang="de-CH" sz="2400" dirty="0" smtClean="0"/>
              <a:t> </a:t>
            </a:r>
            <a:r>
              <a:rPr lang="de-CH" sz="2400" dirty="0" err="1" smtClean="0"/>
              <a:t>cycle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2183712" y="31908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3153366" y="42119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llipse 48"/>
          <p:cNvSpPr/>
          <p:nvPr/>
        </p:nvSpPr>
        <p:spPr>
          <a:xfrm>
            <a:off x="3595326" y="44253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llipse 49"/>
          <p:cNvSpPr/>
          <p:nvPr/>
        </p:nvSpPr>
        <p:spPr>
          <a:xfrm>
            <a:off x="3290526" y="45015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llipse 50"/>
          <p:cNvSpPr/>
          <p:nvPr/>
        </p:nvSpPr>
        <p:spPr>
          <a:xfrm>
            <a:off x="1383612" y="40366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llipse 51"/>
          <p:cNvSpPr/>
          <p:nvPr/>
        </p:nvSpPr>
        <p:spPr>
          <a:xfrm>
            <a:off x="1010232" y="39985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Ellipse 58"/>
          <p:cNvSpPr/>
          <p:nvPr/>
        </p:nvSpPr>
        <p:spPr>
          <a:xfrm>
            <a:off x="3618186" y="41433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Ellipse 59"/>
          <p:cNvSpPr/>
          <p:nvPr/>
        </p:nvSpPr>
        <p:spPr>
          <a:xfrm>
            <a:off x="3351486" y="39985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Ellipse 60"/>
          <p:cNvSpPr/>
          <p:nvPr/>
        </p:nvSpPr>
        <p:spPr>
          <a:xfrm>
            <a:off x="2488512" y="32365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Ellipse 61"/>
          <p:cNvSpPr/>
          <p:nvPr/>
        </p:nvSpPr>
        <p:spPr>
          <a:xfrm>
            <a:off x="2747592" y="33889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Ellipse 62"/>
          <p:cNvSpPr/>
          <p:nvPr/>
        </p:nvSpPr>
        <p:spPr>
          <a:xfrm>
            <a:off x="2755212" y="36633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Ellipse 63"/>
          <p:cNvSpPr/>
          <p:nvPr/>
        </p:nvSpPr>
        <p:spPr>
          <a:xfrm>
            <a:off x="2511372" y="37928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Ellipse 64"/>
          <p:cNvSpPr/>
          <p:nvPr/>
        </p:nvSpPr>
        <p:spPr>
          <a:xfrm>
            <a:off x="2198952" y="38538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Ellipse 65"/>
          <p:cNvSpPr/>
          <p:nvPr/>
        </p:nvSpPr>
        <p:spPr>
          <a:xfrm>
            <a:off x="1886532" y="38233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Ellipse 66"/>
          <p:cNvSpPr/>
          <p:nvPr/>
        </p:nvSpPr>
        <p:spPr>
          <a:xfrm>
            <a:off x="1604592" y="36709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Ellipse 67"/>
          <p:cNvSpPr/>
          <p:nvPr/>
        </p:nvSpPr>
        <p:spPr>
          <a:xfrm>
            <a:off x="1619832" y="33661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Ellipse 68"/>
          <p:cNvSpPr/>
          <p:nvPr/>
        </p:nvSpPr>
        <p:spPr>
          <a:xfrm>
            <a:off x="1878912" y="32365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Ellipse 69"/>
          <p:cNvSpPr/>
          <p:nvPr/>
        </p:nvSpPr>
        <p:spPr>
          <a:xfrm>
            <a:off x="1619832" y="42576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llipse 70"/>
          <p:cNvSpPr/>
          <p:nvPr/>
        </p:nvSpPr>
        <p:spPr>
          <a:xfrm>
            <a:off x="1574112" y="45396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llipse 71"/>
          <p:cNvSpPr/>
          <p:nvPr/>
        </p:nvSpPr>
        <p:spPr>
          <a:xfrm>
            <a:off x="1345512" y="46996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llipse 72"/>
          <p:cNvSpPr/>
          <p:nvPr/>
        </p:nvSpPr>
        <p:spPr>
          <a:xfrm>
            <a:off x="1017852" y="47224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Ellipse 73"/>
          <p:cNvSpPr/>
          <p:nvPr/>
        </p:nvSpPr>
        <p:spPr>
          <a:xfrm>
            <a:off x="705432" y="45472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llipse 74"/>
          <p:cNvSpPr/>
          <p:nvPr/>
        </p:nvSpPr>
        <p:spPr>
          <a:xfrm>
            <a:off x="705432" y="41814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Ellipse 75"/>
          <p:cNvSpPr/>
          <p:nvPr/>
        </p:nvSpPr>
        <p:spPr>
          <a:xfrm>
            <a:off x="2252292" y="41814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Ellipse 76"/>
          <p:cNvSpPr/>
          <p:nvPr/>
        </p:nvSpPr>
        <p:spPr>
          <a:xfrm>
            <a:off x="2541852" y="41738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Ellipse 77"/>
          <p:cNvSpPr/>
          <p:nvPr/>
        </p:nvSpPr>
        <p:spPr>
          <a:xfrm>
            <a:off x="2793312" y="43033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llipse 78"/>
          <p:cNvSpPr/>
          <p:nvPr/>
        </p:nvSpPr>
        <p:spPr>
          <a:xfrm>
            <a:off x="2892372" y="45929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Ellipse 79"/>
          <p:cNvSpPr/>
          <p:nvPr/>
        </p:nvSpPr>
        <p:spPr>
          <a:xfrm>
            <a:off x="1977972" y="43338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Ellipse 80"/>
          <p:cNvSpPr/>
          <p:nvPr/>
        </p:nvSpPr>
        <p:spPr>
          <a:xfrm>
            <a:off x="1917012" y="46158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llipse 81"/>
          <p:cNvSpPr/>
          <p:nvPr/>
        </p:nvSpPr>
        <p:spPr>
          <a:xfrm>
            <a:off x="2130372" y="48367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Ellipse 82"/>
          <p:cNvSpPr/>
          <p:nvPr/>
        </p:nvSpPr>
        <p:spPr>
          <a:xfrm>
            <a:off x="2458032" y="48977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Ellipse 83"/>
          <p:cNvSpPr/>
          <p:nvPr/>
        </p:nvSpPr>
        <p:spPr>
          <a:xfrm>
            <a:off x="2732352" y="48063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Ellipse 84"/>
          <p:cNvSpPr/>
          <p:nvPr/>
        </p:nvSpPr>
        <p:spPr>
          <a:xfrm>
            <a:off x="1779852" y="48901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Ellipse 85"/>
          <p:cNvSpPr/>
          <p:nvPr/>
        </p:nvSpPr>
        <p:spPr>
          <a:xfrm>
            <a:off x="2016072" y="50653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llipse 86"/>
          <p:cNvSpPr/>
          <p:nvPr/>
        </p:nvSpPr>
        <p:spPr>
          <a:xfrm>
            <a:off x="2054172" y="53473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llipse 87"/>
          <p:cNvSpPr/>
          <p:nvPr/>
        </p:nvSpPr>
        <p:spPr>
          <a:xfrm>
            <a:off x="1878912" y="55683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Ellipse 88"/>
          <p:cNvSpPr/>
          <p:nvPr/>
        </p:nvSpPr>
        <p:spPr>
          <a:xfrm>
            <a:off x="1596972" y="55987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llipse 89"/>
          <p:cNvSpPr/>
          <p:nvPr/>
        </p:nvSpPr>
        <p:spPr>
          <a:xfrm>
            <a:off x="1383612" y="53930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Ellipse 90"/>
          <p:cNvSpPr/>
          <p:nvPr/>
        </p:nvSpPr>
        <p:spPr>
          <a:xfrm>
            <a:off x="1429332" y="50272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Ellipse 91"/>
          <p:cNvSpPr/>
          <p:nvPr/>
        </p:nvSpPr>
        <p:spPr>
          <a:xfrm>
            <a:off x="2587572" y="53930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Ellipse 92"/>
          <p:cNvSpPr/>
          <p:nvPr/>
        </p:nvSpPr>
        <p:spPr>
          <a:xfrm>
            <a:off x="2290392" y="54844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Ellipse 93"/>
          <p:cNvSpPr/>
          <p:nvPr/>
        </p:nvSpPr>
        <p:spPr>
          <a:xfrm>
            <a:off x="2168472" y="57664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Ellipse 94"/>
          <p:cNvSpPr/>
          <p:nvPr/>
        </p:nvSpPr>
        <p:spPr>
          <a:xfrm>
            <a:off x="2305632" y="60483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Ellipse 95"/>
          <p:cNvSpPr/>
          <p:nvPr/>
        </p:nvSpPr>
        <p:spPr>
          <a:xfrm>
            <a:off x="2618052" y="61093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Ellipse 96"/>
          <p:cNvSpPr/>
          <p:nvPr/>
        </p:nvSpPr>
        <p:spPr>
          <a:xfrm>
            <a:off x="2839032" y="59188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Ellipse 97"/>
          <p:cNvSpPr/>
          <p:nvPr/>
        </p:nvSpPr>
        <p:spPr>
          <a:xfrm>
            <a:off x="2846652" y="55911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Ellipse 110"/>
          <p:cNvSpPr/>
          <p:nvPr/>
        </p:nvSpPr>
        <p:spPr>
          <a:xfrm>
            <a:off x="2976192" y="51263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Ellipse 111"/>
          <p:cNvSpPr/>
          <p:nvPr/>
        </p:nvSpPr>
        <p:spPr>
          <a:xfrm>
            <a:off x="3418152" y="53397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Ellipse 112"/>
          <p:cNvSpPr/>
          <p:nvPr/>
        </p:nvSpPr>
        <p:spPr>
          <a:xfrm>
            <a:off x="3113352" y="54159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Ellipse 114"/>
          <p:cNvSpPr/>
          <p:nvPr/>
        </p:nvSpPr>
        <p:spPr>
          <a:xfrm>
            <a:off x="3441012" y="50577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Ellipse 115"/>
          <p:cNvSpPr/>
          <p:nvPr/>
        </p:nvSpPr>
        <p:spPr>
          <a:xfrm>
            <a:off x="3174312" y="49129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Ellipse 116"/>
          <p:cNvSpPr/>
          <p:nvPr/>
        </p:nvSpPr>
        <p:spPr>
          <a:xfrm>
            <a:off x="591132" y="51492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Ellipse 117"/>
          <p:cNvSpPr/>
          <p:nvPr/>
        </p:nvSpPr>
        <p:spPr>
          <a:xfrm>
            <a:off x="1033092" y="53625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Ellipse 118"/>
          <p:cNvSpPr/>
          <p:nvPr/>
        </p:nvSpPr>
        <p:spPr>
          <a:xfrm>
            <a:off x="728292" y="54387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llipse 52"/>
          <p:cNvSpPr/>
          <p:nvPr/>
        </p:nvSpPr>
        <p:spPr>
          <a:xfrm>
            <a:off x="1584960" y="3230880"/>
            <a:ext cx="1257300" cy="6705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llipse 53"/>
          <p:cNvSpPr/>
          <p:nvPr/>
        </p:nvSpPr>
        <p:spPr>
          <a:xfrm>
            <a:off x="693420" y="4023360"/>
            <a:ext cx="982980" cy="746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Ellipse 54"/>
          <p:cNvSpPr/>
          <p:nvPr/>
        </p:nvSpPr>
        <p:spPr>
          <a:xfrm>
            <a:off x="1950720" y="4198620"/>
            <a:ext cx="982980" cy="746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Ellipse 55"/>
          <p:cNvSpPr/>
          <p:nvPr/>
        </p:nvSpPr>
        <p:spPr>
          <a:xfrm>
            <a:off x="3194694" y="4030980"/>
            <a:ext cx="487680" cy="5410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Ellipse 56"/>
          <p:cNvSpPr/>
          <p:nvPr/>
        </p:nvSpPr>
        <p:spPr>
          <a:xfrm>
            <a:off x="1394460" y="4922520"/>
            <a:ext cx="708660" cy="7391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llipse 57"/>
          <p:cNvSpPr/>
          <p:nvPr/>
        </p:nvSpPr>
        <p:spPr>
          <a:xfrm>
            <a:off x="2209800" y="5425440"/>
            <a:ext cx="708660" cy="7391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Ellipse 113"/>
          <p:cNvSpPr/>
          <p:nvPr/>
        </p:nvSpPr>
        <p:spPr>
          <a:xfrm>
            <a:off x="3017520" y="4945380"/>
            <a:ext cx="487680" cy="5410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Ellipse 119"/>
          <p:cNvSpPr/>
          <p:nvPr/>
        </p:nvSpPr>
        <p:spPr>
          <a:xfrm>
            <a:off x="632460" y="4968240"/>
            <a:ext cx="487680" cy="5410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Ellipse 120"/>
          <p:cNvSpPr/>
          <p:nvPr/>
        </p:nvSpPr>
        <p:spPr>
          <a:xfrm>
            <a:off x="1055952" y="50806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Ellipse 121"/>
          <p:cNvSpPr/>
          <p:nvPr/>
        </p:nvSpPr>
        <p:spPr>
          <a:xfrm>
            <a:off x="789252" y="49358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Inhaltsplatzhalter 2"/>
          <p:cNvSpPr txBox="1">
            <a:spLocks/>
          </p:cNvSpPr>
          <p:nvPr/>
        </p:nvSpPr>
        <p:spPr>
          <a:xfrm>
            <a:off x="5303520" y="3383280"/>
            <a:ext cx="1950720" cy="46166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de-CH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flippabl</a:t>
            </a:r>
            <a:r>
              <a:rPr lang="de-CH" sz="2400" b="1" dirty="0" smtClean="0">
                <a:solidFill>
                  <a:srgbClr val="0000FF"/>
                </a:solidFill>
              </a:rPr>
              <a:t>e pair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uppieren 208"/>
          <p:cNvGrpSpPr/>
          <p:nvPr/>
        </p:nvGrpSpPr>
        <p:grpSpPr>
          <a:xfrm>
            <a:off x="2266315" y="2756535"/>
            <a:ext cx="1370320" cy="461665"/>
            <a:chOff x="3879850" y="2926080"/>
            <a:chExt cx="1370320" cy="461665"/>
          </a:xfrm>
        </p:grpSpPr>
        <p:sp>
          <p:nvSpPr>
            <p:cNvPr id="210" name="Inhaltsplatzhalter 2"/>
            <p:cNvSpPr txBox="1">
              <a:spLocks/>
            </p:cNvSpPr>
            <p:nvPr/>
          </p:nvSpPr>
          <p:spPr>
            <a:xfrm>
              <a:off x="3879850" y="2926080"/>
              <a:ext cx="1195070" cy="461665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rtlCol="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kumimoji="0" lang="de-CH" sz="24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2-factor</a:t>
              </a:r>
              <a:endPara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1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29518" y="2998050"/>
              <a:ext cx="220652" cy="27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3" y="3264896"/>
            <a:ext cx="286718" cy="30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ieren 200"/>
          <p:cNvGrpSpPr/>
          <p:nvPr/>
        </p:nvGrpSpPr>
        <p:grpSpPr>
          <a:xfrm>
            <a:off x="4697730" y="3942715"/>
            <a:ext cx="3004254" cy="2355905"/>
            <a:chOff x="4697730" y="3942715"/>
            <a:chExt cx="3004254" cy="2355905"/>
          </a:xfrm>
        </p:grpSpPr>
        <p:sp>
          <p:nvSpPr>
            <p:cNvPr id="109" name="Ellipse 108"/>
            <p:cNvSpPr/>
            <p:nvPr/>
          </p:nvSpPr>
          <p:spPr>
            <a:xfrm flipH="1">
              <a:off x="4697730" y="5056828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Ellipse 109"/>
            <p:cNvSpPr/>
            <p:nvPr/>
          </p:nvSpPr>
          <p:spPr>
            <a:xfrm flipH="1">
              <a:off x="4697730" y="4312608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Ellipse 122"/>
            <p:cNvSpPr/>
            <p:nvPr/>
          </p:nvSpPr>
          <p:spPr>
            <a:xfrm flipH="1">
              <a:off x="4701540" y="4558988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Ellipse 123"/>
            <p:cNvSpPr/>
            <p:nvPr/>
          </p:nvSpPr>
          <p:spPr>
            <a:xfrm flipH="1">
              <a:off x="4699000" y="4805368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Abgerundetes Rechteck 124"/>
            <p:cNvSpPr/>
            <p:nvPr/>
          </p:nvSpPr>
          <p:spPr>
            <a:xfrm>
              <a:off x="4745736" y="3984498"/>
              <a:ext cx="1106424" cy="2267712"/>
            </a:xfrm>
            <a:prstGeom prst="roundRect">
              <a:avLst>
                <a:gd name="adj" fmla="val 3575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Ellipse 151"/>
            <p:cNvSpPr/>
            <p:nvPr/>
          </p:nvSpPr>
          <p:spPr>
            <a:xfrm flipH="1">
              <a:off x="4697730" y="5296858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Ellipse 152"/>
            <p:cNvSpPr/>
            <p:nvPr/>
          </p:nvSpPr>
          <p:spPr>
            <a:xfrm flipH="1">
              <a:off x="4701540" y="5555938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Ellipse 153"/>
            <p:cNvSpPr/>
            <p:nvPr/>
          </p:nvSpPr>
          <p:spPr>
            <a:xfrm flipH="1">
              <a:off x="4699000" y="5827718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Ellipse 158"/>
            <p:cNvSpPr/>
            <p:nvPr/>
          </p:nvSpPr>
          <p:spPr>
            <a:xfrm flipH="1">
              <a:off x="5808980" y="5063178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Ellipse 159"/>
            <p:cNvSpPr/>
            <p:nvPr/>
          </p:nvSpPr>
          <p:spPr>
            <a:xfrm flipH="1">
              <a:off x="5810250" y="4811718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Ellipse 160"/>
            <p:cNvSpPr/>
            <p:nvPr/>
          </p:nvSpPr>
          <p:spPr>
            <a:xfrm flipH="1">
              <a:off x="5808980" y="5303208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Ellipse 161"/>
            <p:cNvSpPr/>
            <p:nvPr/>
          </p:nvSpPr>
          <p:spPr>
            <a:xfrm flipH="1">
              <a:off x="4939030" y="3968115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Ellipse 162"/>
            <p:cNvSpPr/>
            <p:nvPr/>
          </p:nvSpPr>
          <p:spPr>
            <a:xfrm flipH="1">
              <a:off x="5542280" y="3955415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Ellipse 164"/>
            <p:cNvSpPr/>
            <p:nvPr/>
          </p:nvSpPr>
          <p:spPr>
            <a:xfrm flipH="1">
              <a:off x="5237480" y="3942715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Ellipse 166"/>
            <p:cNvSpPr/>
            <p:nvPr/>
          </p:nvSpPr>
          <p:spPr>
            <a:xfrm flipH="1">
              <a:off x="4951730" y="6187440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Ellipse 167"/>
            <p:cNvSpPr/>
            <p:nvPr/>
          </p:nvSpPr>
          <p:spPr>
            <a:xfrm flipH="1">
              <a:off x="5554980" y="6174740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Ellipse 168"/>
            <p:cNvSpPr/>
            <p:nvPr/>
          </p:nvSpPr>
          <p:spPr>
            <a:xfrm flipH="1">
              <a:off x="5250180" y="6209665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Ellipse 169"/>
            <p:cNvSpPr/>
            <p:nvPr/>
          </p:nvSpPr>
          <p:spPr>
            <a:xfrm flipH="1">
              <a:off x="6497970" y="5056829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Ellipse 170"/>
            <p:cNvSpPr/>
            <p:nvPr/>
          </p:nvSpPr>
          <p:spPr>
            <a:xfrm flipH="1">
              <a:off x="6499240" y="4805369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Abgerundetes Rechteck 171"/>
            <p:cNvSpPr/>
            <p:nvPr/>
          </p:nvSpPr>
          <p:spPr>
            <a:xfrm>
              <a:off x="6545976" y="3984499"/>
              <a:ext cx="1106424" cy="2267712"/>
            </a:xfrm>
            <a:prstGeom prst="roundRect">
              <a:avLst>
                <a:gd name="adj" fmla="val 3575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Ellipse 172"/>
            <p:cNvSpPr/>
            <p:nvPr/>
          </p:nvSpPr>
          <p:spPr>
            <a:xfrm flipH="1">
              <a:off x="6497970" y="5296859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Ellipse 173"/>
            <p:cNvSpPr/>
            <p:nvPr/>
          </p:nvSpPr>
          <p:spPr>
            <a:xfrm flipH="1">
              <a:off x="6501780" y="5555939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Ellipse 174"/>
            <p:cNvSpPr/>
            <p:nvPr/>
          </p:nvSpPr>
          <p:spPr>
            <a:xfrm flipH="1">
              <a:off x="6499240" y="5827719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Ellipse 175"/>
            <p:cNvSpPr/>
            <p:nvPr/>
          </p:nvSpPr>
          <p:spPr>
            <a:xfrm flipH="1">
              <a:off x="7609220" y="5063179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Ellipse 176"/>
            <p:cNvSpPr/>
            <p:nvPr/>
          </p:nvSpPr>
          <p:spPr>
            <a:xfrm flipH="1">
              <a:off x="7609220" y="4318959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Ellipse 177"/>
            <p:cNvSpPr/>
            <p:nvPr/>
          </p:nvSpPr>
          <p:spPr>
            <a:xfrm flipH="1">
              <a:off x="7613030" y="4565339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Ellipse 178"/>
            <p:cNvSpPr/>
            <p:nvPr/>
          </p:nvSpPr>
          <p:spPr>
            <a:xfrm flipH="1">
              <a:off x="7610490" y="4811719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Ellipse 179"/>
            <p:cNvSpPr/>
            <p:nvPr/>
          </p:nvSpPr>
          <p:spPr>
            <a:xfrm flipH="1">
              <a:off x="7609220" y="5303209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Ellipse 180"/>
            <p:cNvSpPr/>
            <p:nvPr/>
          </p:nvSpPr>
          <p:spPr>
            <a:xfrm flipH="1">
              <a:off x="7613030" y="5562289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Ellipse 181"/>
            <p:cNvSpPr/>
            <p:nvPr/>
          </p:nvSpPr>
          <p:spPr>
            <a:xfrm flipH="1">
              <a:off x="7610490" y="5834069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Ellipse 182"/>
            <p:cNvSpPr/>
            <p:nvPr/>
          </p:nvSpPr>
          <p:spPr>
            <a:xfrm flipH="1">
              <a:off x="6739270" y="3968116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Ellipse 183"/>
            <p:cNvSpPr/>
            <p:nvPr/>
          </p:nvSpPr>
          <p:spPr>
            <a:xfrm flipH="1">
              <a:off x="7342520" y="3955416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Ellipse 184"/>
            <p:cNvSpPr/>
            <p:nvPr/>
          </p:nvSpPr>
          <p:spPr>
            <a:xfrm flipH="1">
              <a:off x="7037720" y="3942716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Ellipse 185"/>
            <p:cNvSpPr/>
            <p:nvPr/>
          </p:nvSpPr>
          <p:spPr>
            <a:xfrm flipH="1">
              <a:off x="6751970" y="6187441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Ellipse 186"/>
            <p:cNvSpPr/>
            <p:nvPr/>
          </p:nvSpPr>
          <p:spPr>
            <a:xfrm flipH="1">
              <a:off x="7355220" y="6174741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Ellipse 187"/>
            <p:cNvSpPr/>
            <p:nvPr/>
          </p:nvSpPr>
          <p:spPr>
            <a:xfrm flipH="1">
              <a:off x="7050420" y="6209666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Ellipse 188"/>
            <p:cNvSpPr/>
            <p:nvPr/>
          </p:nvSpPr>
          <p:spPr>
            <a:xfrm flipH="1">
              <a:off x="5808980" y="4318958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Ellipse 189"/>
            <p:cNvSpPr/>
            <p:nvPr/>
          </p:nvSpPr>
          <p:spPr>
            <a:xfrm flipH="1">
              <a:off x="5812790" y="4565338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Ellipse 190"/>
            <p:cNvSpPr/>
            <p:nvPr/>
          </p:nvSpPr>
          <p:spPr>
            <a:xfrm flipH="1">
              <a:off x="5812790" y="5562288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Ellipse 191"/>
            <p:cNvSpPr/>
            <p:nvPr/>
          </p:nvSpPr>
          <p:spPr>
            <a:xfrm flipH="1">
              <a:off x="5810250" y="5834068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Ellipse 192"/>
            <p:cNvSpPr/>
            <p:nvPr/>
          </p:nvSpPr>
          <p:spPr>
            <a:xfrm flipH="1">
              <a:off x="6502733" y="4312609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Ellipse 193"/>
            <p:cNvSpPr/>
            <p:nvPr/>
          </p:nvSpPr>
          <p:spPr>
            <a:xfrm flipH="1">
              <a:off x="6501780" y="4558989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Line 117"/>
            <p:cNvSpPr>
              <a:spLocks noChangeShapeType="1"/>
            </p:cNvSpPr>
            <p:nvPr/>
          </p:nvSpPr>
          <p:spPr bwMode="auto">
            <a:xfrm rot="10800000">
              <a:off x="5853122" y="4338635"/>
              <a:ext cx="3175" cy="28495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117"/>
            <p:cNvSpPr>
              <a:spLocks noChangeShapeType="1"/>
            </p:cNvSpPr>
            <p:nvPr/>
          </p:nvSpPr>
          <p:spPr bwMode="auto">
            <a:xfrm rot="10800000">
              <a:off x="6548447" y="4338634"/>
              <a:ext cx="3175" cy="28495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0" name="Rechteck 199"/>
          <p:cNvSpPr/>
          <p:nvPr/>
        </p:nvSpPr>
        <p:spPr>
          <a:xfrm>
            <a:off x="5699125" y="4387850"/>
            <a:ext cx="1025525" cy="18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Line 117"/>
          <p:cNvSpPr>
            <a:spLocks noChangeShapeType="1"/>
          </p:cNvSpPr>
          <p:nvPr/>
        </p:nvSpPr>
        <p:spPr bwMode="auto">
          <a:xfrm rot="10800000" flipV="1">
            <a:off x="5851523" y="4333875"/>
            <a:ext cx="698501" cy="317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" name="Line 117"/>
          <p:cNvSpPr>
            <a:spLocks noChangeShapeType="1"/>
          </p:cNvSpPr>
          <p:nvPr/>
        </p:nvSpPr>
        <p:spPr bwMode="auto">
          <a:xfrm rot="10800000">
            <a:off x="5854699" y="4622800"/>
            <a:ext cx="701676" cy="31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200" grpId="0" animBg="1"/>
      <p:bldP spid="198" grpId="0" animBg="1"/>
      <p:bldP spid="1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Abgerundetes Rechteck 98"/>
          <p:cNvSpPr/>
          <p:nvPr/>
        </p:nvSpPr>
        <p:spPr>
          <a:xfrm>
            <a:off x="403860" y="3055620"/>
            <a:ext cx="3421380" cy="329184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Proof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ideas</a:t>
            </a:r>
            <a:endParaRPr lang="en-US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395536" y="1329523"/>
            <a:ext cx="8316924" cy="904863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1: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2-factor in the</a:t>
            </a:r>
            <a:r>
              <a:rPr kumimoji="0" lang="de-C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</a:t>
            </a:r>
            <a:endParaRPr kumimoji="0" lang="de-CH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de-CH" sz="2400" b="1" dirty="0" smtClean="0"/>
              <a:t>Step 2: </a:t>
            </a:r>
            <a:r>
              <a:rPr lang="de-CH" sz="2400" dirty="0" err="1" smtClean="0"/>
              <a:t>Connect</a:t>
            </a:r>
            <a:r>
              <a:rPr lang="de-CH" sz="2400" dirty="0" smtClean="0"/>
              <a:t> the </a:t>
            </a:r>
            <a:r>
              <a:rPr lang="de-CH" sz="2400" dirty="0" err="1" smtClean="0"/>
              <a:t>cycles</a:t>
            </a:r>
            <a:r>
              <a:rPr lang="de-CH" sz="2400" dirty="0" smtClean="0"/>
              <a:t> in the 2-factor to a </a:t>
            </a:r>
            <a:r>
              <a:rPr lang="de-CH" sz="2400" dirty="0" err="1" smtClean="0"/>
              <a:t>single</a:t>
            </a:r>
            <a:r>
              <a:rPr lang="de-CH" sz="2400" dirty="0" smtClean="0"/>
              <a:t> </a:t>
            </a:r>
            <a:r>
              <a:rPr lang="de-CH" sz="2400" dirty="0" err="1" smtClean="0"/>
              <a:t>cycle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2183712" y="31908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3153366" y="42119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llipse 48"/>
          <p:cNvSpPr/>
          <p:nvPr/>
        </p:nvSpPr>
        <p:spPr>
          <a:xfrm>
            <a:off x="3595326" y="44253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llipse 49"/>
          <p:cNvSpPr/>
          <p:nvPr/>
        </p:nvSpPr>
        <p:spPr>
          <a:xfrm>
            <a:off x="3290526" y="45015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llipse 50"/>
          <p:cNvSpPr/>
          <p:nvPr/>
        </p:nvSpPr>
        <p:spPr>
          <a:xfrm>
            <a:off x="1383612" y="40366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llipse 51"/>
          <p:cNvSpPr/>
          <p:nvPr/>
        </p:nvSpPr>
        <p:spPr>
          <a:xfrm>
            <a:off x="1010232" y="39985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Ellipse 58"/>
          <p:cNvSpPr/>
          <p:nvPr/>
        </p:nvSpPr>
        <p:spPr>
          <a:xfrm>
            <a:off x="3618186" y="41433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Ellipse 59"/>
          <p:cNvSpPr/>
          <p:nvPr/>
        </p:nvSpPr>
        <p:spPr>
          <a:xfrm>
            <a:off x="3351486" y="39985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Ellipse 60"/>
          <p:cNvSpPr/>
          <p:nvPr/>
        </p:nvSpPr>
        <p:spPr>
          <a:xfrm>
            <a:off x="2488512" y="32365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Ellipse 61"/>
          <p:cNvSpPr/>
          <p:nvPr/>
        </p:nvSpPr>
        <p:spPr>
          <a:xfrm>
            <a:off x="2747592" y="33889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Ellipse 62"/>
          <p:cNvSpPr/>
          <p:nvPr/>
        </p:nvSpPr>
        <p:spPr>
          <a:xfrm>
            <a:off x="2755212" y="36633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Ellipse 63"/>
          <p:cNvSpPr/>
          <p:nvPr/>
        </p:nvSpPr>
        <p:spPr>
          <a:xfrm>
            <a:off x="2511372" y="37928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Ellipse 64"/>
          <p:cNvSpPr/>
          <p:nvPr/>
        </p:nvSpPr>
        <p:spPr>
          <a:xfrm>
            <a:off x="2198952" y="38538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Ellipse 65"/>
          <p:cNvSpPr/>
          <p:nvPr/>
        </p:nvSpPr>
        <p:spPr>
          <a:xfrm>
            <a:off x="1886532" y="38233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Ellipse 66"/>
          <p:cNvSpPr/>
          <p:nvPr/>
        </p:nvSpPr>
        <p:spPr>
          <a:xfrm>
            <a:off x="1604592" y="36709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Ellipse 67"/>
          <p:cNvSpPr/>
          <p:nvPr/>
        </p:nvSpPr>
        <p:spPr>
          <a:xfrm>
            <a:off x="1619832" y="33661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Ellipse 68"/>
          <p:cNvSpPr/>
          <p:nvPr/>
        </p:nvSpPr>
        <p:spPr>
          <a:xfrm>
            <a:off x="1878912" y="32365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Ellipse 69"/>
          <p:cNvSpPr/>
          <p:nvPr/>
        </p:nvSpPr>
        <p:spPr>
          <a:xfrm>
            <a:off x="1619832" y="42576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llipse 70"/>
          <p:cNvSpPr/>
          <p:nvPr/>
        </p:nvSpPr>
        <p:spPr>
          <a:xfrm>
            <a:off x="1574112" y="45396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llipse 71"/>
          <p:cNvSpPr/>
          <p:nvPr/>
        </p:nvSpPr>
        <p:spPr>
          <a:xfrm>
            <a:off x="1345512" y="46996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llipse 72"/>
          <p:cNvSpPr/>
          <p:nvPr/>
        </p:nvSpPr>
        <p:spPr>
          <a:xfrm>
            <a:off x="1017852" y="47224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Ellipse 73"/>
          <p:cNvSpPr/>
          <p:nvPr/>
        </p:nvSpPr>
        <p:spPr>
          <a:xfrm>
            <a:off x="705432" y="45472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llipse 74"/>
          <p:cNvSpPr/>
          <p:nvPr/>
        </p:nvSpPr>
        <p:spPr>
          <a:xfrm>
            <a:off x="705432" y="41814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Ellipse 75"/>
          <p:cNvSpPr/>
          <p:nvPr/>
        </p:nvSpPr>
        <p:spPr>
          <a:xfrm>
            <a:off x="2252292" y="41814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Ellipse 76"/>
          <p:cNvSpPr/>
          <p:nvPr/>
        </p:nvSpPr>
        <p:spPr>
          <a:xfrm>
            <a:off x="2541852" y="41738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Ellipse 77"/>
          <p:cNvSpPr/>
          <p:nvPr/>
        </p:nvSpPr>
        <p:spPr>
          <a:xfrm>
            <a:off x="2793312" y="43033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llipse 78"/>
          <p:cNvSpPr/>
          <p:nvPr/>
        </p:nvSpPr>
        <p:spPr>
          <a:xfrm>
            <a:off x="2892372" y="45929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Ellipse 79"/>
          <p:cNvSpPr/>
          <p:nvPr/>
        </p:nvSpPr>
        <p:spPr>
          <a:xfrm>
            <a:off x="1977972" y="43338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Ellipse 80"/>
          <p:cNvSpPr/>
          <p:nvPr/>
        </p:nvSpPr>
        <p:spPr>
          <a:xfrm>
            <a:off x="1917012" y="46158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llipse 81"/>
          <p:cNvSpPr/>
          <p:nvPr/>
        </p:nvSpPr>
        <p:spPr>
          <a:xfrm>
            <a:off x="2130372" y="48367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Ellipse 82"/>
          <p:cNvSpPr/>
          <p:nvPr/>
        </p:nvSpPr>
        <p:spPr>
          <a:xfrm>
            <a:off x="2458032" y="48977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Ellipse 83"/>
          <p:cNvSpPr/>
          <p:nvPr/>
        </p:nvSpPr>
        <p:spPr>
          <a:xfrm>
            <a:off x="2732352" y="48063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Ellipse 84"/>
          <p:cNvSpPr/>
          <p:nvPr/>
        </p:nvSpPr>
        <p:spPr>
          <a:xfrm>
            <a:off x="1779852" y="48901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Ellipse 85"/>
          <p:cNvSpPr/>
          <p:nvPr/>
        </p:nvSpPr>
        <p:spPr>
          <a:xfrm>
            <a:off x="2016072" y="50653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llipse 86"/>
          <p:cNvSpPr/>
          <p:nvPr/>
        </p:nvSpPr>
        <p:spPr>
          <a:xfrm>
            <a:off x="2054172" y="53473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llipse 87"/>
          <p:cNvSpPr/>
          <p:nvPr/>
        </p:nvSpPr>
        <p:spPr>
          <a:xfrm>
            <a:off x="1878912" y="55683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Ellipse 88"/>
          <p:cNvSpPr/>
          <p:nvPr/>
        </p:nvSpPr>
        <p:spPr>
          <a:xfrm>
            <a:off x="1596972" y="55987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llipse 89"/>
          <p:cNvSpPr/>
          <p:nvPr/>
        </p:nvSpPr>
        <p:spPr>
          <a:xfrm>
            <a:off x="1383612" y="53930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Ellipse 90"/>
          <p:cNvSpPr/>
          <p:nvPr/>
        </p:nvSpPr>
        <p:spPr>
          <a:xfrm>
            <a:off x="1429332" y="50272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Ellipse 91"/>
          <p:cNvSpPr/>
          <p:nvPr/>
        </p:nvSpPr>
        <p:spPr>
          <a:xfrm>
            <a:off x="2587572" y="53930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Ellipse 92"/>
          <p:cNvSpPr/>
          <p:nvPr/>
        </p:nvSpPr>
        <p:spPr>
          <a:xfrm>
            <a:off x="2290392" y="54844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Ellipse 93"/>
          <p:cNvSpPr/>
          <p:nvPr/>
        </p:nvSpPr>
        <p:spPr>
          <a:xfrm>
            <a:off x="2168472" y="57664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Ellipse 94"/>
          <p:cNvSpPr/>
          <p:nvPr/>
        </p:nvSpPr>
        <p:spPr>
          <a:xfrm>
            <a:off x="2305632" y="60483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Ellipse 95"/>
          <p:cNvSpPr/>
          <p:nvPr/>
        </p:nvSpPr>
        <p:spPr>
          <a:xfrm>
            <a:off x="2618052" y="61093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Ellipse 96"/>
          <p:cNvSpPr/>
          <p:nvPr/>
        </p:nvSpPr>
        <p:spPr>
          <a:xfrm>
            <a:off x="2839032" y="59188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Ellipse 97"/>
          <p:cNvSpPr/>
          <p:nvPr/>
        </p:nvSpPr>
        <p:spPr>
          <a:xfrm>
            <a:off x="2846652" y="55911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Ellipse 110"/>
          <p:cNvSpPr/>
          <p:nvPr/>
        </p:nvSpPr>
        <p:spPr>
          <a:xfrm>
            <a:off x="2976192" y="51263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Ellipse 111"/>
          <p:cNvSpPr/>
          <p:nvPr/>
        </p:nvSpPr>
        <p:spPr>
          <a:xfrm>
            <a:off x="3418152" y="53397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Ellipse 112"/>
          <p:cNvSpPr/>
          <p:nvPr/>
        </p:nvSpPr>
        <p:spPr>
          <a:xfrm>
            <a:off x="3113352" y="54159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Ellipse 114"/>
          <p:cNvSpPr/>
          <p:nvPr/>
        </p:nvSpPr>
        <p:spPr>
          <a:xfrm>
            <a:off x="3441012" y="50577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Ellipse 115"/>
          <p:cNvSpPr/>
          <p:nvPr/>
        </p:nvSpPr>
        <p:spPr>
          <a:xfrm>
            <a:off x="3174312" y="49129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Ellipse 116"/>
          <p:cNvSpPr/>
          <p:nvPr/>
        </p:nvSpPr>
        <p:spPr>
          <a:xfrm>
            <a:off x="591132" y="51492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Ellipse 117"/>
          <p:cNvSpPr/>
          <p:nvPr/>
        </p:nvSpPr>
        <p:spPr>
          <a:xfrm>
            <a:off x="1033092" y="53625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Ellipse 118"/>
          <p:cNvSpPr/>
          <p:nvPr/>
        </p:nvSpPr>
        <p:spPr>
          <a:xfrm>
            <a:off x="728292" y="54387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llipse 52"/>
          <p:cNvSpPr/>
          <p:nvPr/>
        </p:nvSpPr>
        <p:spPr>
          <a:xfrm>
            <a:off x="1584960" y="3230880"/>
            <a:ext cx="1257300" cy="6705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llipse 53"/>
          <p:cNvSpPr/>
          <p:nvPr/>
        </p:nvSpPr>
        <p:spPr>
          <a:xfrm>
            <a:off x="693420" y="4023360"/>
            <a:ext cx="982980" cy="746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Ellipse 54"/>
          <p:cNvSpPr/>
          <p:nvPr/>
        </p:nvSpPr>
        <p:spPr>
          <a:xfrm>
            <a:off x="1950720" y="4198620"/>
            <a:ext cx="982980" cy="746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Ellipse 55"/>
          <p:cNvSpPr/>
          <p:nvPr/>
        </p:nvSpPr>
        <p:spPr>
          <a:xfrm>
            <a:off x="3194694" y="4030980"/>
            <a:ext cx="487680" cy="5410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Ellipse 56"/>
          <p:cNvSpPr/>
          <p:nvPr/>
        </p:nvSpPr>
        <p:spPr>
          <a:xfrm>
            <a:off x="1394460" y="4922520"/>
            <a:ext cx="708660" cy="7391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llipse 57"/>
          <p:cNvSpPr/>
          <p:nvPr/>
        </p:nvSpPr>
        <p:spPr>
          <a:xfrm>
            <a:off x="2209800" y="5425440"/>
            <a:ext cx="708660" cy="7391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Ellipse 113"/>
          <p:cNvSpPr/>
          <p:nvPr/>
        </p:nvSpPr>
        <p:spPr>
          <a:xfrm>
            <a:off x="3017520" y="4945380"/>
            <a:ext cx="487680" cy="5410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Ellipse 119"/>
          <p:cNvSpPr/>
          <p:nvPr/>
        </p:nvSpPr>
        <p:spPr>
          <a:xfrm>
            <a:off x="632460" y="4968240"/>
            <a:ext cx="487680" cy="5410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Ellipse 120"/>
          <p:cNvSpPr/>
          <p:nvPr/>
        </p:nvSpPr>
        <p:spPr>
          <a:xfrm>
            <a:off x="1055952" y="50806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Ellipse 121"/>
          <p:cNvSpPr/>
          <p:nvPr/>
        </p:nvSpPr>
        <p:spPr>
          <a:xfrm>
            <a:off x="789252" y="49358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Inhaltsplatzhalter 2"/>
          <p:cNvSpPr txBox="1">
            <a:spLocks/>
          </p:cNvSpPr>
          <p:nvPr/>
        </p:nvSpPr>
        <p:spPr>
          <a:xfrm>
            <a:off x="5303520" y="3383280"/>
            <a:ext cx="1950720" cy="46166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de-CH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flippabl</a:t>
            </a:r>
            <a:r>
              <a:rPr lang="de-CH" sz="2400" b="1" dirty="0" smtClean="0">
                <a:solidFill>
                  <a:srgbClr val="0000FF"/>
                </a:solidFill>
              </a:rPr>
              <a:t>e pair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uppieren 208"/>
          <p:cNvGrpSpPr/>
          <p:nvPr/>
        </p:nvGrpSpPr>
        <p:grpSpPr>
          <a:xfrm>
            <a:off x="2266315" y="2756535"/>
            <a:ext cx="1370320" cy="461665"/>
            <a:chOff x="3879850" y="2926080"/>
            <a:chExt cx="1370320" cy="461665"/>
          </a:xfrm>
        </p:grpSpPr>
        <p:sp>
          <p:nvSpPr>
            <p:cNvPr id="210" name="Inhaltsplatzhalter 2"/>
            <p:cNvSpPr txBox="1">
              <a:spLocks/>
            </p:cNvSpPr>
            <p:nvPr/>
          </p:nvSpPr>
          <p:spPr>
            <a:xfrm>
              <a:off x="3879850" y="2926080"/>
              <a:ext cx="1195070" cy="461665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rtlCol="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kumimoji="0" lang="de-CH" sz="24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2-factor</a:t>
              </a:r>
              <a:endPara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1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29518" y="2998050"/>
              <a:ext cx="220652" cy="27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3" y="3264896"/>
            <a:ext cx="286718" cy="30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Ellipse 109"/>
          <p:cNvSpPr/>
          <p:nvPr/>
        </p:nvSpPr>
        <p:spPr>
          <a:xfrm flipH="1">
            <a:off x="4697730" y="505682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Ellipse 122"/>
          <p:cNvSpPr/>
          <p:nvPr/>
        </p:nvSpPr>
        <p:spPr>
          <a:xfrm flipH="1">
            <a:off x="4697730" y="431260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Ellipse 123"/>
          <p:cNvSpPr/>
          <p:nvPr/>
        </p:nvSpPr>
        <p:spPr>
          <a:xfrm flipH="1">
            <a:off x="4701540" y="455898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Ellipse 124"/>
          <p:cNvSpPr/>
          <p:nvPr/>
        </p:nvSpPr>
        <p:spPr>
          <a:xfrm flipH="1">
            <a:off x="4699000" y="480536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Abgerundetes Rechteck 151"/>
          <p:cNvSpPr/>
          <p:nvPr/>
        </p:nvSpPr>
        <p:spPr>
          <a:xfrm>
            <a:off x="4745736" y="3984498"/>
            <a:ext cx="1106424" cy="2267712"/>
          </a:xfrm>
          <a:prstGeom prst="roundRect">
            <a:avLst>
              <a:gd name="adj" fmla="val 3575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Ellipse 152"/>
          <p:cNvSpPr/>
          <p:nvPr/>
        </p:nvSpPr>
        <p:spPr>
          <a:xfrm flipH="1">
            <a:off x="4697730" y="529685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Ellipse 153"/>
          <p:cNvSpPr/>
          <p:nvPr/>
        </p:nvSpPr>
        <p:spPr>
          <a:xfrm flipH="1">
            <a:off x="4701540" y="555593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Ellipse 158"/>
          <p:cNvSpPr/>
          <p:nvPr/>
        </p:nvSpPr>
        <p:spPr>
          <a:xfrm flipH="1">
            <a:off x="4699000" y="582771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Ellipse 159"/>
          <p:cNvSpPr/>
          <p:nvPr/>
        </p:nvSpPr>
        <p:spPr>
          <a:xfrm flipH="1">
            <a:off x="5808980" y="506317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Ellipse 160"/>
          <p:cNvSpPr/>
          <p:nvPr/>
        </p:nvSpPr>
        <p:spPr>
          <a:xfrm flipH="1">
            <a:off x="5810250" y="481171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Ellipse 161"/>
          <p:cNvSpPr/>
          <p:nvPr/>
        </p:nvSpPr>
        <p:spPr>
          <a:xfrm flipH="1">
            <a:off x="5808980" y="530320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Ellipse 162"/>
          <p:cNvSpPr/>
          <p:nvPr/>
        </p:nvSpPr>
        <p:spPr>
          <a:xfrm flipH="1">
            <a:off x="4939030" y="39681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Ellipse 164"/>
          <p:cNvSpPr/>
          <p:nvPr/>
        </p:nvSpPr>
        <p:spPr>
          <a:xfrm flipH="1">
            <a:off x="5542280" y="39554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Ellipse 166"/>
          <p:cNvSpPr/>
          <p:nvPr/>
        </p:nvSpPr>
        <p:spPr>
          <a:xfrm flipH="1">
            <a:off x="5237480" y="39427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Ellipse 167"/>
          <p:cNvSpPr/>
          <p:nvPr/>
        </p:nvSpPr>
        <p:spPr>
          <a:xfrm flipH="1">
            <a:off x="4951730" y="6187440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Ellipse 168"/>
          <p:cNvSpPr/>
          <p:nvPr/>
        </p:nvSpPr>
        <p:spPr>
          <a:xfrm flipH="1">
            <a:off x="5554980" y="6174740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Ellipse 169"/>
          <p:cNvSpPr/>
          <p:nvPr/>
        </p:nvSpPr>
        <p:spPr>
          <a:xfrm flipH="1">
            <a:off x="5250180" y="620966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Ellipse 170"/>
          <p:cNvSpPr/>
          <p:nvPr/>
        </p:nvSpPr>
        <p:spPr>
          <a:xfrm flipH="1">
            <a:off x="6497970" y="505682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Ellipse 171"/>
          <p:cNvSpPr/>
          <p:nvPr/>
        </p:nvSpPr>
        <p:spPr>
          <a:xfrm flipH="1">
            <a:off x="6499240" y="480536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Abgerundetes Rechteck 172"/>
          <p:cNvSpPr/>
          <p:nvPr/>
        </p:nvSpPr>
        <p:spPr>
          <a:xfrm>
            <a:off x="6545976" y="3984499"/>
            <a:ext cx="1106424" cy="2267712"/>
          </a:xfrm>
          <a:prstGeom prst="roundRect">
            <a:avLst>
              <a:gd name="adj" fmla="val 3575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Ellipse 173"/>
          <p:cNvSpPr/>
          <p:nvPr/>
        </p:nvSpPr>
        <p:spPr>
          <a:xfrm flipH="1">
            <a:off x="6497970" y="529685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Ellipse 174"/>
          <p:cNvSpPr/>
          <p:nvPr/>
        </p:nvSpPr>
        <p:spPr>
          <a:xfrm flipH="1">
            <a:off x="6501780" y="555593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Ellipse 175"/>
          <p:cNvSpPr/>
          <p:nvPr/>
        </p:nvSpPr>
        <p:spPr>
          <a:xfrm flipH="1">
            <a:off x="6499240" y="582771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Ellipse 176"/>
          <p:cNvSpPr/>
          <p:nvPr/>
        </p:nvSpPr>
        <p:spPr>
          <a:xfrm flipH="1">
            <a:off x="7609220" y="506317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Ellipse 177"/>
          <p:cNvSpPr/>
          <p:nvPr/>
        </p:nvSpPr>
        <p:spPr>
          <a:xfrm flipH="1">
            <a:off x="7609220" y="431895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Ellipse 178"/>
          <p:cNvSpPr/>
          <p:nvPr/>
        </p:nvSpPr>
        <p:spPr>
          <a:xfrm flipH="1">
            <a:off x="7613030" y="456533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Ellipse 179"/>
          <p:cNvSpPr/>
          <p:nvPr/>
        </p:nvSpPr>
        <p:spPr>
          <a:xfrm flipH="1">
            <a:off x="7610490" y="481171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Ellipse 180"/>
          <p:cNvSpPr/>
          <p:nvPr/>
        </p:nvSpPr>
        <p:spPr>
          <a:xfrm flipH="1">
            <a:off x="7609220" y="530320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Ellipse 181"/>
          <p:cNvSpPr/>
          <p:nvPr/>
        </p:nvSpPr>
        <p:spPr>
          <a:xfrm flipH="1">
            <a:off x="7613030" y="556228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Ellipse 182"/>
          <p:cNvSpPr/>
          <p:nvPr/>
        </p:nvSpPr>
        <p:spPr>
          <a:xfrm flipH="1">
            <a:off x="7610490" y="583406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Ellipse 183"/>
          <p:cNvSpPr/>
          <p:nvPr/>
        </p:nvSpPr>
        <p:spPr>
          <a:xfrm flipH="1">
            <a:off x="6739270" y="3968116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Ellipse 184"/>
          <p:cNvSpPr/>
          <p:nvPr/>
        </p:nvSpPr>
        <p:spPr>
          <a:xfrm flipH="1">
            <a:off x="7342520" y="3955416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Ellipse 185"/>
          <p:cNvSpPr/>
          <p:nvPr/>
        </p:nvSpPr>
        <p:spPr>
          <a:xfrm flipH="1">
            <a:off x="7037720" y="3942716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Ellipse 186"/>
          <p:cNvSpPr/>
          <p:nvPr/>
        </p:nvSpPr>
        <p:spPr>
          <a:xfrm flipH="1">
            <a:off x="6751970" y="6187441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Ellipse 187"/>
          <p:cNvSpPr/>
          <p:nvPr/>
        </p:nvSpPr>
        <p:spPr>
          <a:xfrm flipH="1">
            <a:off x="7355220" y="6174741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Ellipse 188"/>
          <p:cNvSpPr/>
          <p:nvPr/>
        </p:nvSpPr>
        <p:spPr>
          <a:xfrm flipH="1">
            <a:off x="7050420" y="6209666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Ellipse 189"/>
          <p:cNvSpPr/>
          <p:nvPr/>
        </p:nvSpPr>
        <p:spPr>
          <a:xfrm flipH="1">
            <a:off x="5808980" y="431895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Ellipse 190"/>
          <p:cNvSpPr/>
          <p:nvPr/>
        </p:nvSpPr>
        <p:spPr>
          <a:xfrm flipH="1">
            <a:off x="5812790" y="456533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Ellipse 191"/>
          <p:cNvSpPr/>
          <p:nvPr/>
        </p:nvSpPr>
        <p:spPr>
          <a:xfrm flipH="1">
            <a:off x="5812790" y="556228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Ellipse 192"/>
          <p:cNvSpPr/>
          <p:nvPr/>
        </p:nvSpPr>
        <p:spPr>
          <a:xfrm flipH="1">
            <a:off x="5810250" y="583406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Ellipse 193"/>
          <p:cNvSpPr/>
          <p:nvPr/>
        </p:nvSpPr>
        <p:spPr>
          <a:xfrm flipH="1">
            <a:off x="6502733" y="431260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Ellipse 194"/>
          <p:cNvSpPr/>
          <p:nvPr/>
        </p:nvSpPr>
        <p:spPr>
          <a:xfrm flipH="1">
            <a:off x="6501780" y="455898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Line 117"/>
          <p:cNvSpPr>
            <a:spLocks noChangeShapeType="1"/>
          </p:cNvSpPr>
          <p:nvPr/>
        </p:nvSpPr>
        <p:spPr bwMode="auto">
          <a:xfrm rot="10800000">
            <a:off x="5853122" y="4338635"/>
            <a:ext cx="3175" cy="28495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8" name="Line 117"/>
          <p:cNvSpPr>
            <a:spLocks noChangeShapeType="1"/>
          </p:cNvSpPr>
          <p:nvPr/>
        </p:nvSpPr>
        <p:spPr bwMode="auto">
          <a:xfrm rot="10800000">
            <a:off x="6548447" y="4338634"/>
            <a:ext cx="3175" cy="28495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203" name="Gerade Verbindung 202"/>
          <p:cNvCxnSpPr/>
          <p:nvPr/>
        </p:nvCxnSpPr>
        <p:spPr>
          <a:xfrm>
            <a:off x="5959539" y="4475226"/>
            <a:ext cx="455295" cy="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Abgerundetes Rechteck 98"/>
          <p:cNvSpPr/>
          <p:nvPr/>
        </p:nvSpPr>
        <p:spPr>
          <a:xfrm>
            <a:off x="403860" y="3055620"/>
            <a:ext cx="3421380" cy="329184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Proof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ideas</a:t>
            </a:r>
            <a:endParaRPr lang="en-US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395536" y="1329523"/>
            <a:ext cx="8316924" cy="904863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1: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2-factor in the</a:t>
            </a:r>
            <a:r>
              <a:rPr kumimoji="0" lang="de-C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</a:t>
            </a:r>
            <a:endParaRPr kumimoji="0" lang="de-CH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de-CH" sz="2400" b="1" dirty="0" smtClean="0"/>
              <a:t>Step 2: </a:t>
            </a:r>
            <a:r>
              <a:rPr lang="de-CH" sz="2400" dirty="0" err="1" smtClean="0"/>
              <a:t>Connect</a:t>
            </a:r>
            <a:r>
              <a:rPr lang="de-CH" sz="2400" dirty="0" smtClean="0"/>
              <a:t> the </a:t>
            </a:r>
            <a:r>
              <a:rPr lang="de-CH" sz="2400" dirty="0" err="1" smtClean="0"/>
              <a:t>cycles</a:t>
            </a:r>
            <a:r>
              <a:rPr lang="de-CH" sz="2400" dirty="0" smtClean="0"/>
              <a:t> in the 2-factor to a </a:t>
            </a:r>
            <a:r>
              <a:rPr lang="de-CH" sz="2400" dirty="0" err="1" smtClean="0"/>
              <a:t>single</a:t>
            </a:r>
            <a:r>
              <a:rPr lang="de-CH" sz="2400" dirty="0" smtClean="0"/>
              <a:t> </a:t>
            </a:r>
            <a:r>
              <a:rPr lang="de-CH" sz="2400" dirty="0" err="1" smtClean="0"/>
              <a:t>cycle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2183712" y="31908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3153366" y="42119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llipse 48"/>
          <p:cNvSpPr/>
          <p:nvPr/>
        </p:nvSpPr>
        <p:spPr>
          <a:xfrm>
            <a:off x="3595326" y="44253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llipse 49"/>
          <p:cNvSpPr/>
          <p:nvPr/>
        </p:nvSpPr>
        <p:spPr>
          <a:xfrm>
            <a:off x="3290526" y="45015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llipse 50"/>
          <p:cNvSpPr/>
          <p:nvPr/>
        </p:nvSpPr>
        <p:spPr>
          <a:xfrm>
            <a:off x="1383612" y="40366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llipse 51"/>
          <p:cNvSpPr/>
          <p:nvPr/>
        </p:nvSpPr>
        <p:spPr>
          <a:xfrm>
            <a:off x="1010232" y="39985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Ellipse 58"/>
          <p:cNvSpPr/>
          <p:nvPr/>
        </p:nvSpPr>
        <p:spPr>
          <a:xfrm>
            <a:off x="3618186" y="41433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Ellipse 59"/>
          <p:cNvSpPr/>
          <p:nvPr/>
        </p:nvSpPr>
        <p:spPr>
          <a:xfrm>
            <a:off x="3351486" y="39985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Ellipse 60"/>
          <p:cNvSpPr/>
          <p:nvPr/>
        </p:nvSpPr>
        <p:spPr>
          <a:xfrm>
            <a:off x="2488512" y="32365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Ellipse 61"/>
          <p:cNvSpPr/>
          <p:nvPr/>
        </p:nvSpPr>
        <p:spPr>
          <a:xfrm>
            <a:off x="2747592" y="33889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Ellipse 62"/>
          <p:cNvSpPr/>
          <p:nvPr/>
        </p:nvSpPr>
        <p:spPr>
          <a:xfrm>
            <a:off x="2755212" y="36633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Ellipse 63"/>
          <p:cNvSpPr/>
          <p:nvPr/>
        </p:nvSpPr>
        <p:spPr>
          <a:xfrm>
            <a:off x="2511372" y="37928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Ellipse 64"/>
          <p:cNvSpPr/>
          <p:nvPr/>
        </p:nvSpPr>
        <p:spPr>
          <a:xfrm>
            <a:off x="2198952" y="38538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Ellipse 65"/>
          <p:cNvSpPr/>
          <p:nvPr/>
        </p:nvSpPr>
        <p:spPr>
          <a:xfrm>
            <a:off x="1886532" y="38233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Ellipse 66"/>
          <p:cNvSpPr/>
          <p:nvPr/>
        </p:nvSpPr>
        <p:spPr>
          <a:xfrm>
            <a:off x="1604592" y="36709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Ellipse 67"/>
          <p:cNvSpPr/>
          <p:nvPr/>
        </p:nvSpPr>
        <p:spPr>
          <a:xfrm>
            <a:off x="1619832" y="33661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Ellipse 68"/>
          <p:cNvSpPr/>
          <p:nvPr/>
        </p:nvSpPr>
        <p:spPr>
          <a:xfrm>
            <a:off x="1878912" y="32365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Ellipse 69"/>
          <p:cNvSpPr/>
          <p:nvPr/>
        </p:nvSpPr>
        <p:spPr>
          <a:xfrm>
            <a:off x="1619832" y="42576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llipse 70"/>
          <p:cNvSpPr/>
          <p:nvPr/>
        </p:nvSpPr>
        <p:spPr>
          <a:xfrm>
            <a:off x="1574112" y="45396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llipse 71"/>
          <p:cNvSpPr/>
          <p:nvPr/>
        </p:nvSpPr>
        <p:spPr>
          <a:xfrm>
            <a:off x="1345512" y="46996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llipse 72"/>
          <p:cNvSpPr/>
          <p:nvPr/>
        </p:nvSpPr>
        <p:spPr>
          <a:xfrm>
            <a:off x="1017852" y="47224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Ellipse 73"/>
          <p:cNvSpPr/>
          <p:nvPr/>
        </p:nvSpPr>
        <p:spPr>
          <a:xfrm>
            <a:off x="705432" y="45472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llipse 74"/>
          <p:cNvSpPr/>
          <p:nvPr/>
        </p:nvSpPr>
        <p:spPr>
          <a:xfrm>
            <a:off x="705432" y="41814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Ellipse 75"/>
          <p:cNvSpPr/>
          <p:nvPr/>
        </p:nvSpPr>
        <p:spPr>
          <a:xfrm>
            <a:off x="2252292" y="41814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Ellipse 76"/>
          <p:cNvSpPr/>
          <p:nvPr/>
        </p:nvSpPr>
        <p:spPr>
          <a:xfrm>
            <a:off x="2541852" y="41738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Ellipse 77"/>
          <p:cNvSpPr/>
          <p:nvPr/>
        </p:nvSpPr>
        <p:spPr>
          <a:xfrm>
            <a:off x="2793312" y="43033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llipse 78"/>
          <p:cNvSpPr/>
          <p:nvPr/>
        </p:nvSpPr>
        <p:spPr>
          <a:xfrm>
            <a:off x="2892372" y="45929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Ellipse 79"/>
          <p:cNvSpPr/>
          <p:nvPr/>
        </p:nvSpPr>
        <p:spPr>
          <a:xfrm>
            <a:off x="1977972" y="43338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Ellipse 80"/>
          <p:cNvSpPr/>
          <p:nvPr/>
        </p:nvSpPr>
        <p:spPr>
          <a:xfrm>
            <a:off x="1917012" y="46158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llipse 81"/>
          <p:cNvSpPr/>
          <p:nvPr/>
        </p:nvSpPr>
        <p:spPr>
          <a:xfrm>
            <a:off x="2130372" y="48367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Ellipse 82"/>
          <p:cNvSpPr/>
          <p:nvPr/>
        </p:nvSpPr>
        <p:spPr>
          <a:xfrm>
            <a:off x="2458032" y="48977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Ellipse 83"/>
          <p:cNvSpPr/>
          <p:nvPr/>
        </p:nvSpPr>
        <p:spPr>
          <a:xfrm>
            <a:off x="2732352" y="48063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Ellipse 84"/>
          <p:cNvSpPr/>
          <p:nvPr/>
        </p:nvSpPr>
        <p:spPr>
          <a:xfrm>
            <a:off x="1779852" y="48901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Ellipse 85"/>
          <p:cNvSpPr/>
          <p:nvPr/>
        </p:nvSpPr>
        <p:spPr>
          <a:xfrm>
            <a:off x="2016072" y="50653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llipse 86"/>
          <p:cNvSpPr/>
          <p:nvPr/>
        </p:nvSpPr>
        <p:spPr>
          <a:xfrm>
            <a:off x="2054172" y="53473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llipse 87"/>
          <p:cNvSpPr/>
          <p:nvPr/>
        </p:nvSpPr>
        <p:spPr>
          <a:xfrm>
            <a:off x="1878912" y="55683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Ellipse 88"/>
          <p:cNvSpPr/>
          <p:nvPr/>
        </p:nvSpPr>
        <p:spPr>
          <a:xfrm>
            <a:off x="1596972" y="55987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llipse 89"/>
          <p:cNvSpPr/>
          <p:nvPr/>
        </p:nvSpPr>
        <p:spPr>
          <a:xfrm>
            <a:off x="1383612" y="53930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Ellipse 90"/>
          <p:cNvSpPr/>
          <p:nvPr/>
        </p:nvSpPr>
        <p:spPr>
          <a:xfrm>
            <a:off x="1429332" y="50272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Ellipse 91"/>
          <p:cNvSpPr/>
          <p:nvPr/>
        </p:nvSpPr>
        <p:spPr>
          <a:xfrm>
            <a:off x="2587572" y="53930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Ellipse 92"/>
          <p:cNvSpPr/>
          <p:nvPr/>
        </p:nvSpPr>
        <p:spPr>
          <a:xfrm>
            <a:off x="2290392" y="54844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Ellipse 93"/>
          <p:cNvSpPr/>
          <p:nvPr/>
        </p:nvSpPr>
        <p:spPr>
          <a:xfrm>
            <a:off x="2168472" y="57664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Ellipse 94"/>
          <p:cNvSpPr/>
          <p:nvPr/>
        </p:nvSpPr>
        <p:spPr>
          <a:xfrm>
            <a:off x="2305632" y="60483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Ellipse 95"/>
          <p:cNvSpPr/>
          <p:nvPr/>
        </p:nvSpPr>
        <p:spPr>
          <a:xfrm>
            <a:off x="2618052" y="61093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Ellipse 96"/>
          <p:cNvSpPr/>
          <p:nvPr/>
        </p:nvSpPr>
        <p:spPr>
          <a:xfrm>
            <a:off x="2839032" y="59188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Ellipse 97"/>
          <p:cNvSpPr/>
          <p:nvPr/>
        </p:nvSpPr>
        <p:spPr>
          <a:xfrm>
            <a:off x="2846652" y="55911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Ellipse 110"/>
          <p:cNvSpPr/>
          <p:nvPr/>
        </p:nvSpPr>
        <p:spPr>
          <a:xfrm>
            <a:off x="2976192" y="51263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Ellipse 111"/>
          <p:cNvSpPr/>
          <p:nvPr/>
        </p:nvSpPr>
        <p:spPr>
          <a:xfrm>
            <a:off x="3418152" y="53397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Ellipse 112"/>
          <p:cNvSpPr/>
          <p:nvPr/>
        </p:nvSpPr>
        <p:spPr>
          <a:xfrm>
            <a:off x="3113352" y="54159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Ellipse 114"/>
          <p:cNvSpPr/>
          <p:nvPr/>
        </p:nvSpPr>
        <p:spPr>
          <a:xfrm>
            <a:off x="3441012" y="50577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Ellipse 115"/>
          <p:cNvSpPr/>
          <p:nvPr/>
        </p:nvSpPr>
        <p:spPr>
          <a:xfrm>
            <a:off x="3174312" y="49129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Ellipse 116"/>
          <p:cNvSpPr/>
          <p:nvPr/>
        </p:nvSpPr>
        <p:spPr>
          <a:xfrm>
            <a:off x="591132" y="51492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Ellipse 117"/>
          <p:cNvSpPr/>
          <p:nvPr/>
        </p:nvSpPr>
        <p:spPr>
          <a:xfrm>
            <a:off x="1033092" y="53625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Ellipse 118"/>
          <p:cNvSpPr/>
          <p:nvPr/>
        </p:nvSpPr>
        <p:spPr>
          <a:xfrm>
            <a:off x="728292" y="54387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llipse 52"/>
          <p:cNvSpPr/>
          <p:nvPr/>
        </p:nvSpPr>
        <p:spPr>
          <a:xfrm>
            <a:off x="1584960" y="3230880"/>
            <a:ext cx="1257300" cy="6705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llipse 53"/>
          <p:cNvSpPr/>
          <p:nvPr/>
        </p:nvSpPr>
        <p:spPr>
          <a:xfrm>
            <a:off x="693420" y="4023360"/>
            <a:ext cx="982980" cy="746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Ellipse 54"/>
          <p:cNvSpPr/>
          <p:nvPr/>
        </p:nvSpPr>
        <p:spPr>
          <a:xfrm>
            <a:off x="1950720" y="4198620"/>
            <a:ext cx="982980" cy="746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Ellipse 55"/>
          <p:cNvSpPr/>
          <p:nvPr/>
        </p:nvSpPr>
        <p:spPr>
          <a:xfrm>
            <a:off x="3194694" y="4030980"/>
            <a:ext cx="487680" cy="5410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Ellipse 56"/>
          <p:cNvSpPr/>
          <p:nvPr/>
        </p:nvSpPr>
        <p:spPr>
          <a:xfrm>
            <a:off x="1394460" y="4922520"/>
            <a:ext cx="708660" cy="7391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llipse 57"/>
          <p:cNvSpPr/>
          <p:nvPr/>
        </p:nvSpPr>
        <p:spPr>
          <a:xfrm>
            <a:off x="2209800" y="5425440"/>
            <a:ext cx="708660" cy="7391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Ellipse 113"/>
          <p:cNvSpPr/>
          <p:nvPr/>
        </p:nvSpPr>
        <p:spPr>
          <a:xfrm>
            <a:off x="3017520" y="4945380"/>
            <a:ext cx="487680" cy="5410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Ellipse 119"/>
          <p:cNvSpPr/>
          <p:nvPr/>
        </p:nvSpPr>
        <p:spPr>
          <a:xfrm>
            <a:off x="632460" y="4968240"/>
            <a:ext cx="487680" cy="5410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Ellipse 120"/>
          <p:cNvSpPr/>
          <p:nvPr/>
        </p:nvSpPr>
        <p:spPr>
          <a:xfrm>
            <a:off x="1055952" y="50806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Ellipse 121"/>
          <p:cNvSpPr/>
          <p:nvPr/>
        </p:nvSpPr>
        <p:spPr>
          <a:xfrm>
            <a:off x="789252" y="49358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Ellipse 145"/>
          <p:cNvSpPr/>
          <p:nvPr/>
        </p:nvSpPr>
        <p:spPr>
          <a:xfrm flipH="1">
            <a:off x="4697730" y="505682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Ellipse 147"/>
          <p:cNvSpPr/>
          <p:nvPr/>
        </p:nvSpPr>
        <p:spPr>
          <a:xfrm flipH="1">
            <a:off x="4697730" y="431260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Ellipse 148"/>
          <p:cNvSpPr/>
          <p:nvPr/>
        </p:nvSpPr>
        <p:spPr>
          <a:xfrm flipH="1">
            <a:off x="4701540" y="455898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Ellipse 149"/>
          <p:cNvSpPr/>
          <p:nvPr/>
        </p:nvSpPr>
        <p:spPr>
          <a:xfrm flipH="1">
            <a:off x="4699000" y="480536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Inhaltsplatzhalter 2"/>
          <p:cNvSpPr txBox="1">
            <a:spLocks/>
          </p:cNvSpPr>
          <p:nvPr/>
        </p:nvSpPr>
        <p:spPr>
          <a:xfrm>
            <a:off x="5303520" y="3383280"/>
            <a:ext cx="1950720" cy="46166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de-CH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flippabl</a:t>
            </a:r>
            <a:r>
              <a:rPr lang="de-CH" sz="2400" b="1" dirty="0" smtClean="0">
                <a:solidFill>
                  <a:srgbClr val="0000FF"/>
                </a:solidFill>
              </a:rPr>
              <a:t>e pair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3" y="3264896"/>
            <a:ext cx="286718" cy="30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Inhaltsplatzhalter 2"/>
          <p:cNvSpPr txBox="1">
            <a:spLocks/>
          </p:cNvSpPr>
          <p:nvPr/>
        </p:nvSpPr>
        <p:spPr>
          <a:xfrm>
            <a:off x="4505325" y="2292691"/>
            <a:ext cx="4305300" cy="83099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de-CH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de-CH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middle</a:t>
            </a:r>
            <a:r>
              <a:rPr kumimoji="0" lang="de-CH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layer</a:t>
            </a:r>
            <a:r>
              <a:rPr kumimoji="0" lang="de-CH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</a:t>
            </a:r>
            <a:r>
              <a:rPr kumimoji="0" lang="de-CH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does</a:t>
            </a:r>
            <a:r>
              <a:rPr kumimoji="0" lang="de-CH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not </a:t>
            </a:r>
            <a:r>
              <a:rPr kumimoji="0" lang="de-CH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</a:t>
            </a:r>
            <a:r>
              <a:rPr kumimoji="0" lang="de-CH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4-cycles, so </a:t>
            </a:r>
            <a:r>
              <a:rPr kumimoji="0" lang="de-CH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</a:t>
            </a:r>
            <a:r>
              <a:rPr kumimoji="0" lang="de-CH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</a:t>
            </a:r>
            <a:r>
              <a:rPr kumimoji="0" lang="de-CH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6-cycles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" name="Abgerundetes Rechteck 103"/>
          <p:cNvSpPr/>
          <p:nvPr/>
        </p:nvSpPr>
        <p:spPr>
          <a:xfrm>
            <a:off x="4745736" y="3984498"/>
            <a:ext cx="1106424" cy="2267712"/>
          </a:xfrm>
          <a:prstGeom prst="roundRect">
            <a:avLst>
              <a:gd name="adj" fmla="val 3575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Ellipse 105"/>
          <p:cNvSpPr/>
          <p:nvPr/>
        </p:nvSpPr>
        <p:spPr>
          <a:xfrm flipH="1">
            <a:off x="4697730" y="529685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Ellipse 106"/>
          <p:cNvSpPr/>
          <p:nvPr/>
        </p:nvSpPr>
        <p:spPr>
          <a:xfrm flipH="1">
            <a:off x="4701540" y="555593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Ellipse 107"/>
          <p:cNvSpPr/>
          <p:nvPr/>
        </p:nvSpPr>
        <p:spPr>
          <a:xfrm flipH="1">
            <a:off x="4699000" y="582771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Ellipse 108"/>
          <p:cNvSpPr/>
          <p:nvPr/>
        </p:nvSpPr>
        <p:spPr>
          <a:xfrm flipH="1">
            <a:off x="5808980" y="506317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Ellipse 123"/>
          <p:cNvSpPr/>
          <p:nvPr/>
        </p:nvSpPr>
        <p:spPr>
          <a:xfrm flipH="1">
            <a:off x="5810250" y="481171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Ellipse 124"/>
          <p:cNvSpPr/>
          <p:nvPr/>
        </p:nvSpPr>
        <p:spPr>
          <a:xfrm flipH="1">
            <a:off x="5808980" y="530320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Ellipse 153"/>
          <p:cNvSpPr/>
          <p:nvPr/>
        </p:nvSpPr>
        <p:spPr>
          <a:xfrm flipH="1">
            <a:off x="4939030" y="39681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Ellipse 156"/>
          <p:cNvSpPr/>
          <p:nvPr/>
        </p:nvSpPr>
        <p:spPr>
          <a:xfrm flipH="1">
            <a:off x="5542280" y="39554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Ellipse 157"/>
          <p:cNvSpPr/>
          <p:nvPr/>
        </p:nvSpPr>
        <p:spPr>
          <a:xfrm flipH="1">
            <a:off x="5237480" y="39427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Ellipse 158"/>
          <p:cNvSpPr/>
          <p:nvPr/>
        </p:nvSpPr>
        <p:spPr>
          <a:xfrm flipH="1">
            <a:off x="4951730" y="6187440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Ellipse 160"/>
          <p:cNvSpPr/>
          <p:nvPr/>
        </p:nvSpPr>
        <p:spPr>
          <a:xfrm flipH="1">
            <a:off x="5554980" y="6174740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Ellipse 161"/>
          <p:cNvSpPr/>
          <p:nvPr/>
        </p:nvSpPr>
        <p:spPr>
          <a:xfrm flipH="1">
            <a:off x="5250180" y="620966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pieren 208"/>
          <p:cNvGrpSpPr/>
          <p:nvPr/>
        </p:nvGrpSpPr>
        <p:grpSpPr>
          <a:xfrm>
            <a:off x="2266315" y="2756535"/>
            <a:ext cx="1370320" cy="461665"/>
            <a:chOff x="3879850" y="2926080"/>
            <a:chExt cx="1370320" cy="461665"/>
          </a:xfrm>
        </p:grpSpPr>
        <p:sp>
          <p:nvSpPr>
            <p:cNvPr id="165" name="Inhaltsplatzhalter 2"/>
            <p:cNvSpPr txBox="1">
              <a:spLocks/>
            </p:cNvSpPr>
            <p:nvPr/>
          </p:nvSpPr>
          <p:spPr>
            <a:xfrm>
              <a:off x="3879850" y="2926080"/>
              <a:ext cx="1195070" cy="461665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rtlCol="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kumimoji="0" lang="de-CH" sz="24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2-factor</a:t>
              </a:r>
              <a:endPara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6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9518" y="2998050"/>
              <a:ext cx="220652" cy="27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8" name="Ellipse 167"/>
          <p:cNvSpPr/>
          <p:nvPr/>
        </p:nvSpPr>
        <p:spPr>
          <a:xfrm flipH="1">
            <a:off x="6497970" y="505682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Ellipse 170"/>
          <p:cNvSpPr/>
          <p:nvPr/>
        </p:nvSpPr>
        <p:spPr>
          <a:xfrm flipH="1">
            <a:off x="6499240" y="480536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Abgerundetes Rechteck 171"/>
          <p:cNvSpPr/>
          <p:nvPr/>
        </p:nvSpPr>
        <p:spPr>
          <a:xfrm>
            <a:off x="6545976" y="3984499"/>
            <a:ext cx="1106424" cy="2267712"/>
          </a:xfrm>
          <a:prstGeom prst="roundRect">
            <a:avLst>
              <a:gd name="adj" fmla="val 3575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Ellipse 172"/>
          <p:cNvSpPr/>
          <p:nvPr/>
        </p:nvSpPr>
        <p:spPr>
          <a:xfrm flipH="1">
            <a:off x="6497970" y="529685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Ellipse 173"/>
          <p:cNvSpPr/>
          <p:nvPr/>
        </p:nvSpPr>
        <p:spPr>
          <a:xfrm flipH="1">
            <a:off x="6501780" y="555593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Ellipse 174"/>
          <p:cNvSpPr/>
          <p:nvPr/>
        </p:nvSpPr>
        <p:spPr>
          <a:xfrm flipH="1">
            <a:off x="6499240" y="582771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Ellipse 175"/>
          <p:cNvSpPr/>
          <p:nvPr/>
        </p:nvSpPr>
        <p:spPr>
          <a:xfrm flipH="1">
            <a:off x="7609220" y="506317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Ellipse 176"/>
          <p:cNvSpPr/>
          <p:nvPr/>
        </p:nvSpPr>
        <p:spPr>
          <a:xfrm flipH="1">
            <a:off x="7609220" y="431895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Ellipse 177"/>
          <p:cNvSpPr/>
          <p:nvPr/>
        </p:nvSpPr>
        <p:spPr>
          <a:xfrm flipH="1">
            <a:off x="7613030" y="456533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Ellipse 178"/>
          <p:cNvSpPr/>
          <p:nvPr/>
        </p:nvSpPr>
        <p:spPr>
          <a:xfrm flipH="1">
            <a:off x="7610490" y="481171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Ellipse 179"/>
          <p:cNvSpPr/>
          <p:nvPr/>
        </p:nvSpPr>
        <p:spPr>
          <a:xfrm flipH="1">
            <a:off x="7609220" y="530320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Ellipse 180"/>
          <p:cNvSpPr/>
          <p:nvPr/>
        </p:nvSpPr>
        <p:spPr>
          <a:xfrm flipH="1">
            <a:off x="7613030" y="556228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Ellipse 181"/>
          <p:cNvSpPr/>
          <p:nvPr/>
        </p:nvSpPr>
        <p:spPr>
          <a:xfrm flipH="1">
            <a:off x="7610490" y="583406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Ellipse 182"/>
          <p:cNvSpPr/>
          <p:nvPr/>
        </p:nvSpPr>
        <p:spPr>
          <a:xfrm flipH="1">
            <a:off x="6739270" y="3968116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Ellipse 183"/>
          <p:cNvSpPr/>
          <p:nvPr/>
        </p:nvSpPr>
        <p:spPr>
          <a:xfrm flipH="1">
            <a:off x="7342520" y="3955416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Ellipse 184"/>
          <p:cNvSpPr/>
          <p:nvPr/>
        </p:nvSpPr>
        <p:spPr>
          <a:xfrm flipH="1">
            <a:off x="7037720" y="3942716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Ellipse 185"/>
          <p:cNvSpPr/>
          <p:nvPr/>
        </p:nvSpPr>
        <p:spPr>
          <a:xfrm flipH="1">
            <a:off x="6751970" y="6187441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Ellipse 186"/>
          <p:cNvSpPr/>
          <p:nvPr/>
        </p:nvSpPr>
        <p:spPr>
          <a:xfrm flipH="1">
            <a:off x="7355220" y="6174741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Ellipse 187"/>
          <p:cNvSpPr/>
          <p:nvPr/>
        </p:nvSpPr>
        <p:spPr>
          <a:xfrm flipH="1">
            <a:off x="7050420" y="6209666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Ellipse 109"/>
          <p:cNvSpPr/>
          <p:nvPr/>
        </p:nvSpPr>
        <p:spPr>
          <a:xfrm flipH="1">
            <a:off x="5808980" y="431895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Ellipse 122"/>
          <p:cNvSpPr/>
          <p:nvPr/>
        </p:nvSpPr>
        <p:spPr>
          <a:xfrm flipH="1">
            <a:off x="5812790" y="456533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Ellipse 151"/>
          <p:cNvSpPr/>
          <p:nvPr/>
        </p:nvSpPr>
        <p:spPr>
          <a:xfrm flipH="1">
            <a:off x="5812790" y="556228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Ellipse 152"/>
          <p:cNvSpPr/>
          <p:nvPr/>
        </p:nvSpPr>
        <p:spPr>
          <a:xfrm flipH="1">
            <a:off x="5810250" y="583406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Ellipse 168"/>
          <p:cNvSpPr/>
          <p:nvPr/>
        </p:nvSpPr>
        <p:spPr>
          <a:xfrm flipH="1">
            <a:off x="6502733" y="431260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Ellipse 169"/>
          <p:cNvSpPr/>
          <p:nvPr/>
        </p:nvSpPr>
        <p:spPr>
          <a:xfrm flipH="1">
            <a:off x="6501780" y="455898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Line 117"/>
          <p:cNvSpPr>
            <a:spLocks noChangeShapeType="1"/>
          </p:cNvSpPr>
          <p:nvPr/>
        </p:nvSpPr>
        <p:spPr bwMode="auto">
          <a:xfrm rot="10800000">
            <a:off x="5853122" y="4338635"/>
            <a:ext cx="3175" cy="28495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" name="Line 117"/>
          <p:cNvSpPr>
            <a:spLocks noChangeShapeType="1"/>
          </p:cNvSpPr>
          <p:nvPr/>
        </p:nvSpPr>
        <p:spPr bwMode="auto">
          <a:xfrm rot="10800000">
            <a:off x="5857884" y="5610222"/>
            <a:ext cx="3175" cy="28495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0" name="Line 117"/>
          <p:cNvSpPr>
            <a:spLocks noChangeShapeType="1"/>
          </p:cNvSpPr>
          <p:nvPr/>
        </p:nvSpPr>
        <p:spPr bwMode="auto">
          <a:xfrm rot="10800000">
            <a:off x="6548447" y="4338634"/>
            <a:ext cx="3175" cy="28495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201" name="Gerade Verbindung 200"/>
          <p:cNvCxnSpPr/>
          <p:nvPr/>
        </p:nvCxnSpPr>
        <p:spPr>
          <a:xfrm>
            <a:off x="5959539" y="4475226"/>
            <a:ext cx="455295" cy="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Hamilton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cycles</a:t>
            </a:r>
            <a:endParaRPr lang="en-US" dirty="0"/>
          </a:p>
        </p:txBody>
      </p:sp>
      <p:sp>
        <p:nvSpPr>
          <p:cNvPr id="2052" name="AutoShape 4" descr="data:image/jpeg;base64,/9j/4AAQSkZJRgABAQAAAQABAAD/2wCEAAkGBxQHBhUUBxQUFhQWFxoZGBYXFhQYIRgYGhccFyAaGhwdHCggGhwlHhoWITEhJSouLi4uHyM1ODM4NygtLisBCgoKDg0OGhAQGywmICYsLC83NzcvLC00LywvLCwsLzQwLCwsLjQvLC4sLCwsLCw0LCwsLy0sLC4sLCwsLCwtLP/AABEIAN8A4gMBEQACEQEDEQH/xAAcAAEAAgIDAQAAAAAAAAAAAAAABgcEBQIDCAH/xABAEAACAQIDBAYHBwIEBwAAAAAAAQIDEQQFBiExQWEHEiJRcYETFSNCcpGhFDJSYoKxwZKyFiQzwkNTg6LR4fD/xAAbAQEAAgMBAQAAAAAAAAAAAAAABAUCAwYHAf/EADYRAQABAwEEBwgCAQQDAAAAAAABAgMEEQUSITEGQVFhcYGhExQiMpGxwdHh8EIzUnKSI0OC/9oADAMBAAIRAxEAPwC8QAAAAAxczzCnlWClVx0lGEd7f7JcW+4xrriiNZbsfHuZFyLduNZlS+qdcV87xX+WlKlRjK8IRdm2ndSm1vd9tty+pU3smqueHCHoWztiWMWj44iqqY4zPLwiOz1n0XBpzMvW+RUa2y84Jyt+JbJLykmWlqvfoipwWfje7ZNdrsn06vRsjYiAAAAAAAAAAAAAAAAAAAAAAAAAAAAMTNMxp5VgZVcdJRhFbX/CXFvuMa64ojWW/Hx7mRci3bjWZUbq/VFTUuOvUvGlF+zp33c33yf03FPevTdnuej7M2Zbwbekcap5z+I7mgNC0W90P4/0+RVKUntpVLpd0Zq6/wC5TLTBq1omnscJ0osbmTTdj/KPWP40T4muYAAAAAAAAAAAAAAAAAAAAAAAAAAAxczzCnleClVx0lGEVtb/AGXe33GNdcURrLdj49zIuRbtxrMqM1fqipqXHXneNKL9nTvu/NLvk/puKe9fm7Pc9I2Xsu3g29I41Tzn8R3NAaFoATfokx/2bUrpyeyrTat+aPaX065MwqtLmna5zpNY38SLkf4zH0nh99Fylq4AAAAAAAAAAAAAAAAAAAAAAAAAAGNmOPp5ZgpVcdJRhFXbf7Lvb3JcTGqqKY1lusWLl+5Fu3Gsyo3WOqampcdeV40Yv2dP/dLvk/puXFunv35uz3PR9l7Lt4NvTnXPOfxHd90eNC1AAGdkWP8AVmc0a3CFSLfw37S+VzO3Vu1RUjZlj29iu12xMefV6vRqd1sL55M+gAAAAAAAAAAAAAAAAAAAAAAAACmuljMqlfUTo1JeypqLjFbF1pRu5Pve23JeLvVZlczXu9UO/wCjWNboxfbRHxVTOs90Ty8P72IQQ3RgAAAAvzQeZ+tdLUZyd5RXo5fFDs3firPzLrHr37cS8x2zje75ldMcpnWPCeP8JAb1WAAAADhVqKjTcqzUYpXbbSSS4tvcj5M6cZZU0zVMU0xrMo/jNdYDCStPERk/yKU/rFNfU0VZVqOtaWth59yNYtzHjpH34sWHSPgJb6k1406n8JmPvlrtbp6OZ8f4x9YZ+E1lgcX/AKWJpr424f3pGynItTyqRrux86381qfLj9tW5oYiGIhfDyjJd8Wn+xtiYnkr67ddE6VRMeLtPrAAAAAAAAAAAAACoOmHBehz6nVW6pTt+qD2/SUSrzqdK4nth3fRa9vY1dv/AG1ek/zEoEQnTgAAAAsfodzb0WMq4apumvSQ+KOyS8WrP9LJ+Dc0maHJ9KcTet0ZEdXCfCeXrr9Vqlk4kAAAAFQ9J2qvWGKeFwL9lB+0a9+a4c4xfzfgiry7+9O5HJ3fR7ZXsaIybkfFPLuj9z9vGUBITpwABzpVHRnei3FrjFtP5o+xOnJjVTFUaVRrDc4HV+NwP+hiajXdNqp/embaci5TyqV97ZGFd+a1Hlw+2iw+jvVeK1DjqkMeqbhCF3KMWpdZySS+9a1lLhwJ2LfruTMVOV27srFw7dNVrXWZ5a6xppx6tezrT0muZAAAAAAAAAACHdKeWfb9LudNdqjJT/T92XlZ3/SRcyjet69i/wCjmT7LMiieVcaefOP15qUKh6GAAAADNyXMZZTm1OtS305J271ua802vMzor3KoqhHy8enIs12quuNP19JeisLiI4rDRnQd4zipRfemrpl7ExMaw8ouW6rdc0VRxidHafWAAAh/SPqj1Hlvo8I/b1VstvhDc5+PBc7vgRcq9uU6RzlfbB2Z71d9pXHwU+s9n5nu8VJlQ9EAAAAAAt7ofy/0GR1K0ltq1LLnGCt/c5lpg0aUTV2uE6UZG/kU2o/xj1n+NE+JrmAAAAAAAAAAA68TQjisPKFdXjOLjJd6as18j5MRMaSzt11W6orp5xOvnDzlm2AlleZ1KNbfTm4370tz81Z+ZQ10zRVNM9T1jGv05Fmm7TyqjX++EsQxbwAAAAW50R539qyuWGrvt0dsOdOT/wBsr+TiWmFc1p3J6vs4XpNhezvRkUxwq4T/AMo/cfaVgE1y4Bg51mkMmyydbGPswW7jJ8Irm3sMLlcUUzVKRiYteTeptW+c+nf5PP8AnOaTznM51sY+1N7uEVwiuSWwpK65rqmqXqOJi0Y1mm1b5R6z1z5sEwSQAAAAZOXYKeZY6FLCK85yUV58XySu3yRlTTNUxTDTfvUWLdV2vlEavRGU4COV5bTo4f7tOKiudt7fNu78y9opiimKYeVZN+rIu1Xauczr/fBlmTQAAAAAAAAAAACqOmDJ/Q46niaS2VOxP44q8W+bimv0lbm29JiuOt2/RfM3rdWPV/jxjwnn6/dXRAdWAAAADZadzaWR5zTrUr9l9pfig9kl8t3OxstXJt1RVCHnYlOXYqs1dfLunq/vY9C4bERxWGjPDtOMkpRa4pq6ZeRMTGsPLLluq3XNFUaTE6O1uy2n1gpHpE1R6+zL0eEfsKT7Nvfluc/Dely28Soyb/tKtI5Q9F2Hsv3S1v1x8dXPujs/M9/giJFXoAAAAAFv9F+lvVuE+046NqtRdiL9ym+PKUtj5K3ey0xLG7G/POXB9Idqe3r93tz8NPPvn9R9/JPSa5kAAAAAAAAAAAADVaoyhZ5kVSi98leD7prbF/P6XNd637SiaU3Z2XOLk0XeqJ4+E83nmUXCTU0007NPY01wZRPVImJjWHwPoAAAALM6K9UKnH7Hj5WW10ZNpLbtdP53a813Fhh39Pgq8nH9I9lzVPvVqP8AlH5/E+XezulDVf2TC/ZcukvSVF7SS92D93xl+3ijPLv6RuUo/R7ZXtK/ebsfDHLvnt8I+/gqUrHcAAAAAATTo20v66zD02NjehSe5+/Peo80tjfkuLJeLY36t6eUOe29tT3W17K3Px1ekdvjPKPqugtnnwAAAAAAAAAAAAAABS3SlknqzP8A0tFWp17y8Ki+8vPZLzZU5dvdr1jlL0Lo7m+3xvZ1T8VHDy6v15QhhEdAAAAAAAAAAAAABscgyiee5rCjhN8t8rXUYrfJ8l9XZcTZbtzcqimETNy6MSzVdr6vWeqP71cXoDKsuhlOXwo4NWhBWXPvb5t3bLuiiKKYph5fk5FeRdqu3J4z/fRlmTQAAAAAAAAAAAAAAAaDW+SevtPzp017SPbp/HHh5q8fM0ZFr2lEx1rPZGb7plU1z8s8J8J/XNQXiUr08AAAAAAAAAAAHKnB1aijSTcm0kkrtt7EkuLPvNjVVFMTMzpEL00Lphacyz21nXqWdSXd3QXJfV35WuMez7Onjzeb7Y2nObe+H5I5fvxn7JMSFOAAAAAAAAAAAAAAAAAFI9JmR+qdQOdFWp17zXKd+2vm1L9RUZdrcr1jlL0Xo/ne8Yu5V81HDy6v15IiRV6AAAAAAAAAAFpdFulPRwWMzBbWvYxfBP8A4j5vhy28UWOHY/8AZV5OL6RbV3pnFtTwj5p/Hl19/DqlZRYORAAAAAAAAAAAAAAAAAABH9cZF6/yCcKa9pHt0/iXDzV158jRkWvaUada02Rne55NNc/LPCfCf1zUI1Z9rYylemvgfQAAAAAAACVdH+mP8Q5rfEJ+gpNOf5nvUPPjy8UScaz7SrjyhS7b2n7nZ0o+erl3d/67/CV4xXVjaO4uHm8zrxl9AAAAAAAAAAAAAAAAAAAABTnSlp31Zmf2jDL2dZ9pfhq2u/6tsvHrFVmWd2rejlP3d90d2j7ez7Cv5qPWn+OXhogxDdIAAAAAAAPcB6C0dlSybTlKnFdpxUpvvnJXfjbd4JF3Yt7lEQ8t2rlTk5Vdc8tdI8I5fvxbo3K8AAAAAAAAAAAAAAAAAAAABqtU5Ws5yCrSa2yi3HlNbYv5pGu9Rv0TSm7Oypxsmi72Tx8J4T6PPBRPVQAAAAAAB7gPQ+ms6pZ5lcZ4GW5JSi98JW3Nf/XLy1cpuU6w8qz8K7iXpouR4T1THc2ptQgAAAAAAAAAAAAAAAAAAAAHGpNU6bdRpJK7b4JcWNdH2mmap0jm835nUhVzOrLCf6bqTcNluy5NrZw2WKCuYmqdOT1vHprps0RX80RGvjpxYpi3AAAAAAANlkOdVchx6q4CVnulF7px/DJd37Gy3cqt1a0omZhWsu1Nu7H7ie2F36W1NR1Jg+thX1Zr79NvbF/zHuf87C3s3qbsaw852jsy9g17tfGJ5T1T+p7m7NyuAAAAAAAAAAAAAAAAAAAArzpX1H9lwawmEfbqK9Rr3af4fGT+i5kHMvaRuR1uq6N7O9pX7zXHCnl3z2+X38FTFY7gAAAAAAAAAd+Dxc8DiY1MHKUJxd1KLs1/65H2mqaZ1hru2qLtE0XI1iVpaV6SoYpKnn9qc9yqpdiXxL3Hz3eBZWcyJ4V8HF7R6N129a8X4o7OuPDt+/isGE1UgnTaae1NO6a5E5y0xNM6S5B8AAAAAAAAAAAAAAAAGt1DnMMhyqdbFcNkY8ZSe6K8forvga7tyLdO9KXg4deXei1R18+6OuXn3MMbPMcdOri3ec5OTfjwXcluS7kUlVU1TMy9SsWaLNum3RHCI0Y5i2gAAAAAAAAAAA3WntUYnT8/8jO8ONOV3F+XuvmrG61frt8pV2dsvGzI/wDJTx7Y4T/PmszIOknDZjaOY+wn+Z3g/CfD9SXiWFvMoq4VcHIZvRzJs/Fa+OO7n9P1qmlOoqsE6bTT3NO6fgyXE6ueqpmmdJji5B8AAAAAAAAAAAAA4zkoQbm0kldt7LLvYfYiZnSFGa81M9RZr7Bv0FO6prv75vm+HcrcymyL3tKuHKHpOxtmRhWfi+ern3d3l9/JGCOuAAAAAAAAAAAAAAADYZVneIyed8tqzhyTvF+MXeL+RnRcro+WUXJwsfJjS9RE/f6xxTnKOlWUElnFFS/PSdn/AEy2P5omUZ0/5Q5vK6K0zxsV6d0/uP0muUawwebWWGrRUn7k+xK/clLf5XJlGRbr5S57K2RmY/GuidO2OMenLz0b43KwAAAAAAAAAAK36V9S+gpfY8G+1JJ1WnujvUP1b3yt3kDMvafBHm63o3s3en3q5HCPl8eufLq7/BVZWu1AAADtwuGni8RGGFi5Tk7Rit7Z9iJmdIYXLlNuia650iF0aP0PSyfA3zGEKtaa7TlFSUfyxuvm+JbWMamiPi4y892ptu7k3NLUzTRHLSdJnvnT7dTLznRGDzWk70o05cJ0koNeKWyXmjK5jW6+rRoxNt5mPPzzVHZPH+Y8lUao0jX05UvXXXpcKsVs8JL3X47O5lbesVW+fJ2+ztr2M2NKeFXZP47Y/swjxoWoAAAAAAAAAAbPLNQYnKber69SCXu3vH+mV4/Q2UXa6PllDyNn42R/q0RPfyn6xxS3LOlSvR2ZlShUXfFuD/lP5IlUZ1UfNGqiyOi1irjarmnx4x+J+6WZZ0kYLGu1eU6L3e0js/qjdW8bEmjMt1c+CkyOjmba40xFUd0/idPTVKMHjaeOpdbBVITj3wkpL6EimqKuMSprtm5anduUzE98aMgyagAAAAa3UWcQyLKJ1sR7q7MfxSexR839Ls13bkW6ZqlLwcOvLv02qevn3R1y8+Y3FTx2LnUxTvOcnKT5v+ORR1VTVOsvU7Vqi1RFuiNIiNHQfGwAAduGw8sViIww0XKcnaMVtbbPsRMzpDC5cpt0zXXOkQuvQ2j46ew/XxVpYiS7Ut6gvwx/l8S3x8eLcazzeebY2xVm17lHCiPXvn8QlhJUYBwq01WpuNZKUWrNNJpruae9HyY14SypqmmYqpnSYVtqroz67lU067Pe6Mns/RJ7vB7Oa3EC9h9dH0dbs3pLppbyv+0fmPzH0lWuLws8FiHDFxlCcd8ZJpor5iaZ0l19u7RdpiuiYmJ64dJ8bAAAAAAAAAAAAc6FaWHqqWHlKMlulFtNea2n2JmOMMa6Ka43ao1jv4pxo/Ps1x9fqZbL00VvlWV4x+KeyV+V2+RLsXb9U6U8fFzm1MDZVqneuxuzP+3nPhHL00WxSjV9GvSyp9ayvaErX427W4s43utxFU2tZ3YnTxj9MkyaQABS/SdqH1tnHocM/ZUG1s96puk+aX3V595U5d3fq3Y5R93oPR7Z/u9j2tcfFX6U9X15z5diFkR0IAA7cNh5YrERhhouU5O0YpXbZ9iJmdIYXLlNuma650iF1aF0dHT1D0mLtLESW171BP3Y/wAvj4Ftj48W41nm882xtirMq3KOFuPXvn8QlpKUYAAAAMDNsmoZzR6uZU4zXBtbV8MltXkzCu3TXGlUJONmX8ares1TH2845SgWc9FSbbyWtb8lXb8pxV/mn4kKvB/2S6fF6UzyyKPOP1P7QnNdK4vKW/tlCfVXvxXXjbvvG9vOxDrsXKOcOixtqYmR/p3I17J4T9J/DSmpYAAAAAAAAHbhcPPF11DCxlOct0YptvyR9iJmdIYXLlFuma65iIjrlY+mOjHrWnqJ/wDRi/75L9o/Mn2cLrufRyW0Ok0RrRix/wDU/iPzP0WVhcNDB4dQwkYwhHdGKSS8kWEUxTGkOQuXa7tU11zMzPa7j6wAAET6Q9Teocp6uGft6qah+VcZ+W5c/BkbKvezp0jnK82Hs33u/vVx8FPPvnqj993io8p3owAA78Fg54/FRp4KLnOTsorj/wCF3t7EZU0zVOkNV29RZom5cnSIXXojR0NO0OviLTxEl2pcIr8MOXe+P0LbHx4txrPN57tfbFebVu08KI6u3vn9dSVElSAAAAAAAAADUZppnCZrd46hTbfvJdWX9UbP6mquzbr5wnY+08vH/wBO5MR2c4+k8EUzLoqo1W3l1apT5SSqLwW5/NsjVYNM/LOi8sdKb1PC7RFXhwn8x6QjWP6MsZhr/ZvRVVw6suq/lJJfUj1YVyOXFb2ekuHX8+tPjGv2/TQ4vTGMwcrV8NW8VBzXzjdGmqzcjnTKztbTw7ka03afrp6To1dWlKhK1aLi+6Sa/c1zGnNMpqpqjWmdXC58ZaMrBZbWx8rYGlUqfDCUvqlZGVNFVXKGi7k2bMa3K4jxmITXIejCtimpZzJUofgjaU35/dj9fAl28KqeNfBz2b0ms2/hx43p7Z4R+59PFZWSZDQyKh1ctpqN98t8pfFJ7X4biwt2qLcaUw5HLz7+XVvXqte7qjwhszYhgAABi5nj4ZXgJ1cY7Qgrt/sl3tuyS72Y11xRTNUt2Pj15F2m1bjWZeftQZxPPc1nWxW+WyMeEYrdFeH1d3xKS5cm5VvS9RwsOjEs02qOr1nrlrjWlgG00/kFbUGM6mXx3fem9kYLvk/43s2W7VVydKULOz7OHb37s+Edc+H75Lq0rpajpvC2w/aqNduq1tlyX4Y8vnct7Nim1HDm892ltS9nV61cKY5R2fue/wCzfG5WAAAAAAAAAAAAAAAHxq+8DgqEU9kY/JHzSGftKu2XYfWAAAAAAACoOlTUnrDMPs2Efs6T7dveqbreEd3i33Iq8y9vVbkco+7vOjmzvY2veK4+Krl3U/z9tO1AiE6YAlGjdG1NR1evUvTw6e2fGVt8Yd757l9CRYx5u8epTbV2zbwo3Y419nZ3z+uc+q6csy6nlWDVLAQUIR4Li+9vi+bLeiiKI0pee5GRcyLk3Ls6zLLMmgAAAAAAAAAAAAAAAAAAAAAAAAAEd11qD/D+RylTa9LPsU1+Z75eEVt8bLiaMi77OjXrWux9n++ZEUz8scZ8Ozz5fVQzfWd5bW+LKV6ZEacIdmFw08XXUMLGU5vdGKbb8kfYiZnSGNy5RbpmuuYiI65WRpToz7Sqai8VRi/75L9o/PgT7OH13Po5HaXSWNJt4n/afxH5n6dazKNKNCko0UoxirKKSSSXBJbkWEREcIchVVVVM1VTrMuZ9YgAAAAAAAAAAAAAAAAAAAAAAAAAAUfqvGVdYaoksvi5Rh7OnG6jsT2y7TSvJ3fhZcCnvVVXrnwvRtm2bWzcOJuzpM8Znn5cOyPXXtbrI+i2pValndRQX/Lp9qXg5PYvJM3W8GZ+eVfmdKLdPw49Os9s8I+nOfRYuTZHQySj1cspxhfe98pfFJ7WTrdqmiNKYcplZ1/Kq3r1Uz9o8I5NibEQAAAAAAAAAAAAAAAAAAAAAAAAAAAAA//Z"/>
          <p:cNvSpPr>
            <a:spLocks noChangeAspect="1" noChangeArrowheads="1"/>
          </p:cNvSpPr>
          <p:nvPr/>
        </p:nvSpPr>
        <p:spPr bwMode="auto">
          <a:xfrm>
            <a:off x="433705" y="-2545398"/>
            <a:ext cx="54102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Inhaltsplatzhalter 2"/>
          <p:cNvSpPr txBox="1">
            <a:spLocks/>
          </p:cNvSpPr>
          <p:nvPr/>
        </p:nvSpPr>
        <p:spPr>
          <a:xfrm>
            <a:off x="467544" y="1440143"/>
            <a:ext cx="8314506" cy="470136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CH" sz="2400" b="1" dirty="0" smtClean="0"/>
              <a:t>Problem:</a:t>
            </a:r>
            <a:r>
              <a:rPr lang="de-CH" sz="2400" dirty="0" smtClean="0"/>
              <a:t> </a:t>
            </a:r>
            <a:r>
              <a:rPr lang="de-CH" sz="2400" dirty="0" err="1" smtClean="0"/>
              <a:t>Given</a:t>
            </a:r>
            <a:r>
              <a:rPr lang="de-CH" sz="2400" dirty="0" smtClean="0"/>
              <a:t> a </a:t>
            </a:r>
            <a:r>
              <a:rPr lang="de-CH" sz="2400" dirty="0" err="1" smtClean="0"/>
              <a:t>graph</a:t>
            </a:r>
            <a:r>
              <a:rPr lang="de-CH" sz="2400" dirty="0" smtClean="0"/>
              <a:t>, </a:t>
            </a:r>
            <a:r>
              <a:rPr lang="de-CH" sz="2400" dirty="0" err="1" smtClean="0"/>
              <a:t>does</a:t>
            </a:r>
            <a:r>
              <a:rPr lang="de-CH" sz="2400" dirty="0" smtClean="0"/>
              <a:t> </a:t>
            </a:r>
            <a:r>
              <a:rPr lang="de-CH" sz="2400" dirty="0" err="1" smtClean="0"/>
              <a:t>it</a:t>
            </a:r>
            <a:r>
              <a:rPr lang="de-CH" sz="2400" dirty="0" smtClean="0"/>
              <a:t> </a:t>
            </a:r>
            <a:r>
              <a:rPr lang="de-CH" sz="2400" dirty="0" err="1" smtClean="0"/>
              <a:t>have</a:t>
            </a:r>
            <a:r>
              <a:rPr lang="de-CH" sz="2400" dirty="0" smtClean="0"/>
              <a:t> a Hamilton </a:t>
            </a:r>
            <a:r>
              <a:rPr lang="de-CH" sz="2400" dirty="0" err="1" smtClean="0"/>
              <a:t>cycle</a:t>
            </a:r>
            <a:r>
              <a:rPr lang="de-CH" sz="2400" dirty="0" smtClean="0"/>
              <a:t>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6" name="Inhaltsplatzhalter 2"/>
          <p:cNvSpPr txBox="1">
            <a:spLocks/>
          </p:cNvSpPr>
          <p:nvPr/>
        </p:nvSpPr>
        <p:spPr>
          <a:xfrm>
            <a:off x="467539" y="1919065"/>
            <a:ext cx="8314506" cy="896471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fundamental</a:t>
            </a:r>
            <a:r>
              <a:rPr kumimoji="0" lang="de-C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</a:t>
            </a:r>
            <a:r>
              <a:rPr kumimoji="0" lang="de-C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de-C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</a:t>
            </a:r>
            <a:r>
              <a:rPr kumimoji="0" lang="de-C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applications</a:t>
            </a:r>
            <a:r>
              <a:rPr lang="de-CH" sz="2400" dirty="0" smtClean="0"/>
              <a:t/>
            </a:r>
            <a:br>
              <a:rPr lang="de-CH" sz="2400" dirty="0" smtClean="0"/>
            </a:br>
            <a:r>
              <a:rPr kumimoji="0" lang="de-C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de-CH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special</a:t>
            </a:r>
            <a:r>
              <a:rPr kumimoji="0" lang="de-C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case</a:t>
            </a:r>
            <a:r>
              <a:rPr kumimoji="0" lang="de-C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de-CH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travelling</a:t>
            </a:r>
            <a:r>
              <a:rPr kumimoji="0" lang="de-C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salesman</a:t>
            </a:r>
            <a:r>
              <a:rPr kumimoji="0" lang="de-C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</a:t>
            </a:r>
            <a:r>
              <a:rPr lang="de-CH" sz="2400" dirty="0" smtClean="0"/>
              <a:t>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7" name="Inhaltsplatzhalter 2"/>
          <p:cNvSpPr txBox="1">
            <a:spLocks/>
          </p:cNvSpPr>
          <p:nvPr/>
        </p:nvSpPr>
        <p:spPr>
          <a:xfrm>
            <a:off x="461939" y="2734849"/>
            <a:ext cx="8314506" cy="1344706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dirty="0" err="1" smtClean="0"/>
              <a:t>computational</a:t>
            </a:r>
            <a:r>
              <a:rPr lang="de-CH" sz="2400" dirty="0" smtClean="0"/>
              <a:t> point of </a:t>
            </a:r>
            <a:r>
              <a:rPr lang="de-CH" sz="2400" dirty="0" err="1" smtClean="0"/>
              <a:t>view</a:t>
            </a:r>
            <a:r>
              <a:rPr lang="de-CH" sz="2400" dirty="0" smtClean="0"/>
              <a:t>: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dirty="0" smtClean="0"/>
              <a:t>no </a:t>
            </a:r>
            <a:r>
              <a:rPr lang="de-CH" sz="2400" dirty="0" err="1" smtClean="0"/>
              <a:t>efficient</a:t>
            </a:r>
            <a:r>
              <a:rPr lang="de-CH" sz="2400" dirty="0" smtClean="0"/>
              <a:t> </a:t>
            </a:r>
            <a:r>
              <a:rPr lang="de-CH" sz="2400" dirty="0" err="1" smtClean="0"/>
              <a:t>algorithm</a:t>
            </a:r>
            <a:r>
              <a:rPr lang="de-CH" sz="2400" dirty="0" smtClean="0"/>
              <a:t> </a:t>
            </a:r>
            <a:r>
              <a:rPr lang="de-CH" sz="2400" dirty="0" err="1" smtClean="0"/>
              <a:t>known</a:t>
            </a:r>
            <a:r>
              <a:rPr lang="de-CH" sz="2400" dirty="0" smtClean="0"/>
              <a:t> (</a:t>
            </a:r>
            <a:r>
              <a:rPr lang="de-CH" sz="2400" dirty="0" err="1" smtClean="0"/>
              <a:t>NP-complete</a:t>
            </a:r>
            <a:r>
              <a:rPr lang="de-CH" sz="2400" dirty="0" smtClean="0"/>
              <a:t>  </a:t>
            </a:r>
            <a:r>
              <a:rPr lang="de-CH" b="1" i="1" dirty="0" smtClean="0">
                <a:solidFill>
                  <a:prstClr val="black"/>
                </a:solidFill>
              </a:rPr>
              <a:t>[</a:t>
            </a:r>
            <a:r>
              <a:rPr lang="de-CH" b="1" i="1" dirty="0" err="1" smtClean="0">
                <a:solidFill>
                  <a:prstClr val="black"/>
                </a:solidFill>
              </a:rPr>
              <a:t>Karp</a:t>
            </a:r>
            <a:r>
              <a:rPr lang="de-CH" b="1" i="1" dirty="0" smtClean="0">
                <a:solidFill>
                  <a:prstClr val="black"/>
                </a:solidFill>
              </a:rPr>
              <a:t> 72]</a:t>
            </a:r>
            <a:r>
              <a:rPr lang="de-CH" sz="2400" dirty="0" smtClean="0"/>
              <a:t>), </a:t>
            </a:r>
            <a:r>
              <a:rPr lang="de-CH" sz="2400" dirty="0" err="1" smtClean="0"/>
              <a:t>i.e</a:t>
            </a:r>
            <a:r>
              <a:rPr lang="de-CH" sz="2400" dirty="0" smtClean="0"/>
              <a:t>. </a:t>
            </a:r>
            <a:r>
              <a:rPr lang="de-CH" sz="2400" dirty="0" err="1" smtClean="0"/>
              <a:t>brute-force</a:t>
            </a:r>
            <a:r>
              <a:rPr lang="de-CH" sz="2400" dirty="0" smtClean="0"/>
              <a:t> </a:t>
            </a:r>
            <a:r>
              <a:rPr lang="de-CH" sz="2400" dirty="0" err="1" smtClean="0"/>
              <a:t>approach</a:t>
            </a:r>
            <a:r>
              <a:rPr lang="de-CH" sz="2400" dirty="0" smtClean="0"/>
              <a:t> </a:t>
            </a:r>
            <a:r>
              <a:rPr lang="de-CH" sz="2400" dirty="0" err="1" smtClean="0"/>
              <a:t>essentially</a:t>
            </a:r>
            <a:r>
              <a:rPr lang="de-CH" sz="2400" dirty="0" smtClean="0"/>
              <a:t> best </a:t>
            </a:r>
            <a:r>
              <a:rPr lang="de-CH" sz="2400" dirty="0" err="1" smtClean="0"/>
              <a:t>possible</a:t>
            </a:r>
            <a:endParaRPr lang="de-CH" sz="2400" dirty="0" smtClean="0"/>
          </a:p>
        </p:txBody>
      </p:sp>
      <p:sp>
        <p:nvSpPr>
          <p:cNvPr id="88" name="Inhaltsplatzhalter 2"/>
          <p:cNvSpPr txBox="1">
            <a:spLocks/>
          </p:cNvSpPr>
          <p:nvPr/>
        </p:nvSpPr>
        <p:spPr>
          <a:xfrm>
            <a:off x="461942" y="4034729"/>
            <a:ext cx="8314506" cy="50202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what about particular families of graphs?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Abgerundetes Rechteck 98"/>
          <p:cNvSpPr/>
          <p:nvPr/>
        </p:nvSpPr>
        <p:spPr>
          <a:xfrm>
            <a:off x="403860" y="3055620"/>
            <a:ext cx="3421380" cy="329184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Proof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ideas</a:t>
            </a:r>
            <a:endParaRPr lang="en-US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395536" y="1329523"/>
            <a:ext cx="8316924" cy="904863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1: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2-factor in the</a:t>
            </a:r>
            <a:r>
              <a:rPr kumimoji="0" lang="de-C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</a:t>
            </a:r>
            <a:endParaRPr kumimoji="0" lang="de-CH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de-CH" sz="2400" b="1" dirty="0" smtClean="0"/>
              <a:t>Step 2: </a:t>
            </a:r>
            <a:r>
              <a:rPr lang="de-CH" sz="2400" dirty="0" err="1" smtClean="0"/>
              <a:t>Connect</a:t>
            </a:r>
            <a:r>
              <a:rPr lang="de-CH" sz="2400" dirty="0" smtClean="0"/>
              <a:t> the </a:t>
            </a:r>
            <a:r>
              <a:rPr lang="de-CH" sz="2400" dirty="0" err="1" smtClean="0"/>
              <a:t>cycles</a:t>
            </a:r>
            <a:r>
              <a:rPr lang="de-CH" sz="2400" dirty="0" smtClean="0"/>
              <a:t> in the 2-factor to a </a:t>
            </a:r>
            <a:r>
              <a:rPr lang="de-CH" sz="2400" dirty="0" err="1" smtClean="0"/>
              <a:t>single</a:t>
            </a:r>
            <a:r>
              <a:rPr lang="de-CH" sz="2400" dirty="0" smtClean="0"/>
              <a:t> </a:t>
            </a:r>
            <a:r>
              <a:rPr lang="de-CH" sz="2400" dirty="0" err="1" smtClean="0"/>
              <a:t>cycle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2183712" y="31908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3153366" y="42119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llipse 48"/>
          <p:cNvSpPr/>
          <p:nvPr/>
        </p:nvSpPr>
        <p:spPr>
          <a:xfrm>
            <a:off x="3595326" y="44253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llipse 49"/>
          <p:cNvSpPr/>
          <p:nvPr/>
        </p:nvSpPr>
        <p:spPr>
          <a:xfrm>
            <a:off x="3290526" y="45015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llipse 50"/>
          <p:cNvSpPr/>
          <p:nvPr/>
        </p:nvSpPr>
        <p:spPr>
          <a:xfrm>
            <a:off x="1383612" y="40366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llipse 51"/>
          <p:cNvSpPr/>
          <p:nvPr/>
        </p:nvSpPr>
        <p:spPr>
          <a:xfrm>
            <a:off x="1010232" y="39985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Ellipse 58"/>
          <p:cNvSpPr/>
          <p:nvPr/>
        </p:nvSpPr>
        <p:spPr>
          <a:xfrm>
            <a:off x="3618186" y="41433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Ellipse 59"/>
          <p:cNvSpPr/>
          <p:nvPr/>
        </p:nvSpPr>
        <p:spPr>
          <a:xfrm>
            <a:off x="3351486" y="39985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Ellipse 60"/>
          <p:cNvSpPr/>
          <p:nvPr/>
        </p:nvSpPr>
        <p:spPr>
          <a:xfrm>
            <a:off x="2488512" y="32365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Ellipse 61"/>
          <p:cNvSpPr/>
          <p:nvPr/>
        </p:nvSpPr>
        <p:spPr>
          <a:xfrm>
            <a:off x="2747592" y="33889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Ellipse 62"/>
          <p:cNvSpPr/>
          <p:nvPr/>
        </p:nvSpPr>
        <p:spPr>
          <a:xfrm>
            <a:off x="2755212" y="36633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Ellipse 63"/>
          <p:cNvSpPr/>
          <p:nvPr/>
        </p:nvSpPr>
        <p:spPr>
          <a:xfrm>
            <a:off x="2511372" y="37928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Ellipse 64"/>
          <p:cNvSpPr/>
          <p:nvPr/>
        </p:nvSpPr>
        <p:spPr>
          <a:xfrm>
            <a:off x="2198952" y="38538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Ellipse 65"/>
          <p:cNvSpPr/>
          <p:nvPr/>
        </p:nvSpPr>
        <p:spPr>
          <a:xfrm>
            <a:off x="1886532" y="38233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Ellipse 66"/>
          <p:cNvSpPr/>
          <p:nvPr/>
        </p:nvSpPr>
        <p:spPr>
          <a:xfrm>
            <a:off x="1604592" y="36709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Ellipse 67"/>
          <p:cNvSpPr/>
          <p:nvPr/>
        </p:nvSpPr>
        <p:spPr>
          <a:xfrm>
            <a:off x="1619832" y="33661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Ellipse 68"/>
          <p:cNvSpPr/>
          <p:nvPr/>
        </p:nvSpPr>
        <p:spPr>
          <a:xfrm>
            <a:off x="1878912" y="32365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Ellipse 69"/>
          <p:cNvSpPr/>
          <p:nvPr/>
        </p:nvSpPr>
        <p:spPr>
          <a:xfrm>
            <a:off x="1619832" y="42576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llipse 70"/>
          <p:cNvSpPr/>
          <p:nvPr/>
        </p:nvSpPr>
        <p:spPr>
          <a:xfrm>
            <a:off x="1574112" y="45396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llipse 71"/>
          <p:cNvSpPr/>
          <p:nvPr/>
        </p:nvSpPr>
        <p:spPr>
          <a:xfrm>
            <a:off x="1345512" y="46996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llipse 72"/>
          <p:cNvSpPr/>
          <p:nvPr/>
        </p:nvSpPr>
        <p:spPr>
          <a:xfrm>
            <a:off x="1017852" y="47224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Ellipse 73"/>
          <p:cNvSpPr/>
          <p:nvPr/>
        </p:nvSpPr>
        <p:spPr>
          <a:xfrm>
            <a:off x="705432" y="45472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llipse 74"/>
          <p:cNvSpPr/>
          <p:nvPr/>
        </p:nvSpPr>
        <p:spPr>
          <a:xfrm>
            <a:off x="705432" y="41814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Ellipse 75"/>
          <p:cNvSpPr/>
          <p:nvPr/>
        </p:nvSpPr>
        <p:spPr>
          <a:xfrm>
            <a:off x="2252292" y="41814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Ellipse 76"/>
          <p:cNvSpPr/>
          <p:nvPr/>
        </p:nvSpPr>
        <p:spPr>
          <a:xfrm>
            <a:off x="2541852" y="41738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Ellipse 77"/>
          <p:cNvSpPr/>
          <p:nvPr/>
        </p:nvSpPr>
        <p:spPr>
          <a:xfrm>
            <a:off x="2793312" y="43033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llipse 78"/>
          <p:cNvSpPr/>
          <p:nvPr/>
        </p:nvSpPr>
        <p:spPr>
          <a:xfrm>
            <a:off x="2892372" y="45929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Ellipse 79"/>
          <p:cNvSpPr/>
          <p:nvPr/>
        </p:nvSpPr>
        <p:spPr>
          <a:xfrm>
            <a:off x="1977972" y="43338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Ellipse 80"/>
          <p:cNvSpPr/>
          <p:nvPr/>
        </p:nvSpPr>
        <p:spPr>
          <a:xfrm>
            <a:off x="1917012" y="46158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llipse 81"/>
          <p:cNvSpPr/>
          <p:nvPr/>
        </p:nvSpPr>
        <p:spPr>
          <a:xfrm>
            <a:off x="2130372" y="48367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Ellipse 82"/>
          <p:cNvSpPr/>
          <p:nvPr/>
        </p:nvSpPr>
        <p:spPr>
          <a:xfrm>
            <a:off x="2458032" y="48977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Ellipse 83"/>
          <p:cNvSpPr/>
          <p:nvPr/>
        </p:nvSpPr>
        <p:spPr>
          <a:xfrm>
            <a:off x="2732352" y="48063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Ellipse 84"/>
          <p:cNvSpPr/>
          <p:nvPr/>
        </p:nvSpPr>
        <p:spPr>
          <a:xfrm>
            <a:off x="1779852" y="48901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Ellipse 85"/>
          <p:cNvSpPr/>
          <p:nvPr/>
        </p:nvSpPr>
        <p:spPr>
          <a:xfrm>
            <a:off x="2016072" y="50653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llipse 86"/>
          <p:cNvSpPr/>
          <p:nvPr/>
        </p:nvSpPr>
        <p:spPr>
          <a:xfrm>
            <a:off x="2054172" y="53473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llipse 87"/>
          <p:cNvSpPr/>
          <p:nvPr/>
        </p:nvSpPr>
        <p:spPr>
          <a:xfrm>
            <a:off x="1878912" y="55683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Ellipse 88"/>
          <p:cNvSpPr/>
          <p:nvPr/>
        </p:nvSpPr>
        <p:spPr>
          <a:xfrm>
            <a:off x="1596972" y="55987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llipse 89"/>
          <p:cNvSpPr/>
          <p:nvPr/>
        </p:nvSpPr>
        <p:spPr>
          <a:xfrm>
            <a:off x="1383612" y="53930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Ellipse 90"/>
          <p:cNvSpPr/>
          <p:nvPr/>
        </p:nvSpPr>
        <p:spPr>
          <a:xfrm>
            <a:off x="1429332" y="50272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Ellipse 91"/>
          <p:cNvSpPr/>
          <p:nvPr/>
        </p:nvSpPr>
        <p:spPr>
          <a:xfrm>
            <a:off x="2587572" y="53930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Ellipse 92"/>
          <p:cNvSpPr/>
          <p:nvPr/>
        </p:nvSpPr>
        <p:spPr>
          <a:xfrm>
            <a:off x="2290392" y="54844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Ellipse 93"/>
          <p:cNvSpPr/>
          <p:nvPr/>
        </p:nvSpPr>
        <p:spPr>
          <a:xfrm>
            <a:off x="2168472" y="57664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Ellipse 94"/>
          <p:cNvSpPr/>
          <p:nvPr/>
        </p:nvSpPr>
        <p:spPr>
          <a:xfrm>
            <a:off x="2305632" y="60483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Ellipse 95"/>
          <p:cNvSpPr/>
          <p:nvPr/>
        </p:nvSpPr>
        <p:spPr>
          <a:xfrm>
            <a:off x="2618052" y="61093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Ellipse 96"/>
          <p:cNvSpPr/>
          <p:nvPr/>
        </p:nvSpPr>
        <p:spPr>
          <a:xfrm>
            <a:off x="2839032" y="59188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Ellipse 97"/>
          <p:cNvSpPr/>
          <p:nvPr/>
        </p:nvSpPr>
        <p:spPr>
          <a:xfrm>
            <a:off x="2846652" y="55911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Ellipse 110"/>
          <p:cNvSpPr/>
          <p:nvPr/>
        </p:nvSpPr>
        <p:spPr>
          <a:xfrm>
            <a:off x="2976192" y="51263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Ellipse 111"/>
          <p:cNvSpPr/>
          <p:nvPr/>
        </p:nvSpPr>
        <p:spPr>
          <a:xfrm>
            <a:off x="3418152" y="53397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Ellipse 112"/>
          <p:cNvSpPr/>
          <p:nvPr/>
        </p:nvSpPr>
        <p:spPr>
          <a:xfrm>
            <a:off x="3113352" y="54159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Ellipse 114"/>
          <p:cNvSpPr/>
          <p:nvPr/>
        </p:nvSpPr>
        <p:spPr>
          <a:xfrm>
            <a:off x="3441012" y="50577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Ellipse 115"/>
          <p:cNvSpPr/>
          <p:nvPr/>
        </p:nvSpPr>
        <p:spPr>
          <a:xfrm>
            <a:off x="3174312" y="49129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Ellipse 116"/>
          <p:cNvSpPr/>
          <p:nvPr/>
        </p:nvSpPr>
        <p:spPr>
          <a:xfrm>
            <a:off x="591132" y="51492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Ellipse 117"/>
          <p:cNvSpPr/>
          <p:nvPr/>
        </p:nvSpPr>
        <p:spPr>
          <a:xfrm>
            <a:off x="1033092" y="53625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Ellipse 118"/>
          <p:cNvSpPr/>
          <p:nvPr/>
        </p:nvSpPr>
        <p:spPr>
          <a:xfrm>
            <a:off x="728292" y="54387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llipse 52"/>
          <p:cNvSpPr/>
          <p:nvPr/>
        </p:nvSpPr>
        <p:spPr>
          <a:xfrm>
            <a:off x="1584960" y="3230880"/>
            <a:ext cx="1257300" cy="6705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llipse 53"/>
          <p:cNvSpPr/>
          <p:nvPr/>
        </p:nvSpPr>
        <p:spPr>
          <a:xfrm>
            <a:off x="693420" y="4023360"/>
            <a:ext cx="982980" cy="746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Ellipse 54"/>
          <p:cNvSpPr/>
          <p:nvPr/>
        </p:nvSpPr>
        <p:spPr>
          <a:xfrm>
            <a:off x="1950720" y="4198620"/>
            <a:ext cx="982980" cy="746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Ellipse 55"/>
          <p:cNvSpPr/>
          <p:nvPr/>
        </p:nvSpPr>
        <p:spPr>
          <a:xfrm>
            <a:off x="3194694" y="4030980"/>
            <a:ext cx="487680" cy="5410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Ellipse 56"/>
          <p:cNvSpPr/>
          <p:nvPr/>
        </p:nvSpPr>
        <p:spPr>
          <a:xfrm>
            <a:off x="1394460" y="4922520"/>
            <a:ext cx="708660" cy="7391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llipse 57"/>
          <p:cNvSpPr/>
          <p:nvPr/>
        </p:nvSpPr>
        <p:spPr>
          <a:xfrm>
            <a:off x="2209800" y="5425440"/>
            <a:ext cx="708660" cy="7391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Ellipse 113"/>
          <p:cNvSpPr/>
          <p:nvPr/>
        </p:nvSpPr>
        <p:spPr>
          <a:xfrm>
            <a:off x="3017520" y="4945380"/>
            <a:ext cx="487680" cy="5410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Ellipse 119"/>
          <p:cNvSpPr/>
          <p:nvPr/>
        </p:nvSpPr>
        <p:spPr>
          <a:xfrm>
            <a:off x="632460" y="4968240"/>
            <a:ext cx="487680" cy="5410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Ellipse 120"/>
          <p:cNvSpPr/>
          <p:nvPr/>
        </p:nvSpPr>
        <p:spPr>
          <a:xfrm>
            <a:off x="1055952" y="50806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Ellipse 121"/>
          <p:cNvSpPr/>
          <p:nvPr/>
        </p:nvSpPr>
        <p:spPr>
          <a:xfrm>
            <a:off x="789252" y="49358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Ellipse 145"/>
          <p:cNvSpPr/>
          <p:nvPr/>
        </p:nvSpPr>
        <p:spPr>
          <a:xfrm flipH="1">
            <a:off x="4697730" y="505682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Ellipse 147"/>
          <p:cNvSpPr/>
          <p:nvPr/>
        </p:nvSpPr>
        <p:spPr>
          <a:xfrm flipH="1">
            <a:off x="4697730" y="431260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Ellipse 148"/>
          <p:cNvSpPr/>
          <p:nvPr/>
        </p:nvSpPr>
        <p:spPr>
          <a:xfrm flipH="1">
            <a:off x="4701540" y="455898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Ellipse 149"/>
          <p:cNvSpPr/>
          <p:nvPr/>
        </p:nvSpPr>
        <p:spPr>
          <a:xfrm flipH="1">
            <a:off x="4699000" y="480536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Inhaltsplatzhalter 2"/>
          <p:cNvSpPr txBox="1">
            <a:spLocks/>
          </p:cNvSpPr>
          <p:nvPr/>
        </p:nvSpPr>
        <p:spPr>
          <a:xfrm>
            <a:off x="5303520" y="3383280"/>
            <a:ext cx="1950720" cy="46166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de-CH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flippabl</a:t>
            </a:r>
            <a:r>
              <a:rPr lang="de-CH" sz="2400" b="1" dirty="0" smtClean="0">
                <a:solidFill>
                  <a:srgbClr val="0000FF"/>
                </a:solidFill>
              </a:rPr>
              <a:t>e pair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3" y="3264896"/>
            <a:ext cx="286718" cy="30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Inhaltsplatzhalter 2"/>
          <p:cNvSpPr txBox="1">
            <a:spLocks/>
          </p:cNvSpPr>
          <p:nvPr/>
        </p:nvSpPr>
        <p:spPr>
          <a:xfrm>
            <a:off x="4505325" y="2292691"/>
            <a:ext cx="4305300" cy="83099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de-CH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de-CH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middle</a:t>
            </a:r>
            <a:r>
              <a:rPr kumimoji="0" lang="de-CH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layer</a:t>
            </a:r>
            <a:r>
              <a:rPr kumimoji="0" lang="de-CH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</a:t>
            </a:r>
            <a:r>
              <a:rPr kumimoji="0" lang="de-CH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does</a:t>
            </a:r>
            <a:r>
              <a:rPr kumimoji="0" lang="de-CH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not </a:t>
            </a:r>
            <a:r>
              <a:rPr kumimoji="0" lang="de-CH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</a:t>
            </a:r>
            <a:r>
              <a:rPr kumimoji="0" lang="de-CH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4-cycles, so </a:t>
            </a:r>
            <a:r>
              <a:rPr kumimoji="0" lang="de-CH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</a:t>
            </a:r>
            <a:r>
              <a:rPr kumimoji="0" lang="de-CH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</a:t>
            </a:r>
            <a:r>
              <a:rPr kumimoji="0" lang="de-CH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6-cycles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" name="Abgerundetes Rechteck 103"/>
          <p:cNvSpPr/>
          <p:nvPr/>
        </p:nvSpPr>
        <p:spPr>
          <a:xfrm>
            <a:off x="4745736" y="3984498"/>
            <a:ext cx="1106424" cy="2267712"/>
          </a:xfrm>
          <a:prstGeom prst="roundRect">
            <a:avLst>
              <a:gd name="adj" fmla="val 3575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Ellipse 105"/>
          <p:cNvSpPr/>
          <p:nvPr/>
        </p:nvSpPr>
        <p:spPr>
          <a:xfrm flipH="1">
            <a:off x="4697730" y="529685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Ellipse 106"/>
          <p:cNvSpPr/>
          <p:nvPr/>
        </p:nvSpPr>
        <p:spPr>
          <a:xfrm flipH="1">
            <a:off x="4701540" y="555593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Ellipse 107"/>
          <p:cNvSpPr/>
          <p:nvPr/>
        </p:nvSpPr>
        <p:spPr>
          <a:xfrm flipH="1">
            <a:off x="4699000" y="582771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Ellipse 108"/>
          <p:cNvSpPr/>
          <p:nvPr/>
        </p:nvSpPr>
        <p:spPr>
          <a:xfrm flipH="1">
            <a:off x="5808980" y="506317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Ellipse 123"/>
          <p:cNvSpPr/>
          <p:nvPr/>
        </p:nvSpPr>
        <p:spPr>
          <a:xfrm flipH="1">
            <a:off x="5810250" y="481171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Ellipse 124"/>
          <p:cNvSpPr/>
          <p:nvPr/>
        </p:nvSpPr>
        <p:spPr>
          <a:xfrm flipH="1">
            <a:off x="5808980" y="530320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Ellipse 153"/>
          <p:cNvSpPr/>
          <p:nvPr/>
        </p:nvSpPr>
        <p:spPr>
          <a:xfrm flipH="1">
            <a:off x="4939030" y="39681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Ellipse 156"/>
          <p:cNvSpPr/>
          <p:nvPr/>
        </p:nvSpPr>
        <p:spPr>
          <a:xfrm flipH="1">
            <a:off x="5542280" y="39554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Ellipse 157"/>
          <p:cNvSpPr/>
          <p:nvPr/>
        </p:nvSpPr>
        <p:spPr>
          <a:xfrm flipH="1">
            <a:off x="5237480" y="39427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Ellipse 158"/>
          <p:cNvSpPr/>
          <p:nvPr/>
        </p:nvSpPr>
        <p:spPr>
          <a:xfrm flipH="1">
            <a:off x="4951730" y="6187440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Ellipse 160"/>
          <p:cNvSpPr/>
          <p:nvPr/>
        </p:nvSpPr>
        <p:spPr>
          <a:xfrm flipH="1">
            <a:off x="5554980" y="6174740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Ellipse 161"/>
          <p:cNvSpPr/>
          <p:nvPr/>
        </p:nvSpPr>
        <p:spPr>
          <a:xfrm flipH="1">
            <a:off x="5250180" y="620966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pieren 208"/>
          <p:cNvGrpSpPr/>
          <p:nvPr/>
        </p:nvGrpSpPr>
        <p:grpSpPr>
          <a:xfrm>
            <a:off x="2266315" y="2756535"/>
            <a:ext cx="1370320" cy="461665"/>
            <a:chOff x="3879850" y="2926080"/>
            <a:chExt cx="1370320" cy="461665"/>
          </a:xfrm>
        </p:grpSpPr>
        <p:sp>
          <p:nvSpPr>
            <p:cNvPr id="165" name="Inhaltsplatzhalter 2"/>
            <p:cNvSpPr txBox="1">
              <a:spLocks/>
            </p:cNvSpPr>
            <p:nvPr/>
          </p:nvSpPr>
          <p:spPr>
            <a:xfrm>
              <a:off x="3879850" y="2926080"/>
              <a:ext cx="1195070" cy="461665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rtlCol="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kumimoji="0" lang="de-CH" sz="24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2-factor</a:t>
              </a:r>
              <a:endPara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6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9518" y="2998050"/>
              <a:ext cx="220652" cy="27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8" name="Ellipse 167"/>
          <p:cNvSpPr/>
          <p:nvPr/>
        </p:nvSpPr>
        <p:spPr>
          <a:xfrm flipH="1">
            <a:off x="6497970" y="505682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Ellipse 170"/>
          <p:cNvSpPr/>
          <p:nvPr/>
        </p:nvSpPr>
        <p:spPr>
          <a:xfrm flipH="1">
            <a:off x="6499240" y="480536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Abgerundetes Rechteck 171"/>
          <p:cNvSpPr/>
          <p:nvPr/>
        </p:nvSpPr>
        <p:spPr>
          <a:xfrm>
            <a:off x="6545976" y="3984499"/>
            <a:ext cx="1106424" cy="2267712"/>
          </a:xfrm>
          <a:prstGeom prst="roundRect">
            <a:avLst>
              <a:gd name="adj" fmla="val 3575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Ellipse 172"/>
          <p:cNvSpPr/>
          <p:nvPr/>
        </p:nvSpPr>
        <p:spPr>
          <a:xfrm flipH="1">
            <a:off x="6497970" y="529685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Ellipse 173"/>
          <p:cNvSpPr/>
          <p:nvPr/>
        </p:nvSpPr>
        <p:spPr>
          <a:xfrm flipH="1">
            <a:off x="6501780" y="555593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Ellipse 174"/>
          <p:cNvSpPr/>
          <p:nvPr/>
        </p:nvSpPr>
        <p:spPr>
          <a:xfrm flipH="1">
            <a:off x="6499240" y="582771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Ellipse 175"/>
          <p:cNvSpPr/>
          <p:nvPr/>
        </p:nvSpPr>
        <p:spPr>
          <a:xfrm flipH="1">
            <a:off x="7609220" y="506317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Ellipse 176"/>
          <p:cNvSpPr/>
          <p:nvPr/>
        </p:nvSpPr>
        <p:spPr>
          <a:xfrm flipH="1">
            <a:off x="7609220" y="431895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Ellipse 177"/>
          <p:cNvSpPr/>
          <p:nvPr/>
        </p:nvSpPr>
        <p:spPr>
          <a:xfrm flipH="1">
            <a:off x="7613030" y="456533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Ellipse 178"/>
          <p:cNvSpPr/>
          <p:nvPr/>
        </p:nvSpPr>
        <p:spPr>
          <a:xfrm flipH="1">
            <a:off x="7610490" y="481171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Ellipse 179"/>
          <p:cNvSpPr/>
          <p:nvPr/>
        </p:nvSpPr>
        <p:spPr>
          <a:xfrm flipH="1">
            <a:off x="7609220" y="530320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Ellipse 180"/>
          <p:cNvSpPr/>
          <p:nvPr/>
        </p:nvSpPr>
        <p:spPr>
          <a:xfrm flipH="1">
            <a:off x="7613030" y="556228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Ellipse 181"/>
          <p:cNvSpPr/>
          <p:nvPr/>
        </p:nvSpPr>
        <p:spPr>
          <a:xfrm flipH="1">
            <a:off x="7610490" y="583406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Ellipse 182"/>
          <p:cNvSpPr/>
          <p:nvPr/>
        </p:nvSpPr>
        <p:spPr>
          <a:xfrm flipH="1">
            <a:off x="6739270" y="3968116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Ellipse 183"/>
          <p:cNvSpPr/>
          <p:nvPr/>
        </p:nvSpPr>
        <p:spPr>
          <a:xfrm flipH="1">
            <a:off x="7342520" y="3955416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Ellipse 184"/>
          <p:cNvSpPr/>
          <p:nvPr/>
        </p:nvSpPr>
        <p:spPr>
          <a:xfrm flipH="1">
            <a:off x="7037720" y="3942716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Ellipse 185"/>
          <p:cNvSpPr/>
          <p:nvPr/>
        </p:nvSpPr>
        <p:spPr>
          <a:xfrm flipH="1">
            <a:off x="6751970" y="6187441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Ellipse 186"/>
          <p:cNvSpPr/>
          <p:nvPr/>
        </p:nvSpPr>
        <p:spPr>
          <a:xfrm flipH="1">
            <a:off x="7355220" y="6174741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Ellipse 187"/>
          <p:cNvSpPr/>
          <p:nvPr/>
        </p:nvSpPr>
        <p:spPr>
          <a:xfrm flipH="1">
            <a:off x="7050420" y="6209666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Ellipse 109"/>
          <p:cNvSpPr/>
          <p:nvPr/>
        </p:nvSpPr>
        <p:spPr>
          <a:xfrm flipH="1">
            <a:off x="5808980" y="431895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Ellipse 122"/>
          <p:cNvSpPr/>
          <p:nvPr/>
        </p:nvSpPr>
        <p:spPr>
          <a:xfrm flipH="1">
            <a:off x="5812790" y="456533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Ellipse 151"/>
          <p:cNvSpPr/>
          <p:nvPr/>
        </p:nvSpPr>
        <p:spPr>
          <a:xfrm flipH="1">
            <a:off x="5812790" y="556228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Ellipse 152"/>
          <p:cNvSpPr/>
          <p:nvPr/>
        </p:nvSpPr>
        <p:spPr>
          <a:xfrm flipH="1">
            <a:off x="5810250" y="5834068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Ellipse 168"/>
          <p:cNvSpPr/>
          <p:nvPr/>
        </p:nvSpPr>
        <p:spPr>
          <a:xfrm flipH="1">
            <a:off x="6502733" y="431260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Ellipse 169"/>
          <p:cNvSpPr/>
          <p:nvPr/>
        </p:nvSpPr>
        <p:spPr>
          <a:xfrm flipH="1">
            <a:off x="6501780" y="4558989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Line 117"/>
          <p:cNvSpPr>
            <a:spLocks noChangeShapeType="1"/>
          </p:cNvSpPr>
          <p:nvPr/>
        </p:nvSpPr>
        <p:spPr bwMode="auto">
          <a:xfrm rot="10800000">
            <a:off x="5853122" y="4338635"/>
            <a:ext cx="3175" cy="28495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" name="Line 117"/>
          <p:cNvSpPr>
            <a:spLocks noChangeShapeType="1"/>
          </p:cNvSpPr>
          <p:nvPr/>
        </p:nvSpPr>
        <p:spPr bwMode="auto">
          <a:xfrm rot="10800000">
            <a:off x="5857884" y="5610222"/>
            <a:ext cx="3175" cy="28495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0" name="Line 117"/>
          <p:cNvSpPr>
            <a:spLocks noChangeShapeType="1"/>
          </p:cNvSpPr>
          <p:nvPr/>
        </p:nvSpPr>
        <p:spPr bwMode="auto">
          <a:xfrm rot="10800000">
            <a:off x="6548447" y="4338634"/>
            <a:ext cx="3175" cy="28495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" name="Rechteck 193"/>
          <p:cNvSpPr/>
          <p:nvPr/>
        </p:nvSpPr>
        <p:spPr>
          <a:xfrm>
            <a:off x="5700716" y="4384675"/>
            <a:ext cx="1019175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hteck 194"/>
          <p:cNvSpPr/>
          <p:nvPr/>
        </p:nvSpPr>
        <p:spPr>
          <a:xfrm>
            <a:off x="5710238" y="5651500"/>
            <a:ext cx="33813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ihandform 191"/>
          <p:cNvSpPr/>
          <p:nvPr/>
        </p:nvSpPr>
        <p:spPr>
          <a:xfrm>
            <a:off x="5857876" y="4337050"/>
            <a:ext cx="692150" cy="1279525"/>
          </a:xfrm>
          <a:custGeom>
            <a:avLst/>
            <a:gdLst>
              <a:gd name="connsiteX0" fmla="*/ 685800 w 685800"/>
              <a:gd name="connsiteY0" fmla="*/ 0 h 1285875"/>
              <a:gd name="connsiteX1" fmla="*/ 0 w 685800"/>
              <a:gd name="connsiteY1" fmla="*/ 1285875 h 1285875"/>
              <a:gd name="connsiteX0" fmla="*/ 692150 w 692150"/>
              <a:gd name="connsiteY0" fmla="*/ 0 h 1279525"/>
              <a:gd name="connsiteX1" fmla="*/ 0 w 692150"/>
              <a:gd name="connsiteY1" fmla="*/ 1279525 h 127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2150" h="1279525">
                <a:moveTo>
                  <a:pt x="692150" y="0"/>
                </a:moveTo>
                <a:lnTo>
                  <a:pt x="0" y="1279525"/>
                </a:lnTo>
              </a:path>
            </a:pathLst>
          </a:custGeom>
          <a:ln w="57150"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ihandform 192"/>
          <p:cNvSpPr/>
          <p:nvPr/>
        </p:nvSpPr>
        <p:spPr>
          <a:xfrm flipH="1">
            <a:off x="5538753" y="4625975"/>
            <a:ext cx="317745" cy="1273175"/>
          </a:xfrm>
          <a:custGeom>
            <a:avLst/>
            <a:gdLst>
              <a:gd name="connsiteX0" fmla="*/ 0 w 287338"/>
              <a:gd name="connsiteY0" fmla="*/ 0 h 1266825"/>
              <a:gd name="connsiteX1" fmla="*/ 285750 w 287338"/>
              <a:gd name="connsiteY1" fmla="*/ 490538 h 1266825"/>
              <a:gd name="connsiteX2" fmla="*/ 9525 w 287338"/>
              <a:gd name="connsiteY2" fmla="*/ 1266825 h 1266825"/>
              <a:gd name="connsiteX0" fmla="*/ 0 w 326299"/>
              <a:gd name="connsiteY0" fmla="*/ 0 h 1266825"/>
              <a:gd name="connsiteX1" fmla="*/ 324711 w 326299"/>
              <a:gd name="connsiteY1" fmla="*/ 604838 h 1266825"/>
              <a:gd name="connsiteX2" fmla="*/ 9525 w 326299"/>
              <a:gd name="connsiteY2" fmla="*/ 1266825 h 1266825"/>
              <a:gd name="connsiteX0" fmla="*/ 0 w 324711"/>
              <a:gd name="connsiteY0" fmla="*/ 0 h 1266825"/>
              <a:gd name="connsiteX1" fmla="*/ 324711 w 324711"/>
              <a:gd name="connsiteY1" fmla="*/ 604838 h 1266825"/>
              <a:gd name="connsiteX2" fmla="*/ 9525 w 324711"/>
              <a:gd name="connsiteY2" fmla="*/ 1266825 h 1266825"/>
              <a:gd name="connsiteX0" fmla="*/ 0 w 324711"/>
              <a:gd name="connsiteY0" fmla="*/ 0 h 1266825"/>
              <a:gd name="connsiteX1" fmla="*/ 324711 w 324711"/>
              <a:gd name="connsiteY1" fmla="*/ 604838 h 1266825"/>
              <a:gd name="connsiteX2" fmla="*/ 9525 w 324711"/>
              <a:gd name="connsiteY2" fmla="*/ 1266825 h 1266825"/>
              <a:gd name="connsiteX0" fmla="*/ 215 w 324926"/>
              <a:gd name="connsiteY0" fmla="*/ 0 h 1273175"/>
              <a:gd name="connsiteX1" fmla="*/ 324926 w 324926"/>
              <a:gd name="connsiteY1" fmla="*/ 604838 h 1273175"/>
              <a:gd name="connsiteX2" fmla="*/ 0 w 324926"/>
              <a:gd name="connsiteY2" fmla="*/ 1273175 h 12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926" h="1273175">
                <a:moveTo>
                  <a:pt x="215" y="0"/>
                </a:moveTo>
                <a:cubicBezTo>
                  <a:pt x="142296" y="139700"/>
                  <a:pt x="323339" y="393701"/>
                  <a:pt x="324926" y="604838"/>
                </a:cubicBezTo>
                <a:cubicBezTo>
                  <a:pt x="311903" y="954088"/>
                  <a:pt x="197348" y="1062037"/>
                  <a:pt x="0" y="1273175"/>
                </a:cubicBezTo>
              </a:path>
            </a:pathLst>
          </a:custGeom>
          <a:ln w="57150"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Gerade Verbindung 129"/>
          <p:cNvCxnSpPr/>
          <p:nvPr/>
        </p:nvCxnSpPr>
        <p:spPr>
          <a:xfrm>
            <a:off x="5959539" y="4475226"/>
            <a:ext cx="455295" cy="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Freihandform 190"/>
          <p:cNvSpPr/>
          <p:nvPr/>
        </p:nvSpPr>
        <p:spPr>
          <a:xfrm>
            <a:off x="5854700" y="4340225"/>
            <a:ext cx="700088" cy="285750"/>
          </a:xfrm>
          <a:custGeom>
            <a:avLst/>
            <a:gdLst>
              <a:gd name="connsiteX0" fmla="*/ 0 w 700088"/>
              <a:gd name="connsiteY0" fmla="*/ 0 h 285750"/>
              <a:gd name="connsiteX1" fmla="*/ 700088 w 700088"/>
              <a:gd name="connsiteY1" fmla="*/ 285750 h 285750"/>
              <a:gd name="connsiteX2" fmla="*/ 700088 w 700088"/>
              <a:gd name="connsiteY2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088" h="285750">
                <a:moveTo>
                  <a:pt x="0" y="0"/>
                </a:moveTo>
                <a:lnTo>
                  <a:pt x="700088" y="285750"/>
                </a:lnTo>
                <a:lnTo>
                  <a:pt x="700088" y="285750"/>
                </a:lnTo>
              </a:path>
            </a:pathLst>
          </a:custGeom>
          <a:ln w="57150"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5" grpId="0" animBg="1"/>
      <p:bldP spid="192" grpId="0" animBg="1"/>
      <p:bldP spid="193" grpId="0" animBg="1"/>
      <p:bldP spid="1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Abgerundetes Rechteck 98"/>
          <p:cNvSpPr/>
          <p:nvPr/>
        </p:nvSpPr>
        <p:spPr>
          <a:xfrm>
            <a:off x="403860" y="3055620"/>
            <a:ext cx="3421380" cy="329184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Proof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ideas</a:t>
            </a:r>
            <a:endParaRPr lang="en-US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395536" y="1329523"/>
            <a:ext cx="8316924" cy="904863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1: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2-factor in the</a:t>
            </a:r>
            <a:r>
              <a:rPr kumimoji="0" lang="de-C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</a:t>
            </a:r>
            <a:endParaRPr kumimoji="0" lang="de-CH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de-CH" sz="2400" b="1" dirty="0" smtClean="0"/>
              <a:t>Step 2: </a:t>
            </a:r>
            <a:r>
              <a:rPr lang="de-CH" sz="2400" dirty="0" err="1" smtClean="0"/>
              <a:t>Connect</a:t>
            </a:r>
            <a:r>
              <a:rPr lang="de-CH" sz="2400" dirty="0" smtClean="0"/>
              <a:t> the </a:t>
            </a:r>
            <a:r>
              <a:rPr lang="de-CH" sz="2400" dirty="0" err="1" smtClean="0"/>
              <a:t>cycles</a:t>
            </a:r>
            <a:r>
              <a:rPr lang="de-CH" sz="2400" dirty="0" smtClean="0"/>
              <a:t> in the 2-factor to a </a:t>
            </a:r>
            <a:r>
              <a:rPr lang="de-CH" sz="2400" dirty="0" err="1" smtClean="0"/>
              <a:t>single</a:t>
            </a:r>
            <a:r>
              <a:rPr lang="de-CH" sz="2400" dirty="0" smtClean="0"/>
              <a:t> </a:t>
            </a:r>
            <a:r>
              <a:rPr lang="de-CH" sz="2400" dirty="0" err="1" smtClean="0"/>
              <a:t>cycle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2183712" y="31908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3153366" y="42119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llipse 48"/>
          <p:cNvSpPr/>
          <p:nvPr/>
        </p:nvSpPr>
        <p:spPr>
          <a:xfrm>
            <a:off x="3595326" y="44253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llipse 49"/>
          <p:cNvSpPr/>
          <p:nvPr/>
        </p:nvSpPr>
        <p:spPr>
          <a:xfrm>
            <a:off x="3290526" y="45015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llipse 50"/>
          <p:cNvSpPr/>
          <p:nvPr/>
        </p:nvSpPr>
        <p:spPr>
          <a:xfrm>
            <a:off x="1383612" y="40366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llipse 51"/>
          <p:cNvSpPr/>
          <p:nvPr/>
        </p:nvSpPr>
        <p:spPr>
          <a:xfrm>
            <a:off x="1010232" y="39985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Ellipse 58"/>
          <p:cNvSpPr/>
          <p:nvPr/>
        </p:nvSpPr>
        <p:spPr>
          <a:xfrm>
            <a:off x="3618186" y="41433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Ellipse 59"/>
          <p:cNvSpPr/>
          <p:nvPr/>
        </p:nvSpPr>
        <p:spPr>
          <a:xfrm>
            <a:off x="3351486" y="39985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Ellipse 60"/>
          <p:cNvSpPr/>
          <p:nvPr/>
        </p:nvSpPr>
        <p:spPr>
          <a:xfrm>
            <a:off x="2488512" y="32365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Ellipse 61"/>
          <p:cNvSpPr/>
          <p:nvPr/>
        </p:nvSpPr>
        <p:spPr>
          <a:xfrm>
            <a:off x="2747592" y="33889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Ellipse 62"/>
          <p:cNvSpPr/>
          <p:nvPr/>
        </p:nvSpPr>
        <p:spPr>
          <a:xfrm>
            <a:off x="2755212" y="36633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Ellipse 63"/>
          <p:cNvSpPr/>
          <p:nvPr/>
        </p:nvSpPr>
        <p:spPr>
          <a:xfrm>
            <a:off x="2511372" y="37928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Ellipse 64"/>
          <p:cNvSpPr/>
          <p:nvPr/>
        </p:nvSpPr>
        <p:spPr>
          <a:xfrm>
            <a:off x="2198952" y="38538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Ellipse 65"/>
          <p:cNvSpPr/>
          <p:nvPr/>
        </p:nvSpPr>
        <p:spPr>
          <a:xfrm>
            <a:off x="1886532" y="38233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Ellipse 66"/>
          <p:cNvSpPr/>
          <p:nvPr/>
        </p:nvSpPr>
        <p:spPr>
          <a:xfrm>
            <a:off x="1604592" y="36709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Ellipse 67"/>
          <p:cNvSpPr/>
          <p:nvPr/>
        </p:nvSpPr>
        <p:spPr>
          <a:xfrm>
            <a:off x="1619832" y="33661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Ellipse 68"/>
          <p:cNvSpPr/>
          <p:nvPr/>
        </p:nvSpPr>
        <p:spPr>
          <a:xfrm>
            <a:off x="1878912" y="32365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Ellipse 69"/>
          <p:cNvSpPr/>
          <p:nvPr/>
        </p:nvSpPr>
        <p:spPr>
          <a:xfrm>
            <a:off x="1619832" y="42576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llipse 70"/>
          <p:cNvSpPr/>
          <p:nvPr/>
        </p:nvSpPr>
        <p:spPr>
          <a:xfrm>
            <a:off x="1574112" y="45396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llipse 71"/>
          <p:cNvSpPr/>
          <p:nvPr/>
        </p:nvSpPr>
        <p:spPr>
          <a:xfrm>
            <a:off x="1345512" y="46996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llipse 72"/>
          <p:cNvSpPr/>
          <p:nvPr/>
        </p:nvSpPr>
        <p:spPr>
          <a:xfrm>
            <a:off x="1017852" y="47224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Ellipse 73"/>
          <p:cNvSpPr/>
          <p:nvPr/>
        </p:nvSpPr>
        <p:spPr>
          <a:xfrm>
            <a:off x="705432" y="45472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llipse 74"/>
          <p:cNvSpPr/>
          <p:nvPr/>
        </p:nvSpPr>
        <p:spPr>
          <a:xfrm>
            <a:off x="705432" y="41814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Ellipse 75"/>
          <p:cNvSpPr/>
          <p:nvPr/>
        </p:nvSpPr>
        <p:spPr>
          <a:xfrm>
            <a:off x="2252292" y="41814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Ellipse 76"/>
          <p:cNvSpPr/>
          <p:nvPr/>
        </p:nvSpPr>
        <p:spPr>
          <a:xfrm>
            <a:off x="2541852" y="41738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Ellipse 77"/>
          <p:cNvSpPr/>
          <p:nvPr/>
        </p:nvSpPr>
        <p:spPr>
          <a:xfrm>
            <a:off x="2793312" y="43033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llipse 78"/>
          <p:cNvSpPr/>
          <p:nvPr/>
        </p:nvSpPr>
        <p:spPr>
          <a:xfrm>
            <a:off x="2892372" y="45929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Ellipse 79"/>
          <p:cNvSpPr/>
          <p:nvPr/>
        </p:nvSpPr>
        <p:spPr>
          <a:xfrm>
            <a:off x="1977972" y="43338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Ellipse 80"/>
          <p:cNvSpPr/>
          <p:nvPr/>
        </p:nvSpPr>
        <p:spPr>
          <a:xfrm>
            <a:off x="1917012" y="46158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llipse 81"/>
          <p:cNvSpPr/>
          <p:nvPr/>
        </p:nvSpPr>
        <p:spPr>
          <a:xfrm>
            <a:off x="2130372" y="48367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Ellipse 82"/>
          <p:cNvSpPr/>
          <p:nvPr/>
        </p:nvSpPr>
        <p:spPr>
          <a:xfrm>
            <a:off x="2458032" y="48977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Ellipse 83"/>
          <p:cNvSpPr/>
          <p:nvPr/>
        </p:nvSpPr>
        <p:spPr>
          <a:xfrm>
            <a:off x="2732352" y="48063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Ellipse 84"/>
          <p:cNvSpPr/>
          <p:nvPr/>
        </p:nvSpPr>
        <p:spPr>
          <a:xfrm>
            <a:off x="1779852" y="48901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Ellipse 85"/>
          <p:cNvSpPr/>
          <p:nvPr/>
        </p:nvSpPr>
        <p:spPr>
          <a:xfrm>
            <a:off x="2016072" y="50653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llipse 86"/>
          <p:cNvSpPr/>
          <p:nvPr/>
        </p:nvSpPr>
        <p:spPr>
          <a:xfrm>
            <a:off x="2054172" y="53473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llipse 87"/>
          <p:cNvSpPr/>
          <p:nvPr/>
        </p:nvSpPr>
        <p:spPr>
          <a:xfrm>
            <a:off x="1878912" y="55683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Ellipse 88"/>
          <p:cNvSpPr/>
          <p:nvPr/>
        </p:nvSpPr>
        <p:spPr>
          <a:xfrm>
            <a:off x="1596972" y="55987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llipse 89"/>
          <p:cNvSpPr/>
          <p:nvPr/>
        </p:nvSpPr>
        <p:spPr>
          <a:xfrm>
            <a:off x="1383612" y="53930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Ellipse 90"/>
          <p:cNvSpPr/>
          <p:nvPr/>
        </p:nvSpPr>
        <p:spPr>
          <a:xfrm>
            <a:off x="1429332" y="50272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Ellipse 91"/>
          <p:cNvSpPr/>
          <p:nvPr/>
        </p:nvSpPr>
        <p:spPr>
          <a:xfrm>
            <a:off x="2587572" y="53930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Ellipse 92"/>
          <p:cNvSpPr/>
          <p:nvPr/>
        </p:nvSpPr>
        <p:spPr>
          <a:xfrm>
            <a:off x="2290392" y="54844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Ellipse 93"/>
          <p:cNvSpPr/>
          <p:nvPr/>
        </p:nvSpPr>
        <p:spPr>
          <a:xfrm>
            <a:off x="2168472" y="57664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Ellipse 94"/>
          <p:cNvSpPr/>
          <p:nvPr/>
        </p:nvSpPr>
        <p:spPr>
          <a:xfrm>
            <a:off x="2305632" y="60483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Ellipse 95"/>
          <p:cNvSpPr/>
          <p:nvPr/>
        </p:nvSpPr>
        <p:spPr>
          <a:xfrm>
            <a:off x="2618052" y="61093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Ellipse 96"/>
          <p:cNvSpPr/>
          <p:nvPr/>
        </p:nvSpPr>
        <p:spPr>
          <a:xfrm>
            <a:off x="2839032" y="59188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Ellipse 97"/>
          <p:cNvSpPr/>
          <p:nvPr/>
        </p:nvSpPr>
        <p:spPr>
          <a:xfrm>
            <a:off x="2846652" y="55911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Ellipse 110"/>
          <p:cNvSpPr/>
          <p:nvPr/>
        </p:nvSpPr>
        <p:spPr>
          <a:xfrm>
            <a:off x="2976192" y="51263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Ellipse 111"/>
          <p:cNvSpPr/>
          <p:nvPr/>
        </p:nvSpPr>
        <p:spPr>
          <a:xfrm>
            <a:off x="3418152" y="53397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Ellipse 112"/>
          <p:cNvSpPr/>
          <p:nvPr/>
        </p:nvSpPr>
        <p:spPr>
          <a:xfrm>
            <a:off x="3113352" y="54159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Ellipse 114"/>
          <p:cNvSpPr/>
          <p:nvPr/>
        </p:nvSpPr>
        <p:spPr>
          <a:xfrm>
            <a:off x="3441012" y="50577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Ellipse 115"/>
          <p:cNvSpPr/>
          <p:nvPr/>
        </p:nvSpPr>
        <p:spPr>
          <a:xfrm>
            <a:off x="3174312" y="49129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Ellipse 116"/>
          <p:cNvSpPr/>
          <p:nvPr/>
        </p:nvSpPr>
        <p:spPr>
          <a:xfrm>
            <a:off x="591132" y="51492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Ellipse 117"/>
          <p:cNvSpPr/>
          <p:nvPr/>
        </p:nvSpPr>
        <p:spPr>
          <a:xfrm>
            <a:off x="1033092" y="53625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Ellipse 118"/>
          <p:cNvSpPr/>
          <p:nvPr/>
        </p:nvSpPr>
        <p:spPr>
          <a:xfrm>
            <a:off x="728292" y="54387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llipse 52"/>
          <p:cNvSpPr/>
          <p:nvPr/>
        </p:nvSpPr>
        <p:spPr>
          <a:xfrm>
            <a:off x="1584960" y="3230880"/>
            <a:ext cx="1257300" cy="6705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llipse 53"/>
          <p:cNvSpPr/>
          <p:nvPr/>
        </p:nvSpPr>
        <p:spPr>
          <a:xfrm>
            <a:off x="693420" y="4023360"/>
            <a:ext cx="982980" cy="746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Ellipse 54"/>
          <p:cNvSpPr/>
          <p:nvPr/>
        </p:nvSpPr>
        <p:spPr>
          <a:xfrm>
            <a:off x="1950720" y="4198620"/>
            <a:ext cx="982980" cy="746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Ellipse 55"/>
          <p:cNvSpPr/>
          <p:nvPr/>
        </p:nvSpPr>
        <p:spPr>
          <a:xfrm>
            <a:off x="3194694" y="4030980"/>
            <a:ext cx="487680" cy="5410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Ellipse 56"/>
          <p:cNvSpPr/>
          <p:nvPr/>
        </p:nvSpPr>
        <p:spPr>
          <a:xfrm>
            <a:off x="1394460" y="4922520"/>
            <a:ext cx="708660" cy="7391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llipse 57"/>
          <p:cNvSpPr/>
          <p:nvPr/>
        </p:nvSpPr>
        <p:spPr>
          <a:xfrm>
            <a:off x="2209800" y="5425440"/>
            <a:ext cx="708660" cy="7391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Ellipse 113"/>
          <p:cNvSpPr/>
          <p:nvPr/>
        </p:nvSpPr>
        <p:spPr>
          <a:xfrm>
            <a:off x="3017520" y="4945380"/>
            <a:ext cx="487680" cy="5410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Ellipse 119"/>
          <p:cNvSpPr/>
          <p:nvPr/>
        </p:nvSpPr>
        <p:spPr>
          <a:xfrm>
            <a:off x="632460" y="4968240"/>
            <a:ext cx="487680" cy="5410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Ellipse 120"/>
          <p:cNvSpPr/>
          <p:nvPr/>
        </p:nvSpPr>
        <p:spPr>
          <a:xfrm>
            <a:off x="1055952" y="50806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Ellipse 121"/>
          <p:cNvSpPr/>
          <p:nvPr/>
        </p:nvSpPr>
        <p:spPr>
          <a:xfrm>
            <a:off x="789252" y="49358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Line 117"/>
          <p:cNvSpPr>
            <a:spLocks noChangeShapeType="1"/>
          </p:cNvSpPr>
          <p:nvPr/>
        </p:nvSpPr>
        <p:spPr bwMode="auto">
          <a:xfrm rot="10800000" flipH="1" flipV="1">
            <a:off x="1644650" y="3709669"/>
            <a:ext cx="274638" cy="157481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" name="Line 117"/>
          <p:cNvSpPr>
            <a:spLocks noChangeShapeType="1"/>
          </p:cNvSpPr>
          <p:nvPr/>
        </p:nvSpPr>
        <p:spPr bwMode="auto">
          <a:xfrm rot="10800000" flipH="1" flipV="1">
            <a:off x="1444626" y="4071617"/>
            <a:ext cx="231775" cy="214632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9" name="Line 117"/>
          <p:cNvSpPr>
            <a:spLocks noChangeShapeType="1"/>
          </p:cNvSpPr>
          <p:nvPr/>
        </p:nvSpPr>
        <p:spPr bwMode="auto">
          <a:xfrm rot="10800000" flipH="1">
            <a:off x="2249489" y="3843338"/>
            <a:ext cx="303211" cy="56829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0" name="Line 117"/>
          <p:cNvSpPr>
            <a:spLocks noChangeShapeType="1"/>
          </p:cNvSpPr>
          <p:nvPr/>
        </p:nvSpPr>
        <p:spPr bwMode="auto">
          <a:xfrm rot="10800000" flipH="1">
            <a:off x="2306640" y="4210049"/>
            <a:ext cx="293686" cy="9204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1" name="Line 117"/>
          <p:cNvSpPr>
            <a:spLocks noChangeShapeType="1"/>
          </p:cNvSpPr>
          <p:nvPr/>
        </p:nvSpPr>
        <p:spPr bwMode="auto">
          <a:xfrm rot="10800000" flipH="1" flipV="1">
            <a:off x="2859091" y="4352603"/>
            <a:ext cx="84135" cy="271784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" name="Line 117"/>
          <p:cNvSpPr>
            <a:spLocks noChangeShapeType="1"/>
          </p:cNvSpPr>
          <p:nvPr/>
        </p:nvSpPr>
        <p:spPr bwMode="auto">
          <a:xfrm rot="10800000" flipH="1" flipV="1">
            <a:off x="3168661" y="4247827"/>
            <a:ext cx="136522" cy="314647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" name="Line 117"/>
          <p:cNvSpPr>
            <a:spLocks noChangeShapeType="1"/>
          </p:cNvSpPr>
          <p:nvPr/>
        </p:nvSpPr>
        <p:spPr bwMode="auto">
          <a:xfrm rot="10800000" flipV="1">
            <a:off x="1095377" y="5124127"/>
            <a:ext cx="15885" cy="281311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" name="Line 117"/>
          <p:cNvSpPr>
            <a:spLocks noChangeShapeType="1"/>
          </p:cNvSpPr>
          <p:nvPr/>
        </p:nvSpPr>
        <p:spPr bwMode="auto">
          <a:xfrm rot="10800000" flipV="1">
            <a:off x="1390645" y="5091113"/>
            <a:ext cx="57154" cy="366711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" name="Line 117"/>
          <p:cNvSpPr>
            <a:spLocks noChangeShapeType="1"/>
          </p:cNvSpPr>
          <p:nvPr/>
        </p:nvSpPr>
        <p:spPr bwMode="auto">
          <a:xfrm rot="10800000" flipH="1" flipV="1">
            <a:off x="2992609" y="5167393"/>
            <a:ext cx="136522" cy="314647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" name="Line 117"/>
          <p:cNvSpPr>
            <a:spLocks noChangeShapeType="1"/>
          </p:cNvSpPr>
          <p:nvPr/>
        </p:nvSpPr>
        <p:spPr bwMode="auto">
          <a:xfrm rot="10800000" flipH="1" flipV="1">
            <a:off x="2651125" y="5416551"/>
            <a:ext cx="254000" cy="2159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" name="Line 117"/>
          <p:cNvSpPr>
            <a:spLocks noChangeShapeType="1"/>
          </p:cNvSpPr>
          <p:nvPr/>
        </p:nvSpPr>
        <p:spPr bwMode="auto">
          <a:xfrm rot="10800000" flipH="1" flipV="1">
            <a:off x="1952625" y="4670426"/>
            <a:ext cx="222250" cy="22225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" name="Line 117"/>
          <p:cNvSpPr>
            <a:spLocks noChangeShapeType="1"/>
          </p:cNvSpPr>
          <p:nvPr/>
        </p:nvSpPr>
        <p:spPr bwMode="auto">
          <a:xfrm rot="10800000" flipH="1" flipV="1">
            <a:off x="1816100" y="4911725"/>
            <a:ext cx="247650" cy="193675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79" name="Gerade Verbindung 178"/>
          <p:cNvCxnSpPr/>
          <p:nvPr/>
        </p:nvCxnSpPr>
        <p:spPr>
          <a:xfrm flipV="1">
            <a:off x="1614488" y="3829051"/>
            <a:ext cx="138112" cy="302418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 flipH="1" flipV="1">
            <a:off x="2414588" y="3933825"/>
            <a:ext cx="50007" cy="228601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Gerade Verbindung 184"/>
          <p:cNvCxnSpPr/>
          <p:nvPr/>
        </p:nvCxnSpPr>
        <p:spPr>
          <a:xfrm flipH="1">
            <a:off x="2959895" y="4414836"/>
            <a:ext cx="221455" cy="69057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Gerade Verbindung 187"/>
          <p:cNvCxnSpPr/>
          <p:nvPr/>
        </p:nvCxnSpPr>
        <p:spPr>
          <a:xfrm flipV="1">
            <a:off x="1988343" y="4793457"/>
            <a:ext cx="21431" cy="200025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Gerade Verbindung 190"/>
          <p:cNvCxnSpPr/>
          <p:nvPr/>
        </p:nvCxnSpPr>
        <p:spPr>
          <a:xfrm flipV="1">
            <a:off x="1159668" y="5262563"/>
            <a:ext cx="207170" cy="14288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Gerade Verbindung 192"/>
          <p:cNvCxnSpPr/>
          <p:nvPr/>
        </p:nvCxnSpPr>
        <p:spPr>
          <a:xfrm flipV="1">
            <a:off x="2809876" y="5326856"/>
            <a:ext cx="183355" cy="154783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Line 117"/>
          <p:cNvSpPr>
            <a:spLocks noChangeShapeType="1"/>
          </p:cNvSpPr>
          <p:nvPr/>
        </p:nvSpPr>
        <p:spPr bwMode="auto">
          <a:xfrm rot="10800000" flipV="1">
            <a:off x="1926431" y="5390358"/>
            <a:ext cx="177006" cy="229392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7" name="Line 117"/>
          <p:cNvSpPr>
            <a:spLocks noChangeShapeType="1"/>
          </p:cNvSpPr>
          <p:nvPr/>
        </p:nvSpPr>
        <p:spPr bwMode="auto">
          <a:xfrm rot="10800000" flipV="1">
            <a:off x="2195511" y="5507831"/>
            <a:ext cx="121445" cy="304799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98" name="Gerade Verbindung 197"/>
          <p:cNvCxnSpPr/>
          <p:nvPr/>
        </p:nvCxnSpPr>
        <p:spPr>
          <a:xfrm>
            <a:off x="2059780" y="5531644"/>
            <a:ext cx="133351" cy="159543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61"/>
          <p:cNvGrpSpPr/>
          <p:nvPr/>
        </p:nvGrpSpPr>
        <p:grpSpPr>
          <a:xfrm>
            <a:off x="3163570" y="6126480"/>
            <a:ext cx="3519170" cy="461665"/>
            <a:chOff x="4260850" y="5448300"/>
            <a:chExt cx="3519170" cy="461665"/>
          </a:xfrm>
        </p:grpSpPr>
        <p:sp>
          <p:nvSpPr>
            <p:cNvPr id="201" name="Inhaltsplatzhalter 2"/>
            <p:cNvSpPr txBox="1">
              <a:spLocks/>
            </p:cNvSpPr>
            <p:nvPr/>
          </p:nvSpPr>
          <p:spPr>
            <a:xfrm>
              <a:off x="4260850" y="5448300"/>
              <a:ext cx="3519170" cy="461665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rtlCol="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kumimoji="0" lang="de-CH" sz="240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flippabl</a:t>
              </a:r>
              <a:r>
                <a:rPr lang="de-CH" sz="2400" dirty="0" smtClean="0"/>
                <a:t>e </a:t>
              </a:r>
              <a:r>
                <a:rPr lang="de-CH" sz="2400" dirty="0" err="1" smtClean="0"/>
                <a:t>pairs</a:t>
              </a:r>
              <a:r>
                <a:rPr lang="de-CH" sz="2400" dirty="0" smtClean="0"/>
                <a:t>       (</a:t>
              </a:r>
              <a:r>
                <a:rPr lang="de-CH" sz="2400" dirty="0" err="1" smtClean="0"/>
                <a:t>disjoint</a:t>
              </a:r>
              <a:r>
                <a:rPr lang="de-CH" sz="2400" dirty="0" smtClean="0"/>
                <a:t>)</a:t>
              </a:r>
              <a:endPara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07760" y="5552770"/>
              <a:ext cx="280670" cy="264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pieren 164"/>
          <p:cNvGrpSpPr/>
          <p:nvPr/>
        </p:nvGrpSpPr>
        <p:grpSpPr>
          <a:xfrm>
            <a:off x="5137150" y="3063240"/>
            <a:ext cx="2997200" cy="461665"/>
            <a:chOff x="5647690" y="2987040"/>
            <a:chExt cx="2997200" cy="461665"/>
          </a:xfrm>
        </p:grpSpPr>
        <p:sp>
          <p:nvSpPr>
            <p:cNvPr id="208" name="Inhaltsplatzhalter 2"/>
            <p:cNvSpPr txBox="1">
              <a:spLocks/>
            </p:cNvSpPr>
            <p:nvPr/>
          </p:nvSpPr>
          <p:spPr>
            <a:xfrm>
              <a:off x="5647690" y="2987040"/>
              <a:ext cx="2513330" cy="461665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rtlCol="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kumimoji="0" lang="de-CH" sz="240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Auxiliary</a:t>
              </a:r>
              <a:r>
                <a:rPr kumimoji="0" lang="de-CH" sz="240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CH" sz="240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graph</a:t>
              </a:r>
              <a:endPara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54290" y="3082290"/>
              <a:ext cx="990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1" name="Line 117"/>
          <p:cNvSpPr>
            <a:spLocks noChangeShapeType="1"/>
          </p:cNvSpPr>
          <p:nvPr/>
        </p:nvSpPr>
        <p:spPr bwMode="auto">
          <a:xfrm rot="10800000" flipH="1" flipV="1">
            <a:off x="3233738" y="4914900"/>
            <a:ext cx="266700" cy="17145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" name="Line 117"/>
          <p:cNvSpPr>
            <a:spLocks noChangeShapeType="1"/>
          </p:cNvSpPr>
          <p:nvPr/>
        </p:nvSpPr>
        <p:spPr bwMode="auto">
          <a:xfrm rot="10800000" flipH="1">
            <a:off x="3305174" y="4512946"/>
            <a:ext cx="347663" cy="66675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84" name="Gerade Verbindung 183"/>
          <p:cNvCxnSpPr/>
          <p:nvPr/>
        </p:nvCxnSpPr>
        <p:spPr>
          <a:xfrm flipV="1">
            <a:off x="3407568" y="4614863"/>
            <a:ext cx="97632" cy="34052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ieren 239"/>
          <p:cNvGrpSpPr/>
          <p:nvPr/>
        </p:nvGrpSpPr>
        <p:grpSpPr>
          <a:xfrm>
            <a:off x="4975860" y="3611880"/>
            <a:ext cx="2225040" cy="2225040"/>
            <a:chOff x="4975860" y="3611880"/>
            <a:chExt cx="2225040" cy="2225040"/>
          </a:xfrm>
        </p:grpSpPr>
        <p:sp>
          <p:nvSpPr>
            <p:cNvPr id="180" name="Ellipse 179"/>
            <p:cNvSpPr/>
            <p:nvPr/>
          </p:nvSpPr>
          <p:spPr>
            <a:xfrm>
              <a:off x="5920740" y="3611880"/>
              <a:ext cx="251460" cy="2514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0" name="Ellipse 199"/>
            <p:cNvSpPr/>
            <p:nvPr/>
          </p:nvSpPr>
          <p:spPr>
            <a:xfrm>
              <a:off x="6057900" y="4343400"/>
              <a:ext cx="251460" cy="2514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2" name="Ellipse 201"/>
            <p:cNvSpPr/>
            <p:nvPr/>
          </p:nvSpPr>
          <p:spPr>
            <a:xfrm>
              <a:off x="5189220" y="4206240"/>
              <a:ext cx="251460" cy="2514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3" name="Ellipse 202"/>
            <p:cNvSpPr/>
            <p:nvPr/>
          </p:nvSpPr>
          <p:spPr>
            <a:xfrm>
              <a:off x="6949440" y="4130040"/>
              <a:ext cx="251460" cy="2514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4" name="Ellipse 203"/>
            <p:cNvSpPr/>
            <p:nvPr/>
          </p:nvSpPr>
          <p:spPr>
            <a:xfrm>
              <a:off x="6896100" y="4937760"/>
              <a:ext cx="251460" cy="2514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8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5" name="Ellipse 204"/>
            <p:cNvSpPr/>
            <p:nvPr/>
          </p:nvSpPr>
          <p:spPr>
            <a:xfrm>
              <a:off x="5699760" y="5074920"/>
              <a:ext cx="251460" cy="2514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7" name="Ellipse 206"/>
            <p:cNvSpPr/>
            <p:nvPr/>
          </p:nvSpPr>
          <p:spPr>
            <a:xfrm>
              <a:off x="4975860" y="5234940"/>
              <a:ext cx="251460" cy="2514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9" name="Ellipse 208"/>
            <p:cNvSpPr/>
            <p:nvPr/>
          </p:nvSpPr>
          <p:spPr>
            <a:xfrm>
              <a:off x="6515100" y="5585460"/>
              <a:ext cx="251460" cy="2514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uppieren 238"/>
          <p:cNvGrpSpPr/>
          <p:nvPr/>
        </p:nvGrpSpPr>
        <p:grpSpPr>
          <a:xfrm>
            <a:off x="754380" y="3375660"/>
            <a:ext cx="2827020" cy="2552700"/>
            <a:chOff x="754380" y="3375660"/>
            <a:chExt cx="2827020" cy="2552700"/>
          </a:xfrm>
        </p:grpSpPr>
        <p:sp>
          <p:nvSpPr>
            <p:cNvPr id="210" name="Ellipse 209"/>
            <p:cNvSpPr/>
            <p:nvPr/>
          </p:nvSpPr>
          <p:spPr>
            <a:xfrm>
              <a:off x="2103120" y="3375660"/>
              <a:ext cx="251460" cy="2514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1" name="Ellipse 210"/>
            <p:cNvSpPr/>
            <p:nvPr/>
          </p:nvSpPr>
          <p:spPr>
            <a:xfrm>
              <a:off x="2331720" y="4472940"/>
              <a:ext cx="251460" cy="2514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2" name="Ellipse 211"/>
            <p:cNvSpPr/>
            <p:nvPr/>
          </p:nvSpPr>
          <p:spPr>
            <a:xfrm>
              <a:off x="3329940" y="4168140"/>
              <a:ext cx="251460" cy="2514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3" name="Ellipse 212"/>
            <p:cNvSpPr/>
            <p:nvPr/>
          </p:nvSpPr>
          <p:spPr>
            <a:xfrm>
              <a:off x="1066800" y="4274820"/>
              <a:ext cx="251460" cy="2514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4" name="Ellipse 213"/>
            <p:cNvSpPr/>
            <p:nvPr/>
          </p:nvSpPr>
          <p:spPr>
            <a:xfrm>
              <a:off x="1607820" y="5166360"/>
              <a:ext cx="251460" cy="2514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5" name="Ellipse 214"/>
            <p:cNvSpPr/>
            <p:nvPr/>
          </p:nvSpPr>
          <p:spPr>
            <a:xfrm>
              <a:off x="2438400" y="5676900"/>
              <a:ext cx="251460" cy="2514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6" name="Ellipse 215"/>
            <p:cNvSpPr/>
            <p:nvPr/>
          </p:nvSpPr>
          <p:spPr>
            <a:xfrm>
              <a:off x="3131820" y="5097780"/>
              <a:ext cx="251460" cy="2514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8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7" name="Ellipse 216"/>
            <p:cNvSpPr/>
            <p:nvPr/>
          </p:nvSpPr>
          <p:spPr>
            <a:xfrm>
              <a:off x="754380" y="5120640"/>
              <a:ext cx="251460" cy="2514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ieren 240"/>
          <p:cNvGrpSpPr/>
          <p:nvPr/>
        </p:nvGrpSpPr>
        <p:grpSpPr>
          <a:xfrm>
            <a:off x="5264150" y="3859531"/>
            <a:ext cx="1800225" cy="1766569"/>
            <a:chOff x="5264150" y="3859531"/>
            <a:chExt cx="1800225" cy="1766569"/>
          </a:xfrm>
        </p:grpSpPr>
        <p:cxnSp>
          <p:nvCxnSpPr>
            <p:cNvPr id="218" name="Gerade Verbindung 217"/>
            <p:cNvCxnSpPr/>
            <p:nvPr/>
          </p:nvCxnSpPr>
          <p:spPr>
            <a:xfrm flipV="1">
              <a:off x="5448300" y="3859531"/>
              <a:ext cx="457200" cy="331469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Gerade Verbindung 219"/>
            <p:cNvCxnSpPr/>
            <p:nvPr/>
          </p:nvCxnSpPr>
          <p:spPr>
            <a:xfrm flipH="1" flipV="1">
              <a:off x="6073140" y="3905252"/>
              <a:ext cx="68580" cy="377188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Gerade Verbindung 221"/>
            <p:cNvCxnSpPr/>
            <p:nvPr/>
          </p:nvCxnSpPr>
          <p:spPr>
            <a:xfrm flipV="1">
              <a:off x="6362700" y="4292600"/>
              <a:ext cx="542925" cy="142240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Gerade Verbindung 223"/>
            <p:cNvCxnSpPr/>
            <p:nvPr/>
          </p:nvCxnSpPr>
          <p:spPr>
            <a:xfrm flipV="1">
              <a:off x="7040880" y="4425950"/>
              <a:ext cx="23495" cy="466090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Gerade Verbindung 227"/>
            <p:cNvCxnSpPr/>
            <p:nvPr/>
          </p:nvCxnSpPr>
          <p:spPr>
            <a:xfrm flipV="1">
              <a:off x="6718300" y="5232400"/>
              <a:ext cx="247650" cy="330201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Gerade Verbindung 229"/>
            <p:cNvCxnSpPr/>
            <p:nvPr/>
          </p:nvCxnSpPr>
          <p:spPr>
            <a:xfrm flipV="1">
              <a:off x="5930900" y="4629150"/>
              <a:ext cx="184150" cy="412750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Gerade Verbindung 232"/>
            <p:cNvCxnSpPr/>
            <p:nvPr/>
          </p:nvCxnSpPr>
          <p:spPr>
            <a:xfrm flipV="1">
              <a:off x="5264150" y="5226050"/>
              <a:ext cx="387350" cy="95250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Gerade Verbindung 234"/>
            <p:cNvCxnSpPr/>
            <p:nvPr/>
          </p:nvCxnSpPr>
          <p:spPr>
            <a:xfrm>
              <a:off x="5975350" y="5295900"/>
              <a:ext cx="520700" cy="330200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3" y="3264896"/>
            <a:ext cx="286718" cy="30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0" name="Gruppieren 208"/>
          <p:cNvGrpSpPr/>
          <p:nvPr/>
        </p:nvGrpSpPr>
        <p:grpSpPr>
          <a:xfrm>
            <a:off x="2266315" y="2756535"/>
            <a:ext cx="1370320" cy="461665"/>
            <a:chOff x="3879850" y="2926080"/>
            <a:chExt cx="1370320" cy="461665"/>
          </a:xfrm>
        </p:grpSpPr>
        <p:sp>
          <p:nvSpPr>
            <p:cNvPr id="131" name="Inhaltsplatzhalter 2"/>
            <p:cNvSpPr txBox="1">
              <a:spLocks/>
            </p:cNvSpPr>
            <p:nvPr/>
          </p:nvSpPr>
          <p:spPr>
            <a:xfrm>
              <a:off x="3879850" y="2926080"/>
              <a:ext cx="1195070" cy="461665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rtlCol="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kumimoji="0" lang="de-CH" sz="24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2-factor</a:t>
              </a:r>
              <a:endPara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32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29518" y="2998050"/>
              <a:ext cx="220652" cy="27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Abgerundetes Rechteck 98"/>
          <p:cNvSpPr/>
          <p:nvPr/>
        </p:nvSpPr>
        <p:spPr>
          <a:xfrm>
            <a:off x="403860" y="3055620"/>
            <a:ext cx="3421380" cy="329184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Proof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ideas</a:t>
            </a:r>
            <a:endParaRPr lang="en-US" dirty="0"/>
          </a:p>
        </p:txBody>
      </p:sp>
      <p:sp>
        <p:nvSpPr>
          <p:cNvPr id="36" name="Ellipse 35"/>
          <p:cNvSpPr/>
          <p:nvPr/>
        </p:nvSpPr>
        <p:spPr>
          <a:xfrm>
            <a:off x="2183712" y="31908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3153366" y="42119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llipse 48"/>
          <p:cNvSpPr/>
          <p:nvPr/>
        </p:nvSpPr>
        <p:spPr>
          <a:xfrm>
            <a:off x="3595326" y="44253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llipse 49"/>
          <p:cNvSpPr/>
          <p:nvPr/>
        </p:nvSpPr>
        <p:spPr>
          <a:xfrm>
            <a:off x="3290526" y="45015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llipse 50"/>
          <p:cNvSpPr/>
          <p:nvPr/>
        </p:nvSpPr>
        <p:spPr>
          <a:xfrm>
            <a:off x="1383612" y="40366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llipse 51"/>
          <p:cNvSpPr/>
          <p:nvPr/>
        </p:nvSpPr>
        <p:spPr>
          <a:xfrm>
            <a:off x="1010232" y="39985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Ellipse 58"/>
          <p:cNvSpPr/>
          <p:nvPr/>
        </p:nvSpPr>
        <p:spPr>
          <a:xfrm>
            <a:off x="3618186" y="41433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Ellipse 59"/>
          <p:cNvSpPr/>
          <p:nvPr/>
        </p:nvSpPr>
        <p:spPr>
          <a:xfrm>
            <a:off x="3351486" y="39985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Ellipse 60"/>
          <p:cNvSpPr/>
          <p:nvPr/>
        </p:nvSpPr>
        <p:spPr>
          <a:xfrm>
            <a:off x="2488512" y="32365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Ellipse 61"/>
          <p:cNvSpPr/>
          <p:nvPr/>
        </p:nvSpPr>
        <p:spPr>
          <a:xfrm>
            <a:off x="2747592" y="33889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Ellipse 62"/>
          <p:cNvSpPr/>
          <p:nvPr/>
        </p:nvSpPr>
        <p:spPr>
          <a:xfrm>
            <a:off x="2755212" y="36633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Ellipse 63"/>
          <p:cNvSpPr/>
          <p:nvPr/>
        </p:nvSpPr>
        <p:spPr>
          <a:xfrm>
            <a:off x="2511372" y="37928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Ellipse 64"/>
          <p:cNvSpPr/>
          <p:nvPr/>
        </p:nvSpPr>
        <p:spPr>
          <a:xfrm>
            <a:off x="2198952" y="38538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Ellipse 65"/>
          <p:cNvSpPr/>
          <p:nvPr/>
        </p:nvSpPr>
        <p:spPr>
          <a:xfrm>
            <a:off x="1886532" y="38233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Ellipse 66"/>
          <p:cNvSpPr/>
          <p:nvPr/>
        </p:nvSpPr>
        <p:spPr>
          <a:xfrm>
            <a:off x="1604592" y="36709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Ellipse 67"/>
          <p:cNvSpPr/>
          <p:nvPr/>
        </p:nvSpPr>
        <p:spPr>
          <a:xfrm>
            <a:off x="1619832" y="33661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Ellipse 68"/>
          <p:cNvSpPr/>
          <p:nvPr/>
        </p:nvSpPr>
        <p:spPr>
          <a:xfrm>
            <a:off x="1878912" y="32365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Ellipse 69"/>
          <p:cNvSpPr/>
          <p:nvPr/>
        </p:nvSpPr>
        <p:spPr>
          <a:xfrm>
            <a:off x="1619832" y="42576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llipse 70"/>
          <p:cNvSpPr/>
          <p:nvPr/>
        </p:nvSpPr>
        <p:spPr>
          <a:xfrm>
            <a:off x="1574112" y="45396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llipse 71"/>
          <p:cNvSpPr/>
          <p:nvPr/>
        </p:nvSpPr>
        <p:spPr>
          <a:xfrm>
            <a:off x="1345512" y="46996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llipse 72"/>
          <p:cNvSpPr/>
          <p:nvPr/>
        </p:nvSpPr>
        <p:spPr>
          <a:xfrm>
            <a:off x="1017852" y="47224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Ellipse 73"/>
          <p:cNvSpPr/>
          <p:nvPr/>
        </p:nvSpPr>
        <p:spPr>
          <a:xfrm>
            <a:off x="705432" y="45472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llipse 74"/>
          <p:cNvSpPr/>
          <p:nvPr/>
        </p:nvSpPr>
        <p:spPr>
          <a:xfrm>
            <a:off x="705432" y="41814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Ellipse 75"/>
          <p:cNvSpPr/>
          <p:nvPr/>
        </p:nvSpPr>
        <p:spPr>
          <a:xfrm>
            <a:off x="2252292" y="41814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Ellipse 76"/>
          <p:cNvSpPr/>
          <p:nvPr/>
        </p:nvSpPr>
        <p:spPr>
          <a:xfrm>
            <a:off x="2541852" y="41738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Ellipse 77"/>
          <p:cNvSpPr/>
          <p:nvPr/>
        </p:nvSpPr>
        <p:spPr>
          <a:xfrm>
            <a:off x="2793312" y="43033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llipse 78"/>
          <p:cNvSpPr/>
          <p:nvPr/>
        </p:nvSpPr>
        <p:spPr>
          <a:xfrm>
            <a:off x="2892372" y="45929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Ellipse 79"/>
          <p:cNvSpPr/>
          <p:nvPr/>
        </p:nvSpPr>
        <p:spPr>
          <a:xfrm>
            <a:off x="1977972" y="43338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Ellipse 80"/>
          <p:cNvSpPr/>
          <p:nvPr/>
        </p:nvSpPr>
        <p:spPr>
          <a:xfrm>
            <a:off x="1917012" y="46158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llipse 81"/>
          <p:cNvSpPr/>
          <p:nvPr/>
        </p:nvSpPr>
        <p:spPr>
          <a:xfrm>
            <a:off x="2130372" y="48367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Ellipse 82"/>
          <p:cNvSpPr/>
          <p:nvPr/>
        </p:nvSpPr>
        <p:spPr>
          <a:xfrm>
            <a:off x="2458032" y="48977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Ellipse 83"/>
          <p:cNvSpPr/>
          <p:nvPr/>
        </p:nvSpPr>
        <p:spPr>
          <a:xfrm>
            <a:off x="2732352" y="48063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Ellipse 84"/>
          <p:cNvSpPr/>
          <p:nvPr/>
        </p:nvSpPr>
        <p:spPr>
          <a:xfrm>
            <a:off x="1779852" y="48901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Ellipse 85"/>
          <p:cNvSpPr/>
          <p:nvPr/>
        </p:nvSpPr>
        <p:spPr>
          <a:xfrm>
            <a:off x="2016072" y="50653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llipse 86"/>
          <p:cNvSpPr/>
          <p:nvPr/>
        </p:nvSpPr>
        <p:spPr>
          <a:xfrm>
            <a:off x="2054172" y="53473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llipse 87"/>
          <p:cNvSpPr/>
          <p:nvPr/>
        </p:nvSpPr>
        <p:spPr>
          <a:xfrm>
            <a:off x="1878912" y="55683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Ellipse 88"/>
          <p:cNvSpPr/>
          <p:nvPr/>
        </p:nvSpPr>
        <p:spPr>
          <a:xfrm>
            <a:off x="1596972" y="55987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llipse 89"/>
          <p:cNvSpPr/>
          <p:nvPr/>
        </p:nvSpPr>
        <p:spPr>
          <a:xfrm>
            <a:off x="1383612" y="53930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Ellipse 90"/>
          <p:cNvSpPr/>
          <p:nvPr/>
        </p:nvSpPr>
        <p:spPr>
          <a:xfrm>
            <a:off x="1429332" y="50272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Ellipse 91"/>
          <p:cNvSpPr/>
          <p:nvPr/>
        </p:nvSpPr>
        <p:spPr>
          <a:xfrm>
            <a:off x="2587572" y="53930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Ellipse 92"/>
          <p:cNvSpPr/>
          <p:nvPr/>
        </p:nvSpPr>
        <p:spPr>
          <a:xfrm>
            <a:off x="2290392" y="54844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Ellipse 93"/>
          <p:cNvSpPr/>
          <p:nvPr/>
        </p:nvSpPr>
        <p:spPr>
          <a:xfrm>
            <a:off x="2168472" y="57664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Ellipse 94"/>
          <p:cNvSpPr/>
          <p:nvPr/>
        </p:nvSpPr>
        <p:spPr>
          <a:xfrm>
            <a:off x="2305632" y="60483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Ellipse 95"/>
          <p:cNvSpPr/>
          <p:nvPr/>
        </p:nvSpPr>
        <p:spPr>
          <a:xfrm>
            <a:off x="2618052" y="61093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Ellipse 96"/>
          <p:cNvSpPr/>
          <p:nvPr/>
        </p:nvSpPr>
        <p:spPr>
          <a:xfrm>
            <a:off x="2839032" y="59188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Ellipse 97"/>
          <p:cNvSpPr/>
          <p:nvPr/>
        </p:nvSpPr>
        <p:spPr>
          <a:xfrm>
            <a:off x="2846652" y="55911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Ellipse 110"/>
          <p:cNvSpPr/>
          <p:nvPr/>
        </p:nvSpPr>
        <p:spPr>
          <a:xfrm>
            <a:off x="2976192" y="51263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Ellipse 111"/>
          <p:cNvSpPr/>
          <p:nvPr/>
        </p:nvSpPr>
        <p:spPr>
          <a:xfrm>
            <a:off x="3418152" y="53397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Ellipse 112"/>
          <p:cNvSpPr/>
          <p:nvPr/>
        </p:nvSpPr>
        <p:spPr>
          <a:xfrm>
            <a:off x="3113352" y="54159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Ellipse 114"/>
          <p:cNvSpPr/>
          <p:nvPr/>
        </p:nvSpPr>
        <p:spPr>
          <a:xfrm>
            <a:off x="3441012" y="50577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Ellipse 115"/>
          <p:cNvSpPr/>
          <p:nvPr/>
        </p:nvSpPr>
        <p:spPr>
          <a:xfrm>
            <a:off x="3174312" y="491299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Ellipse 116"/>
          <p:cNvSpPr/>
          <p:nvPr/>
        </p:nvSpPr>
        <p:spPr>
          <a:xfrm>
            <a:off x="591132" y="514921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Ellipse 117"/>
          <p:cNvSpPr/>
          <p:nvPr/>
        </p:nvSpPr>
        <p:spPr>
          <a:xfrm>
            <a:off x="1033092" y="53625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Ellipse 118"/>
          <p:cNvSpPr/>
          <p:nvPr/>
        </p:nvSpPr>
        <p:spPr>
          <a:xfrm>
            <a:off x="728292" y="543877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llipse 52"/>
          <p:cNvSpPr/>
          <p:nvPr/>
        </p:nvSpPr>
        <p:spPr>
          <a:xfrm>
            <a:off x="1584960" y="3230880"/>
            <a:ext cx="1257300" cy="6705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llipse 53"/>
          <p:cNvSpPr/>
          <p:nvPr/>
        </p:nvSpPr>
        <p:spPr>
          <a:xfrm>
            <a:off x="693420" y="4023360"/>
            <a:ext cx="982980" cy="746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Ellipse 54"/>
          <p:cNvSpPr/>
          <p:nvPr/>
        </p:nvSpPr>
        <p:spPr>
          <a:xfrm>
            <a:off x="1950720" y="4198620"/>
            <a:ext cx="982980" cy="746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Ellipse 55"/>
          <p:cNvSpPr/>
          <p:nvPr/>
        </p:nvSpPr>
        <p:spPr>
          <a:xfrm>
            <a:off x="3194694" y="4030980"/>
            <a:ext cx="487680" cy="5410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Ellipse 56"/>
          <p:cNvSpPr/>
          <p:nvPr/>
        </p:nvSpPr>
        <p:spPr>
          <a:xfrm>
            <a:off x="1394460" y="4922520"/>
            <a:ext cx="708660" cy="7391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llipse 57"/>
          <p:cNvSpPr/>
          <p:nvPr/>
        </p:nvSpPr>
        <p:spPr>
          <a:xfrm>
            <a:off x="2209800" y="5425440"/>
            <a:ext cx="708660" cy="7391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Ellipse 113"/>
          <p:cNvSpPr/>
          <p:nvPr/>
        </p:nvSpPr>
        <p:spPr>
          <a:xfrm>
            <a:off x="3017520" y="4945380"/>
            <a:ext cx="487680" cy="5410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Ellipse 119"/>
          <p:cNvSpPr/>
          <p:nvPr/>
        </p:nvSpPr>
        <p:spPr>
          <a:xfrm>
            <a:off x="632460" y="4968240"/>
            <a:ext cx="487680" cy="5410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Ellipse 120"/>
          <p:cNvSpPr/>
          <p:nvPr/>
        </p:nvSpPr>
        <p:spPr>
          <a:xfrm>
            <a:off x="1055952" y="508063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Ellipse 121"/>
          <p:cNvSpPr/>
          <p:nvPr/>
        </p:nvSpPr>
        <p:spPr>
          <a:xfrm>
            <a:off x="789252" y="4935855"/>
            <a:ext cx="88954" cy="8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Line 117"/>
          <p:cNvSpPr>
            <a:spLocks noChangeShapeType="1"/>
          </p:cNvSpPr>
          <p:nvPr/>
        </p:nvSpPr>
        <p:spPr bwMode="auto">
          <a:xfrm rot="10800000" flipH="1" flipV="1">
            <a:off x="1644650" y="3709669"/>
            <a:ext cx="274638" cy="157481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" name="Line 117"/>
          <p:cNvSpPr>
            <a:spLocks noChangeShapeType="1"/>
          </p:cNvSpPr>
          <p:nvPr/>
        </p:nvSpPr>
        <p:spPr bwMode="auto">
          <a:xfrm rot="10800000" flipH="1" flipV="1">
            <a:off x="1444626" y="4071617"/>
            <a:ext cx="231775" cy="214632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9" name="Line 117"/>
          <p:cNvSpPr>
            <a:spLocks noChangeShapeType="1"/>
          </p:cNvSpPr>
          <p:nvPr/>
        </p:nvSpPr>
        <p:spPr bwMode="auto">
          <a:xfrm rot="10800000" flipH="1">
            <a:off x="2249489" y="3843338"/>
            <a:ext cx="303211" cy="56829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0" name="Line 117"/>
          <p:cNvSpPr>
            <a:spLocks noChangeShapeType="1"/>
          </p:cNvSpPr>
          <p:nvPr/>
        </p:nvSpPr>
        <p:spPr bwMode="auto">
          <a:xfrm rot="10800000" flipH="1">
            <a:off x="2306640" y="4210049"/>
            <a:ext cx="293686" cy="9204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1" name="Line 117"/>
          <p:cNvSpPr>
            <a:spLocks noChangeShapeType="1"/>
          </p:cNvSpPr>
          <p:nvPr/>
        </p:nvSpPr>
        <p:spPr bwMode="auto">
          <a:xfrm rot="10800000" flipH="1" flipV="1">
            <a:off x="2859091" y="4352603"/>
            <a:ext cx="84135" cy="271784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" name="Line 117"/>
          <p:cNvSpPr>
            <a:spLocks noChangeShapeType="1"/>
          </p:cNvSpPr>
          <p:nvPr/>
        </p:nvSpPr>
        <p:spPr bwMode="auto">
          <a:xfrm rot="10800000" flipH="1" flipV="1">
            <a:off x="3168661" y="4247827"/>
            <a:ext cx="136522" cy="314647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" name="Line 117"/>
          <p:cNvSpPr>
            <a:spLocks noChangeShapeType="1"/>
          </p:cNvSpPr>
          <p:nvPr/>
        </p:nvSpPr>
        <p:spPr bwMode="auto">
          <a:xfrm rot="10800000" flipV="1">
            <a:off x="1095377" y="5124127"/>
            <a:ext cx="15885" cy="281311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" name="Line 117"/>
          <p:cNvSpPr>
            <a:spLocks noChangeShapeType="1"/>
          </p:cNvSpPr>
          <p:nvPr/>
        </p:nvSpPr>
        <p:spPr bwMode="auto">
          <a:xfrm rot="10800000" flipV="1">
            <a:off x="1390645" y="5091113"/>
            <a:ext cx="57154" cy="366711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" name="Line 117"/>
          <p:cNvSpPr>
            <a:spLocks noChangeShapeType="1"/>
          </p:cNvSpPr>
          <p:nvPr/>
        </p:nvSpPr>
        <p:spPr bwMode="auto">
          <a:xfrm rot="10800000" flipH="1" flipV="1">
            <a:off x="2992609" y="5167393"/>
            <a:ext cx="136522" cy="314647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" name="Line 117"/>
          <p:cNvSpPr>
            <a:spLocks noChangeShapeType="1"/>
          </p:cNvSpPr>
          <p:nvPr/>
        </p:nvSpPr>
        <p:spPr bwMode="auto">
          <a:xfrm rot="10800000" flipH="1" flipV="1">
            <a:off x="2651125" y="5416551"/>
            <a:ext cx="254000" cy="2159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" name="Line 117"/>
          <p:cNvSpPr>
            <a:spLocks noChangeShapeType="1"/>
          </p:cNvSpPr>
          <p:nvPr/>
        </p:nvSpPr>
        <p:spPr bwMode="auto">
          <a:xfrm rot="10800000" flipH="1" flipV="1">
            <a:off x="1952625" y="4670426"/>
            <a:ext cx="222250" cy="22225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" name="Line 117"/>
          <p:cNvSpPr>
            <a:spLocks noChangeShapeType="1"/>
          </p:cNvSpPr>
          <p:nvPr/>
        </p:nvSpPr>
        <p:spPr bwMode="auto">
          <a:xfrm rot="10800000" flipH="1" flipV="1">
            <a:off x="1816100" y="4911725"/>
            <a:ext cx="247650" cy="193675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79" name="Gerade Verbindung 178"/>
          <p:cNvCxnSpPr/>
          <p:nvPr/>
        </p:nvCxnSpPr>
        <p:spPr>
          <a:xfrm flipV="1">
            <a:off x="1614488" y="3829051"/>
            <a:ext cx="138112" cy="302418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 flipH="1" flipV="1">
            <a:off x="2414588" y="3933825"/>
            <a:ext cx="50007" cy="228601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Gerade Verbindung 184"/>
          <p:cNvCxnSpPr/>
          <p:nvPr/>
        </p:nvCxnSpPr>
        <p:spPr>
          <a:xfrm flipH="1">
            <a:off x="2959895" y="4414836"/>
            <a:ext cx="221455" cy="69057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Gerade Verbindung 187"/>
          <p:cNvCxnSpPr/>
          <p:nvPr/>
        </p:nvCxnSpPr>
        <p:spPr>
          <a:xfrm flipV="1">
            <a:off x="1988343" y="4793457"/>
            <a:ext cx="21431" cy="200025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Gerade Verbindung 190"/>
          <p:cNvCxnSpPr/>
          <p:nvPr/>
        </p:nvCxnSpPr>
        <p:spPr>
          <a:xfrm flipV="1">
            <a:off x="1159668" y="5262563"/>
            <a:ext cx="207170" cy="14288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Gerade Verbindung 192"/>
          <p:cNvCxnSpPr/>
          <p:nvPr/>
        </p:nvCxnSpPr>
        <p:spPr>
          <a:xfrm flipV="1">
            <a:off x="2809876" y="5326856"/>
            <a:ext cx="183355" cy="154783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Line 117"/>
          <p:cNvSpPr>
            <a:spLocks noChangeShapeType="1"/>
          </p:cNvSpPr>
          <p:nvPr/>
        </p:nvSpPr>
        <p:spPr bwMode="auto">
          <a:xfrm rot="10800000" flipV="1">
            <a:off x="1926431" y="5390358"/>
            <a:ext cx="177006" cy="229392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7" name="Line 117"/>
          <p:cNvSpPr>
            <a:spLocks noChangeShapeType="1"/>
          </p:cNvSpPr>
          <p:nvPr/>
        </p:nvSpPr>
        <p:spPr bwMode="auto">
          <a:xfrm rot="10800000" flipV="1">
            <a:off x="2195511" y="5507831"/>
            <a:ext cx="121445" cy="304799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98" name="Gerade Verbindung 197"/>
          <p:cNvCxnSpPr/>
          <p:nvPr/>
        </p:nvCxnSpPr>
        <p:spPr>
          <a:xfrm>
            <a:off x="2059780" y="5531644"/>
            <a:ext cx="133351" cy="159543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61"/>
          <p:cNvGrpSpPr/>
          <p:nvPr/>
        </p:nvGrpSpPr>
        <p:grpSpPr>
          <a:xfrm>
            <a:off x="3163570" y="6126480"/>
            <a:ext cx="3519170" cy="461665"/>
            <a:chOff x="4260850" y="5448300"/>
            <a:chExt cx="3519170" cy="461665"/>
          </a:xfrm>
        </p:grpSpPr>
        <p:sp>
          <p:nvSpPr>
            <p:cNvPr id="201" name="Inhaltsplatzhalter 2"/>
            <p:cNvSpPr txBox="1">
              <a:spLocks/>
            </p:cNvSpPr>
            <p:nvPr/>
          </p:nvSpPr>
          <p:spPr>
            <a:xfrm>
              <a:off x="4260850" y="5448300"/>
              <a:ext cx="3519170" cy="461665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rtlCol="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kumimoji="0" lang="de-CH" sz="240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flippabl</a:t>
              </a:r>
              <a:r>
                <a:rPr lang="de-CH" sz="2400" dirty="0" smtClean="0"/>
                <a:t>e </a:t>
              </a:r>
              <a:r>
                <a:rPr lang="de-CH" sz="2400" dirty="0" err="1" smtClean="0"/>
                <a:t>pairs</a:t>
              </a:r>
              <a:r>
                <a:rPr lang="de-CH" sz="2400" dirty="0" smtClean="0"/>
                <a:t>       (</a:t>
              </a:r>
              <a:r>
                <a:rPr lang="de-CH" sz="2400" dirty="0" err="1" smtClean="0"/>
                <a:t>disjoint</a:t>
              </a:r>
              <a:r>
                <a:rPr lang="de-CH" sz="2400" dirty="0" smtClean="0"/>
                <a:t>)</a:t>
              </a:r>
              <a:endPara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07760" y="5552770"/>
              <a:ext cx="280670" cy="264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164"/>
          <p:cNvGrpSpPr/>
          <p:nvPr/>
        </p:nvGrpSpPr>
        <p:grpSpPr>
          <a:xfrm>
            <a:off x="5137150" y="3063240"/>
            <a:ext cx="2997200" cy="461665"/>
            <a:chOff x="5647690" y="2987040"/>
            <a:chExt cx="2997200" cy="461665"/>
          </a:xfrm>
        </p:grpSpPr>
        <p:sp>
          <p:nvSpPr>
            <p:cNvPr id="208" name="Inhaltsplatzhalter 2"/>
            <p:cNvSpPr txBox="1">
              <a:spLocks/>
            </p:cNvSpPr>
            <p:nvPr/>
          </p:nvSpPr>
          <p:spPr>
            <a:xfrm>
              <a:off x="5647690" y="2987040"/>
              <a:ext cx="2513330" cy="461665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rtlCol="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kumimoji="0" lang="de-CH" sz="240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Auxiliary</a:t>
              </a:r>
              <a:r>
                <a:rPr kumimoji="0" lang="de-CH" sz="240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CH" sz="240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graph</a:t>
              </a:r>
              <a:endPara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54290" y="3082290"/>
              <a:ext cx="990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0" name="Ellipse 179"/>
          <p:cNvSpPr/>
          <p:nvPr/>
        </p:nvSpPr>
        <p:spPr>
          <a:xfrm>
            <a:off x="5920740" y="3611880"/>
            <a:ext cx="251460" cy="2514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1" name="Line 117"/>
          <p:cNvSpPr>
            <a:spLocks noChangeShapeType="1"/>
          </p:cNvSpPr>
          <p:nvPr/>
        </p:nvSpPr>
        <p:spPr bwMode="auto">
          <a:xfrm rot="10800000" flipH="1" flipV="1">
            <a:off x="3233738" y="4914900"/>
            <a:ext cx="266700" cy="17145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" name="Line 117"/>
          <p:cNvSpPr>
            <a:spLocks noChangeShapeType="1"/>
          </p:cNvSpPr>
          <p:nvPr/>
        </p:nvSpPr>
        <p:spPr bwMode="auto">
          <a:xfrm rot="10800000" flipH="1">
            <a:off x="3305174" y="4512946"/>
            <a:ext cx="347663" cy="66675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84" name="Gerade Verbindung 183"/>
          <p:cNvCxnSpPr/>
          <p:nvPr/>
        </p:nvCxnSpPr>
        <p:spPr>
          <a:xfrm flipV="1">
            <a:off x="3407568" y="4614863"/>
            <a:ext cx="97632" cy="34052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Ellipse 199"/>
          <p:cNvSpPr/>
          <p:nvPr/>
        </p:nvSpPr>
        <p:spPr>
          <a:xfrm>
            <a:off x="6057900" y="4343400"/>
            <a:ext cx="251460" cy="2514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2" name="Ellipse 201"/>
          <p:cNvSpPr/>
          <p:nvPr/>
        </p:nvSpPr>
        <p:spPr>
          <a:xfrm>
            <a:off x="5189220" y="4206240"/>
            <a:ext cx="251460" cy="2514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3" name="Ellipse 202"/>
          <p:cNvSpPr/>
          <p:nvPr/>
        </p:nvSpPr>
        <p:spPr>
          <a:xfrm>
            <a:off x="6949440" y="4130040"/>
            <a:ext cx="251460" cy="2514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4" name="Ellipse 203"/>
          <p:cNvSpPr/>
          <p:nvPr/>
        </p:nvSpPr>
        <p:spPr>
          <a:xfrm>
            <a:off x="6896100" y="4937760"/>
            <a:ext cx="251460" cy="2514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" name="Ellipse 204"/>
          <p:cNvSpPr/>
          <p:nvPr/>
        </p:nvSpPr>
        <p:spPr>
          <a:xfrm>
            <a:off x="5699760" y="5074920"/>
            <a:ext cx="251460" cy="2514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7" name="Ellipse 206"/>
          <p:cNvSpPr/>
          <p:nvPr/>
        </p:nvSpPr>
        <p:spPr>
          <a:xfrm>
            <a:off x="4975860" y="5234940"/>
            <a:ext cx="251460" cy="2514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9" name="Ellipse 208"/>
          <p:cNvSpPr/>
          <p:nvPr/>
        </p:nvSpPr>
        <p:spPr>
          <a:xfrm>
            <a:off x="6515100" y="5585460"/>
            <a:ext cx="251460" cy="2514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0" name="Ellipse 209"/>
          <p:cNvSpPr/>
          <p:nvPr/>
        </p:nvSpPr>
        <p:spPr>
          <a:xfrm>
            <a:off x="2103120" y="3375660"/>
            <a:ext cx="251460" cy="2514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1" name="Ellipse 210"/>
          <p:cNvSpPr/>
          <p:nvPr/>
        </p:nvSpPr>
        <p:spPr>
          <a:xfrm>
            <a:off x="2331720" y="4472940"/>
            <a:ext cx="251460" cy="2514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2" name="Ellipse 211"/>
          <p:cNvSpPr/>
          <p:nvPr/>
        </p:nvSpPr>
        <p:spPr>
          <a:xfrm>
            <a:off x="3329940" y="4168140"/>
            <a:ext cx="251460" cy="2514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3" name="Ellipse 212"/>
          <p:cNvSpPr/>
          <p:nvPr/>
        </p:nvSpPr>
        <p:spPr>
          <a:xfrm>
            <a:off x="1066800" y="4274820"/>
            <a:ext cx="251460" cy="2514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4" name="Ellipse 213"/>
          <p:cNvSpPr/>
          <p:nvPr/>
        </p:nvSpPr>
        <p:spPr>
          <a:xfrm>
            <a:off x="1607820" y="5166360"/>
            <a:ext cx="251460" cy="2514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" name="Ellipse 214"/>
          <p:cNvSpPr/>
          <p:nvPr/>
        </p:nvSpPr>
        <p:spPr>
          <a:xfrm>
            <a:off x="2438400" y="5676900"/>
            <a:ext cx="251460" cy="2514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6" name="Ellipse 215"/>
          <p:cNvSpPr/>
          <p:nvPr/>
        </p:nvSpPr>
        <p:spPr>
          <a:xfrm>
            <a:off x="3131820" y="5097780"/>
            <a:ext cx="251460" cy="2514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7" name="Ellipse 216"/>
          <p:cNvSpPr/>
          <p:nvPr/>
        </p:nvSpPr>
        <p:spPr>
          <a:xfrm>
            <a:off x="754380" y="5120640"/>
            <a:ext cx="251460" cy="2514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8" name="Gerade Verbindung 217"/>
          <p:cNvCxnSpPr/>
          <p:nvPr/>
        </p:nvCxnSpPr>
        <p:spPr>
          <a:xfrm flipV="1">
            <a:off x="5448300" y="3859531"/>
            <a:ext cx="457200" cy="331469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Gerade Verbindung 219"/>
          <p:cNvCxnSpPr/>
          <p:nvPr/>
        </p:nvCxnSpPr>
        <p:spPr>
          <a:xfrm flipH="1" flipV="1">
            <a:off x="6073140" y="3905252"/>
            <a:ext cx="68580" cy="377188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Gerade Verbindung 221"/>
          <p:cNvCxnSpPr/>
          <p:nvPr/>
        </p:nvCxnSpPr>
        <p:spPr>
          <a:xfrm flipV="1">
            <a:off x="6362700" y="4292600"/>
            <a:ext cx="542925" cy="14224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Gerade Verbindung 223"/>
          <p:cNvCxnSpPr/>
          <p:nvPr/>
        </p:nvCxnSpPr>
        <p:spPr>
          <a:xfrm flipV="1">
            <a:off x="7040880" y="4425950"/>
            <a:ext cx="23495" cy="46609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Gerade Verbindung 227"/>
          <p:cNvCxnSpPr/>
          <p:nvPr/>
        </p:nvCxnSpPr>
        <p:spPr>
          <a:xfrm flipV="1">
            <a:off x="6718300" y="5232400"/>
            <a:ext cx="247650" cy="330201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Gerade Verbindung 229"/>
          <p:cNvCxnSpPr/>
          <p:nvPr/>
        </p:nvCxnSpPr>
        <p:spPr>
          <a:xfrm flipV="1">
            <a:off x="5930900" y="4629150"/>
            <a:ext cx="184150" cy="41275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Gerade Verbindung 232"/>
          <p:cNvCxnSpPr/>
          <p:nvPr/>
        </p:nvCxnSpPr>
        <p:spPr>
          <a:xfrm flipV="1">
            <a:off x="5264150" y="5226050"/>
            <a:ext cx="387350" cy="9525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Gerade Verbindung 234"/>
          <p:cNvCxnSpPr/>
          <p:nvPr/>
        </p:nvCxnSpPr>
        <p:spPr>
          <a:xfrm>
            <a:off x="5975350" y="5295900"/>
            <a:ext cx="520700" cy="33020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3" y="3264896"/>
            <a:ext cx="286718" cy="30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pieren 140"/>
          <p:cNvGrpSpPr/>
          <p:nvPr/>
        </p:nvGrpSpPr>
        <p:grpSpPr>
          <a:xfrm>
            <a:off x="254948" y="1331604"/>
            <a:ext cx="8439472" cy="461665"/>
            <a:chOff x="254948" y="1416668"/>
            <a:chExt cx="8439472" cy="461665"/>
          </a:xfrm>
        </p:grpSpPr>
        <p:sp>
          <p:nvSpPr>
            <p:cNvPr id="127" name="Inhaltsplatzhalter 2"/>
            <p:cNvSpPr txBox="1">
              <a:spLocks/>
            </p:cNvSpPr>
            <p:nvPr/>
          </p:nvSpPr>
          <p:spPr>
            <a:xfrm>
              <a:off x="254948" y="1416668"/>
              <a:ext cx="8439472" cy="461665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rtlCol="0">
              <a:sp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de-CH" sz="2400" b="1" noProof="0" dirty="0" smtClean="0"/>
                <a:t>Lemma 1:</a:t>
              </a:r>
              <a:r>
                <a:rPr lang="de-CH" sz="2400" noProof="0" dirty="0" smtClean="0"/>
                <a:t> </a:t>
              </a:r>
              <a:r>
                <a:rPr lang="de-CH" sz="2400" noProof="0" dirty="0" err="1" smtClean="0"/>
                <a:t>If</a:t>
              </a:r>
              <a:r>
                <a:rPr lang="de-CH" sz="2400" noProof="0" dirty="0" smtClean="0"/>
                <a:t>                </a:t>
              </a:r>
              <a:r>
                <a:rPr lang="de-CH" sz="2400" noProof="0" dirty="0" err="1" smtClean="0"/>
                <a:t>is</a:t>
              </a:r>
              <a:r>
                <a:rPr lang="de-CH" sz="2400" noProof="0" dirty="0" smtClean="0"/>
                <a:t> </a:t>
              </a:r>
              <a:r>
                <a:rPr lang="de-CH" sz="2400" noProof="0" dirty="0" err="1" smtClean="0"/>
                <a:t>connected</a:t>
              </a:r>
              <a:r>
                <a:rPr lang="de-CH" sz="2400" noProof="0" dirty="0" smtClean="0"/>
                <a:t>, </a:t>
              </a:r>
              <a:r>
                <a:rPr lang="de-CH" sz="2400" noProof="0" dirty="0" err="1" smtClean="0"/>
                <a:t>then</a:t>
              </a:r>
              <a:r>
                <a:rPr lang="de-CH" sz="2400" noProof="0" dirty="0" smtClean="0"/>
                <a:t>      has a Hamilton </a:t>
              </a:r>
              <a:r>
                <a:rPr lang="de-CH" sz="2400" noProof="0" dirty="0" err="1" smtClean="0"/>
                <a:t>cycle</a:t>
              </a:r>
              <a:r>
                <a:rPr lang="de-CH" sz="2400" noProof="0" dirty="0" smtClean="0"/>
                <a:t>.</a:t>
              </a:r>
              <a:endPara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532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74542" y="1525287"/>
              <a:ext cx="9779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48768" y="1495502"/>
              <a:ext cx="286718" cy="307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pieren 139"/>
          <p:cNvGrpSpPr/>
          <p:nvPr/>
        </p:nvGrpSpPr>
        <p:grpSpPr>
          <a:xfrm>
            <a:off x="254948" y="1828461"/>
            <a:ext cx="8679502" cy="830997"/>
            <a:chOff x="254948" y="1913525"/>
            <a:chExt cx="8679502" cy="830997"/>
          </a:xfrm>
        </p:grpSpPr>
        <p:sp>
          <p:nvSpPr>
            <p:cNvPr id="130" name="Inhaltsplatzhalter 2"/>
            <p:cNvSpPr txBox="1">
              <a:spLocks/>
            </p:cNvSpPr>
            <p:nvPr/>
          </p:nvSpPr>
          <p:spPr>
            <a:xfrm>
              <a:off x="254948" y="1913525"/>
              <a:ext cx="8679502" cy="830997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rtlCol="0">
              <a:sp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de-CH" sz="2400" b="1" noProof="0" dirty="0" smtClean="0"/>
                <a:t>Lemma 2:</a:t>
              </a:r>
              <a:r>
                <a:rPr lang="de-CH" sz="2400" noProof="0" dirty="0" smtClean="0"/>
                <a:t> </a:t>
              </a:r>
              <a:r>
                <a:rPr lang="de-CH" sz="2400" noProof="0" dirty="0" err="1" smtClean="0"/>
                <a:t>If</a:t>
              </a:r>
              <a:r>
                <a:rPr lang="de-CH" sz="2400" noProof="0" dirty="0" smtClean="0"/>
                <a:t>                has     </a:t>
              </a:r>
              <a:r>
                <a:rPr lang="de-CH" sz="2400" noProof="0" dirty="0" err="1" smtClean="0"/>
                <a:t>distinct</a:t>
              </a:r>
              <a:r>
                <a:rPr lang="de-CH" sz="2400" noProof="0" dirty="0" smtClean="0"/>
                <a:t> </a:t>
              </a:r>
              <a:r>
                <a:rPr lang="de-CH" sz="2400" noProof="0" dirty="0" err="1" smtClean="0"/>
                <a:t>spanning</a:t>
              </a:r>
              <a:r>
                <a:rPr lang="de-CH" sz="2400" noProof="0" dirty="0" smtClean="0"/>
                <a:t> </a:t>
              </a:r>
              <a:r>
                <a:rPr lang="de-CH" sz="2400" noProof="0" dirty="0" err="1" smtClean="0"/>
                <a:t>trees</a:t>
              </a:r>
              <a:r>
                <a:rPr lang="de-CH" sz="2400" dirty="0" smtClean="0"/>
                <a:t>, </a:t>
              </a:r>
              <a:r>
                <a:rPr lang="de-CH" sz="2400" noProof="0" dirty="0" err="1" smtClean="0"/>
                <a:t>then</a:t>
              </a:r>
              <a:r>
                <a:rPr lang="de-CH" sz="2400" noProof="0" dirty="0" smtClean="0"/>
                <a:t>      has </a:t>
              </a:r>
              <a:r>
                <a:rPr lang="de-CH" sz="2400" noProof="0" dirty="0" err="1" smtClean="0"/>
                <a:t>distinct</a:t>
              </a:r>
              <a:r>
                <a:rPr lang="de-CH" sz="2400" noProof="0" dirty="0" smtClean="0"/>
                <a:t> Hamilton </a:t>
              </a:r>
              <a:r>
                <a:rPr lang="de-CH" sz="2400" noProof="0" dirty="0" err="1" smtClean="0"/>
                <a:t>cycles</a:t>
              </a:r>
              <a:r>
                <a:rPr lang="de-CH" sz="2400" noProof="0" dirty="0" smtClean="0"/>
                <a:t>.</a:t>
              </a:r>
              <a:endPara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3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02224" y="2006778"/>
              <a:ext cx="211755" cy="268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95169" y="2000579"/>
              <a:ext cx="211755" cy="268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79708" y="2010908"/>
              <a:ext cx="9779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48703" y="1988872"/>
              <a:ext cx="286718" cy="307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6" name="Gruppieren 208"/>
          <p:cNvGrpSpPr/>
          <p:nvPr/>
        </p:nvGrpSpPr>
        <p:grpSpPr>
          <a:xfrm>
            <a:off x="2266315" y="2756535"/>
            <a:ext cx="1370320" cy="461665"/>
            <a:chOff x="3879850" y="2926080"/>
            <a:chExt cx="1370320" cy="461665"/>
          </a:xfrm>
        </p:grpSpPr>
        <p:sp>
          <p:nvSpPr>
            <p:cNvPr id="140" name="Inhaltsplatzhalter 2"/>
            <p:cNvSpPr txBox="1">
              <a:spLocks/>
            </p:cNvSpPr>
            <p:nvPr/>
          </p:nvSpPr>
          <p:spPr>
            <a:xfrm>
              <a:off x="3879850" y="2926080"/>
              <a:ext cx="1195070" cy="461665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rtlCol="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kumimoji="0" lang="de-CH" sz="24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2-factor</a:t>
              </a:r>
              <a:endPara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41" name="Picture 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29518" y="2998050"/>
              <a:ext cx="220652" cy="27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The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crucial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reduction</a:t>
            </a:r>
            <a:endParaRPr lang="en-US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559748" y="1636616"/>
            <a:ext cx="3631252" cy="1791260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de-CH" sz="2400" dirty="0" err="1" smtClean="0"/>
              <a:t>Prove</a:t>
            </a:r>
            <a:r>
              <a:rPr lang="de-CH" sz="2400" dirty="0" smtClean="0"/>
              <a:t> </a:t>
            </a:r>
            <a:r>
              <a:rPr lang="de-CH" sz="2400" dirty="0" err="1" smtClean="0"/>
              <a:t>that</a:t>
            </a:r>
            <a:endParaRPr lang="de-CH" sz="2400" dirty="0" smtClean="0"/>
          </a:p>
          <a:p>
            <a:pPr marL="342900" indent="-342900">
              <a:spcBef>
                <a:spcPct val="20000"/>
              </a:spcBef>
              <a:defRPr/>
            </a:pPr>
            <a:r>
              <a:rPr lang="de-CH" sz="2400" dirty="0" err="1" smtClean="0"/>
              <a:t>middle</a:t>
            </a:r>
            <a:r>
              <a:rPr lang="de-CH" sz="2400" dirty="0" smtClean="0"/>
              <a:t> </a:t>
            </a:r>
            <a:r>
              <a:rPr lang="de-CH" sz="2400" dirty="0" err="1" smtClean="0"/>
              <a:t>layer</a:t>
            </a:r>
            <a:r>
              <a:rPr lang="de-CH" sz="2400" dirty="0" smtClean="0"/>
              <a:t> </a:t>
            </a:r>
            <a:r>
              <a:rPr lang="de-CH" sz="2400" dirty="0" err="1" smtClean="0"/>
              <a:t>graph</a:t>
            </a:r>
            <a:endParaRPr lang="de-CH" sz="2400" dirty="0" smtClean="0"/>
          </a:p>
          <a:p>
            <a:pPr marL="342900" indent="-342900">
              <a:spcBef>
                <a:spcPct val="20000"/>
              </a:spcBef>
              <a:defRPr/>
            </a:pPr>
            <a:r>
              <a:rPr lang="de-CH" sz="2400" noProof="0" dirty="0" smtClean="0"/>
              <a:t>has a </a:t>
            </a:r>
            <a:r>
              <a:rPr lang="de-CH" sz="2400" b="1" i="1" noProof="0" dirty="0" smtClean="0"/>
              <a:t>Hamilton </a:t>
            </a:r>
            <a:r>
              <a:rPr lang="de-CH" sz="2400" b="1" i="1" noProof="0" dirty="0" err="1" smtClean="0"/>
              <a:t>cycle</a:t>
            </a:r>
            <a:endParaRPr lang="de-CH" sz="2400" b="1" i="1" noProof="0" dirty="0" smtClean="0"/>
          </a:p>
          <a:p>
            <a:pPr marL="342900" indent="-342900">
              <a:spcBef>
                <a:spcPct val="20000"/>
              </a:spcBef>
              <a:defRPr/>
            </a:pPr>
            <a:r>
              <a:rPr lang="de-CH" sz="2400" noProof="0" dirty="0" smtClean="0"/>
              <a:t>(</a:t>
            </a:r>
            <a:r>
              <a:rPr lang="de-CH" sz="2400" noProof="0" dirty="0" err="1" smtClean="0"/>
              <a:t>many</a:t>
            </a:r>
            <a:r>
              <a:rPr lang="de-CH" sz="2400" noProof="0" dirty="0" smtClean="0"/>
              <a:t> Hamilton </a:t>
            </a:r>
            <a:r>
              <a:rPr lang="de-CH" sz="2400" noProof="0" dirty="0" err="1" smtClean="0"/>
              <a:t>cycles</a:t>
            </a:r>
            <a:r>
              <a:rPr lang="de-CH" sz="2400" noProof="0" dirty="0" smtClean="0"/>
              <a:t>)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7" name="Inhaltsplatzhalter 2"/>
          <p:cNvSpPr txBox="1">
            <a:spLocks/>
          </p:cNvSpPr>
          <p:nvPr/>
        </p:nvSpPr>
        <p:spPr>
          <a:xfrm>
            <a:off x="4895528" y="1628996"/>
            <a:ext cx="3516952" cy="1791260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de-CH" sz="2400" dirty="0" err="1" smtClean="0"/>
              <a:t>Prove</a:t>
            </a:r>
            <a:r>
              <a:rPr lang="de-CH" sz="2400" dirty="0" smtClean="0"/>
              <a:t> </a:t>
            </a:r>
            <a:r>
              <a:rPr lang="de-CH" sz="2400" dirty="0" err="1" smtClean="0"/>
              <a:t>that</a:t>
            </a:r>
            <a:r>
              <a:rPr lang="de-CH" sz="2400" dirty="0" smtClean="0"/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de-CH" sz="2400" noProof="0" dirty="0" smtClean="0"/>
          </a:p>
          <a:p>
            <a:pPr marL="342900" indent="-342900">
              <a:spcBef>
                <a:spcPct val="20000"/>
              </a:spcBef>
              <a:defRPr/>
            </a:pPr>
            <a:r>
              <a:rPr lang="de-CH" sz="2400" noProof="0" dirty="0" err="1" smtClean="0"/>
              <a:t>is</a:t>
            </a:r>
            <a:r>
              <a:rPr lang="de-CH" sz="2400" noProof="0" dirty="0" smtClean="0"/>
              <a:t> </a:t>
            </a:r>
            <a:r>
              <a:rPr lang="de-CH" sz="2400" b="1" i="1" noProof="0" dirty="0" err="1" smtClean="0"/>
              <a:t>connected</a:t>
            </a:r>
            <a:endParaRPr lang="de-CH" sz="2400" b="1" i="1" noProof="0" dirty="0" smtClean="0"/>
          </a:p>
          <a:p>
            <a:pPr marL="342900" indent="-342900">
              <a:spcBef>
                <a:spcPct val="20000"/>
              </a:spcBef>
              <a:defRPr/>
            </a:pPr>
            <a:r>
              <a:rPr lang="de-CH" sz="2400" noProof="0" dirty="0" smtClean="0"/>
              <a:t>(has </a:t>
            </a:r>
            <a:r>
              <a:rPr lang="de-CH" sz="2400" noProof="0" dirty="0" err="1" smtClean="0"/>
              <a:t>many</a:t>
            </a:r>
            <a:r>
              <a:rPr lang="de-CH" sz="2400" noProof="0" dirty="0" smtClean="0"/>
              <a:t> </a:t>
            </a:r>
            <a:r>
              <a:rPr lang="de-CH" sz="2400" noProof="0" dirty="0" err="1" smtClean="0"/>
              <a:t>spanning</a:t>
            </a:r>
            <a:r>
              <a:rPr lang="de-CH" sz="2400" noProof="0" dirty="0" smtClean="0"/>
              <a:t> </a:t>
            </a:r>
            <a:r>
              <a:rPr lang="de-CH" sz="2400" noProof="0" dirty="0" err="1" smtClean="0"/>
              <a:t>trees</a:t>
            </a:r>
            <a:r>
              <a:rPr lang="de-CH" sz="2400" noProof="0" dirty="0" smtClean="0"/>
              <a:t>)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 descr="C:\torsten\phd\middleLevels\presentation\s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200" y="3590741"/>
            <a:ext cx="916940" cy="927602"/>
          </a:xfrm>
          <a:prstGeom prst="rect">
            <a:avLst/>
          </a:prstGeom>
          <a:noFill/>
        </p:spPr>
      </p:pic>
      <p:pic>
        <p:nvPicPr>
          <p:cNvPr id="17411" name="Picture 3" descr="C:\torsten\phd\middleLevels\presentation\hap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054" y="3604260"/>
            <a:ext cx="886732" cy="891858"/>
          </a:xfrm>
          <a:prstGeom prst="rect">
            <a:avLst/>
          </a:prstGeom>
          <a:noFill/>
        </p:spPr>
      </p:pic>
      <p:cxnSp>
        <p:nvCxnSpPr>
          <p:cNvPr id="80" name="Gerade Verbindung mit Pfeil 79"/>
          <p:cNvCxnSpPr/>
          <p:nvPr/>
        </p:nvCxnSpPr>
        <p:spPr>
          <a:xfrm>
            <a:off x="2651760" y="3992880"/>
            <a:ext cx="243078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0623" y="2196887"/>
            <a:ext cx="97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 Verbindung 48"/>
          <p:cNvCxnSpPr>
            <a:endCxn id="40" idx="1"/>
          </p:cNvCxnSpPr>
          <p:nvPr/>
        </p:nvCxnSpPr>
        <p:spPr>
          <a:xfrm flipV="1">
            <a:off x="3891266" y="2630620"/>
            <a:ext cx="1548239" cy="94759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>
            <a:endCxn id="38" idx="1"/>
          </p:cNvCxnSpPr>
          <p:nvPr/>
        </p:nvCxnSpPr>
        <p:spPr>
          <a:xfrm flipH="1" flipV="1">
            <a:off x="2262767" y="2630620"/>
            <a:ext cx="1627415" cy="951269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An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algorithmic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version</a:t>
            </a:r>
            <a:endParaRPr lang="en-US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380296" y="1194447"/>
            <a:ext cx="8462714" cy="127419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Theorem 3 </a:t>
            </a:r>
            <a:r>
              <a:rPr lang="de-CH" b="1" i="1" dirty="0" smtClean="0">
                <a:solidFill>
                  <a:prstClr val="black"/>
                </a:solidFill>
              </a:rPr>
              <a:t>[M., Nummenpalo SODA 17]</a:t>
            </a: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de-CH" sz="2400" dirty="0" err="1" smtClean="0"/>
              <a:t>There</a:t>
            </a:r>
            <a:r>
              <a:rPr lang="de-CH" sz="2400" dirty="0" smtClean="0"/>
              <a:t> </a:t>
            </a:r>
            <a:r>
              <a:rPr lang="de-CH" sz="2400" dirty="0" err="1" smtClean="0"/>
              <a:t>is</a:t>
            </a:r>
            <a:r>
              <a:rPr lang="de-CH" sz="2400" dirty="0" smtClean="0"/>
              <a:t> an </a:t>
            </a:r>
            <a:r>
              <a:rPr lang="de-CH" sz="2400" dirty="0" err="1" smtClean="0"/>
              <a:t>algorithm</a:t>
            </a:r>
            <a:r>
              <a:rPr lang="de-CH" sz="2400" dirty="0" smtClean="0"/>
              <a:t> </a:t>
            </a:r>
            <a:r>
              <a:rPr lang="de-CH" sz="2400" dirty="0" err="1" smtClean="0"/>
              <a:t>which</a:t>
            </a:r>
            <a:r>
              <a:rPr lang="de-CH" sz="2400" dirty="0" smtClean="0"/>
              <a:t> </a:t>
            </a:r>
            <a:r>
              <a:rPr lang="de-CH" sz="2400" dirty="0" err="1" smtClean="0"/>
              <a:t>for</a:t>
            </a:r>
            <a:r>
              <a:rPr lang="de-CH" sz="2400" dirty="0" smtClean="0"/>
              <a:t> a </a:t>
            </a:r>
            <a:r>
              <a:rPr lang="de-CH" sz="2400" dirty="0" err="1" smtClean="0"/>
              <a:t>given</a:t>
            </a:r>
            <a:r>
              <a:rPr lang="de-CH" sz="2400" dirty="0" smtClean="0"/>
              <a:t> </a:t>
            </a:r>
            <a:r>
              <a:rPr lang="de-CH" sz="2400" dirty="0" err="1" smtClean="0"/>
              <a:t>vertex</a:t>
            </a:r>
            <a:r>
              <a:rPr lang="de-CH" sz="2400" dirty="0" smtClean="0"/>
              <a:t> of the </a:t>
            </a:r>
            <a:r>
              <a:rPr lang="de-CH" sz="2400" dirty="0" err="1" smtClean="0"/>
              <a:t>middle</a:t>
            </a:r>
            <a:r>
              <a:rPr lang="de-CH" sz="2400" dirty="0" smtClean="0"/>
              <a:t> </a:t>
            </a:r>
            <a:r>
              <a:rPr lang="de-CH" sz="2400" dirty="0" err="1" smtClean="0"/>
              <a:t>layer</a:t>
            </a:r>
            <a:r>
              <a:rPr lang="de-CH" sz="2400" dirty="0" smtClean="0"/>
              <a:t> </a:t>
            </a:r>
            <a:r>
              <a:rPr lang="de-CH" sz="2400" dirty="0" err="1" smtClean="0"/>
              <a:t>graph</a:t>
            </a:r>
            <a:r>
              <a:rPr lang="de-CH" sz="2400" dirty="0" smtClean="0"/>
              <a:t> </a:t>
            </a:r>
            <a:r>
              <a:rPr lang="de-CH" sz="2400" dirty="0" err="1" smtClean="0"/>
              <a:t>computes</a:t>
            </a:r>
            <a:r>
              <a:rPr lang="de-CH" sz="2400" dirty="0" smtClean="0"/>
              <a:t> the </a:t>
            </a:r>
            <a:r>
              <a:rPr lang="de-CH" sz="2400" dirty="0" err="1" smtClean="0"/>
              <a:t>next</a:t>
            </a:r>
            <a:r>
              <a:rPr lang="de-CH" sz="2400" dirty="0" smtClean="0"/>
              <a:t> </a:t>
            </a:r>
            <a:r>
              <a:rPr lang="de-CH" sz="2400" dirty="0" err="1" smtClean="0"/>
              <a:t>one</a:t>
            </a:r>
            <a:r>
              <a:rPr lang="de-CH" sz="2400" dirty="0" smtClean="0"/>
              <a:t> on a Hamilton </a:t>
            </a:r>
            <a:r>
              <a:rPr lang="de-CH" sz="2400" dirty="0" err="1" smtClean="0"/>
              <a:t>cycle</a:t>
            </a:r>
            <a:r>
              <a:rPr lang="de-CH" sz="2400" dirty="0" smtClean="0"/>
              <a:t> in time           .</a:t>
            </a:r>
          </a:p>
        </p:txBody>
      </p:sp>
      <p:sp>
        <p:nvSpPr>
          <p:cNvPr id="26" name="Line 32"/>
          <p:cNvSpPr>
            <a:spLocks noChangeShapeType="1"/>
          </p:cNvSpPr>
          <p:nvPr/>
        </p:nvSpPr>
        <p:spPr bwMode="auto">
          <a:xfrm flipH="1" flipV="1">
            <a:off x="3882946" y="2622998"/>
            <a:ext cx="751918" cy="92411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 flipV="1">
            <a:off x="1470680" y="2623000"/>
            <a:ext cx="0" cy="9361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flipV="1">
            <a:off x="3901440" y="2683509"/>
            <a:ext cx="711200" cy="8731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/>
            <a:tailEnd type="triangle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23"/>
          <p:cNvSpPr>
            <a:spLocks noChangeShapeType="1"/>
          </p:cNvSpPr>
          <p:nvPr/>
        </p:nvSpPr>
        <p:spPr bwMode="auto">
          <a:xfrm>
            <a:off x="1470680" y="2630620"/>
            <a:ext cx="792088" cy="9361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26"/>
          <p:cNvSpPr>
            <a:spLocks noChangeShapeType="1"/>
          </p:cNvSpPr>
          <p:nvPr/>
        </p:nvSpPr>
        <p:spPr bwMode="auto">
          <a:xfrm flipV="1">
            <a:off x="1470681" y="2630619"/>
            <a:ext cx="792088" cy="92602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29"/>
          <p:cNvSpPr>
            <a:spLocks noChangeShapeType="1"/>
          </p:cNvSpPr>
          <p:nvPr/>
        </p:nvSpPr>
        <p:spPr bwMode="auto">
          <a:xfrm flipV="1">
            <a:off x="2262768" y="2630619"/>
            <a:ext cx="828092" cy="93610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31"/>
          <p:cNvSpPr>
            <a:spLocks noChangeShapeType="1"/>
          </p:cNvSpPr>
          <p:nvPr/>
        </p:nvSpPr>
        <p:spPr bwMode="auto">
          <a:xfrm flipH="1" flipV="1">
            <a:off x="2262767" y="2630620"/>
            <a:ext cx="800671" cy="933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23"/>
          <p:cNvSpPr>
            <a:spLocks noChangeShapeType="1"/>
          </p:cNvSpPr>
          <p:nvPr/>
        </p:nvSpPr>
        <p:spPr bwMode="auto">
          <a:xfrm>
            <a:off x="4647416" y="2630621"/>
            <a:ext cx="792088" cy="9361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Line 26"/>
          <p:cNvSpPr>
            <a:spLocks noChangeShapeType="1"/>
          </p:cNvSpPr>
          <p:nvPr/>
        </p:nvSpPr>
        <p:spPr bwMode="auto">
          <a:xfrm flipV="1">
            <a:off x="4647417" y="2630620"/>
            <a:ext cx="792088" cy="92602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Line 29"/>
          <p:cNvSpPr>
            <a:spLocks noChangeShapeType="1"/>
          </p:cNvSpPr>
          <p:nvPr/>
        </p:nvSpPr>
        <p:spPr bwMode="auto">
          <a:xfrm flipV="1">
            <a:off x="5439504" y="2630620"/>
            <a:ext cx="828092" cy="93610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31"/>
          <p:cNvSpPr>
            <a:spLocks noChangeShapeType="1"/>
          </p:cNvSpPr>
          <p:nvPr/>
        </p:nvSpPr>
        <p:spPr bwMode="auto">
          <a:xfrm flipH="1" flipV="1">
            <a:off x="5439503" y="2630621"/>
            <a:ext cx="800671" cy="933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32"/>
          <p:cNvSpPr>
            <a:spLocks noChangeShapeType="1"/>
          </p:cNvSpPr>
          <p:nvPr/>
        </p:nvSpPr>
        <p:spPr bwMode="auto">
          <a:xfrm flipH="1" flipV="1">
            <a:off x="6267596" y="2630621"/>
            <a:ext cx="0" cy="933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29"/>
          <p:cNvSpPr>
            <a:spLocks noChangeShapeType="1"/>
          </p:cNvSpPr>
          <p:nvPr/>
        </p:nvSpPr>
        <p:spPr bwMode="auto">
          <a:xfrm flipV="1">
            <a:off x="3090860" y="2630619"/>
            <a:ext cx="792088" cy="943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31"/>
          <p:cNvSpPr>
            <a:spLocks noChangeShapeType="1"/>
          </p:cNvSpPr>
          <p:nvPr/>
        </p:nvSpPr>
        <p:spPr bwMode="auto">
          <a:xfrm flipH="1" flipV="1">
            <a:off x="3085336" y="2638241"/>
            <a:ext cx="800671" cy="933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0030" y="3534093"/>
            <a:ext cx="207963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8593" y="2944813"/>
            <a:ext cx="15001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Ellipse 45"/>
          <p:cNvSpPr/>
          <p:nvPr/>
        </p:nvSpPr>
        <p:spPr>
          <a:xfrm>
            <a:off x="4580890" y="2556510"/>
            <a:ext cx="136525" cy="136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llipse 46"/>
          <p:cNvSpPr/>
          <p:nvPr/>
        </p:nvSpPr>
        <p:spPr>
          <a:xfrm>
            <a:off x="3818890" y="3505835"/>
            <a:ext cx="136525" cy="136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5205" y="2455228"/>
            <a:ext cx="1825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8757" y="2087507"/>
            <a:ext cx="590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Inhaltsplatzhalter 2"/>
          <p:cNvSpPr txBox="1">
            <a:spLocks/>
          </p:cNvSpPr>
          <p:nvPr/>
        </p:nvSpPr>
        <p:spPr>
          <a:xfrm>
            <a:off x="398325" y="3677400"/>
            <a:ext cx="8692335" cy="1882560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b="1" dirty="0" err="1" smtClean="0"/>
              <a:t>Remarks</a:t>
            </a:r>
            <a:endParaRPr lang="de-CH" sz="2400" b="1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e-CH" sz="2400" dirty="0" smtClean="0"/>
          </a:p>
        </p:txBody>
      </p:sp>
      <p:sp>
        <p:nvSpPr>
          <p:cNvPr id="33" name="Inhaltsplatzhalter 2"/>
          <p:cNvSpPr txBox="1">
            <a:spLocks/>
          </p:cNvSpPr>
          <p:nvPr/>
        </p:nvSpPr>
        <p:spPr>
          <a:xfrm>
            <a:off x="298298" y="4485539"/>
            <a:ext cx="7788427" cy="61912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dirty="0" smtClean="0"/>
              <a:t>C++ </a:t>
            </a:r>
            <a:r>
              <a:rPr lang="de-CH" sz="2400" dirty="0" err="1" smtClean="0"/>
              <a:t>code</a:t>
            </a:r>
            <a:r>
              <a:rPr lang="de-CH" sz="2400" dirty="0" smtClean="0"/>
              <a:t> </a:t>
            </a:r>
            <a:r>
              <a:rPr lang="de-CH" sz="2400" dirty="0" err="1" smtClean="0"/>
              <a:t>available</a:t>
            </a:r>
            <a:r>
              <a:rPr lang="de-CH" sz="2400" dirty="0" smtClean="0"/>
              <a:t> on </a:t>
            </a:r>
            <a:r>
              <a:rPr lang="de-CH" sz="2400" dirty="0" err="1" smtClean="0"/>
              <a:t>our</a:t>
            </a:r>
            <a:r>
              <a:rPr lang="de-CH" sz="2400" dirty="0" smtClean="0"/>
              <a:t> </a:t>
            </a:r>
            <a:r>
              <a:rPr lang="de-CH" sz="2400" dirty="0" err="1" smtClean="0"/>
              <a:t>website</a:t>
            </a:r>
            <a:endParaRPr lang="de-CH" sz="24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e-CH" sz="2400" dirty="0" smtClean="0"/>
          </a:p>
        </p:txBody>
      </p:sp>
      <p:sp>
        <p:nvSpPr>
          <p:cNvPr id="34" name="Inhaltsplatzhalter 2"/>
          <p:cNvSpPr txBox="1">
            <a:spLocks/>
          </p:cNvSpPr>
          <p:nvPr/>
        </p:nvSpPr>
        <p:spPr>
          <a:xfrm>
            <a:off x="297992" y="4898430"/>
            <a:ext cx="8551281" cy="1791260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dirty="0" err="1" smtClean="0"/>
              <a:t>benchmark</a:t>
            </a:r>
            <a:r>
              <a:rPr lang="de-CH" sz="2400" dirty="0" smtClean="0"/>
              <a:t> </a:t>
            </a:r>
            <a:r>
              <a:rPr lang="de-CH" sz="2400" dirty="0" err="1" smtClean="0"/>
              <a:t>for</a:t>
            </a:r>
            <a:r>
              <a:rPr lang="de-CH" sz="2400" dirty="0" smtClean="0"/>
              <a:t>             , </a:t>
            </a:r>
            <a:r>
              <a:rPr lang="de-CH" sz="2400" dirty="0" err="1" smtClean="0"/>
              <a:t>where</a:t>
            </a:r>
            <a:r>
              <a:rPr lang="de-CH" sz="2400" dirty="0" smtClean="0"/>
              <a:t>                                                   :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dirty="0" smtClean="0"/>
              <a:t>164 </a:t>
            </a:r>
            <a:r>
              <a:rPr lang="de-CH" sz="2400" dirty="0" err="1" smtClean="0"/>
              <a:t>days</a:t>
            </a:r>
            <a:r>
              <a:rPr lang="de-CH" sz="2400" dirty="0" smtClean="0"/>
              <a:t> </a:t>
            </a:r>
            <a:r>
              <a:rPr lang="de-CH" sz="2400" dirty="0" err="1" smtClean="0"/>
              <a:t>for</a:t>
            </a:r>
            <a:r>
              <a:rPr lang="de-CH" sz="2400" dirty="0" smtClean="0"/>
              <a:t> </a:t>
            </a:r>
            <a:r>
              <a:rPr lang="de-CH" sz="2400" dirty="0" err="1" smtClean="0"/>
              <a:t>brute-force</a:t>
            </a:r>
            <a:r>
              <a:rPr lang="de-CH" sz="2400" dirty="0" smtClean="0"/>
              <a:t> </a:t>
            </a:r>
            <a:r>
              <a:rPr lang="de-CH" sz="2400" dirty="0" err="1" smtClean="0"/>
              <a:t>search</a:t>
            </a:r>
            <a:r>
              <a:rPr lang="de-CH" sz="2400" dirty="0" smtClean="0"/>
              <a:t>  </a:t>
            </a:r>
            <a:r>
              <a:rPr lang="de-CH" b="1" i="1" dirty="0" smtClean="0"/>
              <a:t>[</a:t>
            </a:r>
            <a:r>
              <a:rPr lang="de-CH" b="1" i="1" dirty="0" err="1" smtClean="0"/>
              <a:t>Shimada</a:t>
            </a:r>
            <a:r>
              <a:rPr lang="de-CH" b="1" i="1" dirty="0" smtClean="0"/>
              <a:t>, </a:t>
            </a:r>
            <a:r>
              <a:rPr lang="de-CH" b="1" i="1" dirty="0" err="1" smtClean="0"/>
              <a:t>Amano</a:t>
            </a:r>
            <a:r>
              <a:rPr lang="de-CH" b="1" i="1" dirty="0" smtClean="0"/>
              <a:t> 11]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dirty="0" smtClean="0"/>
              <a:t>24 </a:t>
            </a:r>
            <a:r>
              <a:rPr lang="de-CH" sz="2400" dirty="0" err="1" smtClean="0"/>
              <a:t>hours</a:t>
            </a:r>
            <a:r>
              <a:rPr lang="de-CH" sz="2400" dirty="0" smtClean="0"/>
              <a:t> </a:t>
            </a:r>
            <a:r>
              <a:rPr lang="de-CH" sz="2400" dirty="0" err="1" smtClean="0"/>
              <a:t>reported</a:t>
            </a:r>
            <a:r>
              <a:rPr lang="de-CH" sz="2400" dirty="0" smtClean="0"/>
              <a:t> in  </a:t>
            </a:r>
            <a:r>
              <a:rPr lang="de-CH" b="1" i="1" dirty="0" smtClean="0"/>
              <a:t>[M., Nummenpalo 15]</a:t>
            </a:r>
            <a:endParaRPr lang="de-CH" dirty="0" smtClean="0"/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dirty="0" err="1" smtClean="0"/>
              <a:t>now</a:t>
            </a:r>
            <a:r>
              <a:rPr lang="de-CH" sz="2400" dirty="0" smtClean="0"/>
              <a:t>: 20 </a:t>
            </a:r>
            <a:r>
              <a:rPr lang="de-CH" sz="2400" dirty="0" err="1" smtClean="0"/>
              <a:t>minutes</a:t>
            </a:r>
            <a:r>
              <a:rPr lang="de-CH" sz="2400" dirty="0" smtClean="0"/>
              <a:t> (</a:t>
            </a:r>
            <a:r>
              <a:rPr lang="de-CH" sz="2400" dirty="0" smtClean="0">
                <a:latin typeface="Arial"/>
                <a:cs typeface="Arial"/>
              </a:rPr>
              <a:t>≈</a:t>
            </a:r>
            <a:r>
              <a:rPr lang="de-CH" sz="2400" dirty="0" smtClean="0"/>
              <a:t> 5 </a:t>
            </a:r>
            <a:r>
              <a:rPr lang="de-CH" sz="2400" dirty="0" err="1" smtClean="0"/>
              <a:t>instructions</a:t>
            </a:r>
            <a:r>
              <a:rPr lang="de-CH" sz="2400" dirty="0" smtClean="0"/>
              <a:t> per </a:t>
            </a:r>
            <a:r>
              <a:rPr lang="de-CH" sz="2400" dirty="0" err="1" smtClean="0"/>
              <a:t>generated</a:t>
            </a:r>
            <a:r>
              <a:rPr lang="de-CH" sz="2400" dirty="0" smtClean="0"/>
              <a:t> </a:t>
            </a:r>
            <a:r>
              <a:rPr lang="de-CH" sz="2400" dirty="0" err="1" smtClean="0"/>
              <a:t>vertex</a:t>
            </a:r>
            <a:r>
              <a:rPr lang="de-CH" sz="2400" dirty="0" smtClean="0"/>
              <a:t>)</a:t>
            </a:r>
            <a:endParaRPr lang="de-CH" sz="2400" dirty="0" smtClean="0">
              <a:sym typeface="Wingdings" pitchFamily="2" charset="2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2649" y="5015244"/>
            <a:ext cx="768729" cy="26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10337" y="4971724"/>
            <a:ext cx="3373247" cy="32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uppieren 56"/>
          <p:cNvGrpSpPr/>
          <p:nvPr/>
        </p:nvGrpSpPr>
        <p:grpSpPr>
          <a:xfrm>
            <a:off x="296394" y="4079355"/>
            <a:ext cx="8102752" cy="463335"/>
            <a:chOff x="296394" y="4079355"/>
            <a:chExt cx="8102752" cy="463335"/>
          </a:xfrm>
        </p:grpSpPr>
        <p:sp>
          <p:nvSpPr>
            <p:cNvPr id="51" name="Inhaltsplatzhalter 2"/>
            <p:cNvSpPr txBox="1">
              <a:spLocks/>
            </p:cNvSpPr>
            <p:nvPr/>
          </p:nvSpPr>
          <p:spPr>
            <a:xfrm>
              <a:off x="296394" y="4079355"/>
              <a:ext cx="8102752" cy="463335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800100" lvl="1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de-CH" sz="2400" dirty="0" err="1" smtClean="0"/>
                <a:t>Initialization</a:t>
              </a:r>
              <a:r>
                <a:rPr lang="de-CH" sz="2400" dirty="0" smtClean="0"/>
                <a:t> time </a:t>
              </a:r>
              <a:r>
                <a:rPr lang="de-CH" sz="2400" dirty="0" err="1" smtClean="0"/>
                <a:t>is</a:t>
              </a:r>
              <a:r>
                <a:rPr lang="de-CH" sz="2400" dirty="0" smtClean="0"/>
                <a:t>            and </a:t>
              </a:r>
              <a:r>
                <a:rPr lang="de-CH" sz="2400" dirty="0" err="1" smtClean="0"/>
                <a:t>required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space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is</a:t>
              </a:r>
              <a:endParaRPr lang="de-CH" sz="2400" dirty="0" smtClean="0"/>
            </a:p>
          </p:txBody>
        </p:sp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098199" y="4180678"/>
              <a:ext cx="692969" cy="31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46160" y="4173589"/>
              <a:ext cx="692969" cy="31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Bipartite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Kneser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graphs</a:t>
            </a:r>
            <a:endParaRPr lang="en-US" dirty="0"/>
          </a:p>
        </p:txBody>
      </p:sp>
      <p:sp>
        <p:nvSpPr>
          <p:cNvPr id="2052" name="AutoShape 4" descr="data:image/jpeg;base64,/9j/4AAQSkZJRgABAQAAAQABAAD/2wCEAAkGBxQHBhUUBxQUFhQWFxoZGBYXFhQYIRgYGhccFyAaGhwdHCggGhwlHhoWITEhJSouLi4uHyM1ODM4NygtLisBCgoKDg0OGhAQGywmICYsLC83NzcvLC00LywvLCwsLzQwLCwsLjQvLC4sLCwsLCw0LCwsLy0sLC4sLCwsLCwtLP/AABEIAN8A4gMBEQACEQEDEQH/xAAcAAEAAgIDAQAAAAAAAAAAAAAABgcEBQIDCAH/xABAEAACAQIDBAYHBwIEBwAAAAAAAQIDEQQFBiExQWEHEiJRcYETFSNCcpGhFDJSYoKxwZKyFiQzwkNTg6LR4fD/xAAbAQEAAgMBAQAAAAAAAAAAAAAABAUCAwYHAf/EADYRAQABAwEEBwgCAQQDAAAAAAABAgMEEQUSITEGQVFhcYGhExQiMpGxwdHh8EIzUnKSI0OC/9oADAMBAAIRAxEAPwC8QAAAAAxczzCnlWClVx0lGEd7f7JcW+4xrriiNZbsfHuZFyLduNZlS+qdcV87xX+WlKlRjK8IRdm2ndSm1vd9tty+pU3smqueHCHoWztiWMWj44iqqY4zPLwiOz1n0XBpzMvW+RUa2y84Jyt+JbJLykmWlqvfoipwWfje7ZNdrsn06vRsjYiAAAAAAAAAAAAAAAAAAAAAAAAAAAAMTNMxp5VgZVcdJRhFbX/CXFvuMa64ojWW/Hx7mRci3bjWZUbq/VFTUuOvUvGlF+zp33c33yf03FPevTdnuej7M2Zbwbekcap5z+I7mgNC0W90P4/0+RVKUntpVLpd0Zq6/wC5TLTBq1omnscJ0osbmTTdj/KPWP40T4muYAAAAAAAAAAAAAAAAAAAAAAAAAAAxczzCnleClVx0lGEVtb/AGXe33GNdcURrLdj49zIuRbtxrMqM1fqipqXHXneNKL9nTvu/NLvk/puKe9fm7Pc9I2Xsu3g29I41Tzn8R3NAaFoATfokx/2bUrpyeyrTat+aPaX065MwqtLmna5zpNY38SLkf4zH0nh99Fylq4AAAAAAAAAAAAAAAAAAAAAAAAAAGNmOPp5ZgpVcdJRhFXbf7Lvb3JcTGqqKY1lusWLl+5Fu3Gsyo3WOqampcdeV40Yv2dP/dLvk/puXFunv35uz3PR9l7Lt4NvTnXPOfxHd90eNC1AAGdkWP8AVmc0a3CFSLfw37S+VzO3Vu1RUjZlj29iu12xMefV6vRqd1sL55M+gAAAAAAAAAAAAAAAAAAAAAAAACmuljMqlfUTo1JeypqLjFbF1pRu5Pve23JeLvVZlczXu9UO/wCjWNboxfbRHxVTOs90Ty8P72IQQ3RgAAAAvzQeZ+tdLUZyd5RXo5fFDs3firPzLrHr37cS8x2zje75ldMcpnWPCeP8JAb1WAAAADhVqKjTcqzUYpXbbSSS4tvcj5M6cZZU0zVMU0xrMo/jNdYDCStPERk/yKU/rFNfU0VZVqOtaWth59yNYtzHjpH34sWHSPgJb6k1406n8JmPvlrtbp6OZ8f4x9YZ+E1lgcX/AKWJpr424f3pGynItTyqRrux86381qfLj9tW5oYiGIhfDyjJd8Wn+xtiYnkr67ddE6VRMeLtPrAAAAAAAAAAAAACoOmHBehz6nVW6pTt+qD2/SUSrzqdK4nth3fRa9vY1dv/AG1ek/zEoEQnTgAAAAsfodzb0WMq4apumvSQ+KOyS8WrP9LJ+Dc0maHJ9KcTet0ZEdXCfCeXrr9Vqlk4kAAAAFQ9J2qvWGKeFwL9lB+0a9+a4c4xfzfgiry7+9O5HJ3fR7ZXsaIybkfFPLuj9z9vGUBITpwABzpVHRnei3FrjFtP5o+xOnJjVTFUaVRrDc4HV+NwP+hiajXdNqp/embaci5TyqV97ZGFd+a1Hlw+2iw+jvVeK1DjqkMeqbhCF3KMWpdZySS+9a1lLhwJ2LfruTMVOV27srFw7dNVrXWZ5a6xppx6tezrT0muZAAAAAAAAAACHdKeWfb9LudNdqjJT/T92XlZ3/SRcyjet69i/wCjmT7LMiieVcaefOP15qUKh6GAAAADNyXMZZTm1OtS305J271ua802vMzor3KoqhHy8enIs12quuNP19JeisLiI4rDRnQd4zipRfemrpl7ExMaw8ouW6rdc0VRxidHafWAAAh/SPqj1Hlvo8I/b1VstvhDc5+PBc7vgRcq9uU6RzlfbB2Z71d9pXHwU+s9n5nu8VJlQ9EAAAAAAt7ofy/0GR1K0ltq1LLnGCt/c5lpg0aUTV2uE6UZG/kU2o/xj1n+NE+JrmAAAAAAAAAAA68TQjisPKFdXjOLjJd6as18j5MRMaSzt11W6orp5xOvnDzlm2AlleZ1KNbfTm4370tz81Z+ZQ10zRVNM9T1jGv05Fmm7TyqjX++EsQxbwAAAAW50R539qyuWGrvt0dsOdOT/wBsr+TiWmFc1p3J6vs4XpNhezvRkUxwq4T/AMo/cfaVgE1y4Bg51mkMmyydbGPswW7jJ8Irm3sMLlcUUzVKRiYteTeptW+c+nf5PP8AnOaTznM51sY+1N7uEVwiuSWwpK65rqmqXqOJi0Y1mm1b5R6z1z5sEwSQAAAAZOXYKeZY6FLCK85yUV58XySu3yRlTTNUxTDTfvUWLdV2vlEavRGU4COV5bTo4f7tOKiudt7fNu78y9opiimKYeVZN+rIu1Xauczr/fBlmTQAAAAAAAAAAACqOmDJ/Q46niaS2VOxP44q8W+bimv0lbm29JiuOt2/RfM3rdWPV/jxjwnn6/dXRAdWAAAADZadzaWR5zTrUr9l9pfig9kl8t3OxstXJt1RVCHnYlOXYqs1dfLunq/vY9C4bERxWGjPDtOMkpRa4pq6ZeRMTGsPLLluq3XNFUaTE6O1uy2n1gpHpE1R6+zL0eEfsKT7Nvfluc/Dely28Soyb/tKtI5Q9F2Hsv3S1v1x8dXPujs/M9/giJFXoAAAAAFv9F+lvVuE+046NqtRdiL9ym+PKUtj5K3ey0xLG7G/POXB9Idqe3r93tz8NPPvn9R9/JPSa5kAAAAAAAAAAAADVaoyhZ5kVSi98leD7prbF/P6XNd637SiaU3Z2XOLk0XeqJ4+E83nmUXCTU0007NPY01wZRPVImJjWHwPoAAAALM6K9UKnH7Hj5WW10ZNpLbtdP53a813Fhh39Pgq8nH9I9lzVPvVqP8AlH5/E+XezulDVf2TC/ZcukvSVF7SS92D93xl+3ijPLv6RuUo/R7ZXtK/ebsfDHLvnt8I+/gqUrHcAAAAAATTo20v66zD02NjehSe5+/Peo80tjfkuLJeLY36t6eUOe29tT3W17K3Px1ekdvjPKPqugtnnwAAAAAAAAAAAAAABS3SlknqzP8A0tFWp17y8Ki+8vPZLzZU5dvdr1jlL0Lo7m+3xvZ1T8VHDy6v15QhhEdAAAAAAAAAAAAABscgyiee5rCjhN8t8rXUYrfJ8l9XZcTZbtzcqimETNy6MSzVdr6vWeqP71cXoDKsuhlOXwo4NWhBWXPvb5t3bLuiiKKYph5fk5FeRdqu3J4z/fRlmTQAAAAAAAAAAAAAAAaDW+SevtPzp017SPbp/HHh5q8fM0ZFr2lEx1rPZGb7plU1z8s8J8J/XNQXiUr08AAAAAAAAAAAHKnB1aijSTcm0kkrtt7EkuLPvNjVVFMTMzpEL00Lphacyz21nXqWdSXd3QXJfV35WuMez7Onjzeb7Y2nObe+H5I5fvxn7JMSFOAAAAAAAAAAAAAAAAAFI9JmR+qdQOdFWp17zXKd+2vm1L9RUZdrcr1jlL0Xo/ne8Yu5V81HDy6v15IiRV6AAAAAAAAAAFpdFulPRwWMzBbWvYxfBP8A4j5vhy28UWOHY/8AZV5OL6RbV3pnFtTwj5p/Hl19/DqlZRYORAAAAAAAAAAAAAAAAAABH9cZF6/yCcKa9pHt0/iXDzV158jRkWvaUada02Rne55NNc/LPCfCf1zUI1Z9rYylemvgfQAAAAAAACVdH+mP8Q5rfEJ+gpNOf5nvUPPjy8UScaz7SrjyhS7b2n7nZ0o+erl3d/67/CV4xXVjaO4uHm8zrxl9AAAAAAAAAAAAAAAAAAAABTnSlp31Zmf2jDL2dZ9pfhq2u/6tsvHrFVmWd2rejlP3d90d2j7ez7Cv5qPWn+OXhogxDdIAAAAAAAPcB6C0dlSybTlKnFdpxUpvvnJXfjbd4JF3Yt7lEQ8t2rlTk5Vdc8tdI8I5fvxbo3K8AAAAAAAAAAAAAAAAAAAABqtU5Ws5yCrSa2yi3HlNbYv5pGu9Rv0TSm7Oypxsmi72Tx8J4T6PPBRPVQAAAAAAB7gPQ+ms6pZ5lcZ4GW5JSi98JW3Nf/XLy1cpuU6w8qz8K7iXpouR4T1THc2ptQgAAAAAAAAAAAAAAAAAAAAHGpNU6bdRpJK7b4JcWNdH2mmap0jm835nUhVzOrLCf6bqTcNluy5NrZw2WKCuYmqdOT1vHprps0RX80RGvjpxYpi3AAAAAAANlkOdVchx6q4CVnulF7px/DJd37Gy3cqt1a0omZhWsu1Nu7H7ie2F36W1NR1Jg+thX1Zr79NvbF/zHuf87C3s3qbsaw852jsy9g17tfGJ5T1T+p7m7NyuAAAAAAAAAAAAAAAAAAAArzpX1H9lwawmEfbqK9Rr3af4fGT+i5kHMvaRuR1uq6N7O9pX7zXHCnl3z2+X38FTFY7gAAAAAAAAAd+Dxc8DiY1MHKUJxd1KLs1/65H2mqaZ1hru2qLtE0XI1iVpaV6SoYpKnn9qc9yqpdiXxL3Hz3eBZWcyJ4V8HF7R6N129a8X4o7OuPDt+/isGE1UgnTaae1NO6a5E5y0xNM6S5B8AAAAAAAAAAAAAAAAGt1DnMMhyqdbFcNkY8ZSe6K8forvga7tyLdO9KXg4deXei1R18+6OuXn3MMbPMcdOri3ec5OTfjwXcluS7kUlVU1TMy9SsWaLNum3RHCI0Y5i2gAAAAAAAAAAA3WntUYnT8/8jO8ONOV3F+XuvmrG61frt8pV2dsvGzI/wDJTx7Y4T/PmszIOknDZjaOY+wn+Z3g/CfD9SXiWFvMoq4VcHIZvRzJs/Fa+OO7n9P1qmlOoqsE6bTT3NO6fgyXE6ueqpmmdJji5B8AAAAAAAAAAAAA4zkoQbm0kldt7LLvYfYiZnSFGa81M9RZr7Bv0FO6prv75vm+HcrcymyL3tKuHKHpOxtmRhWfi+ern3d3l9/JGCOuAAAAAAAAAAAAAAADYZVneIyed8tqzhyTvF+MXeL+RnRcro+WUXJwsfJjS9RE/f6xxTnKOlWUElnFFS/PSdn/AEy2P5omUZ0/5Q5vK6K0zxsV6d0/uP0muUawwebWWGrRUn7k+xK/clLf5XJlGRbr5S57K2RmY/GuidO2OMenLz0b43KwAAAAAAAAAAK36V9S+gpfY8G+1JJ1WnujvUP1b3yt3kDMvafBHm63o3s3en3q5HCPl8eufLq7/BVZWu1AAADtwuGni8RGGFi5Tk7Rit7Z9iJmdIYXLlNuia650iF0aP0PSyfA3zGEKtaa7TlFSUfyxuvm+JbWMamiPi4y892ptu7k3NLUzTRHLSdJnvnT7dTLznRGDzWk70o05cJ0koNeKWyXmjK5jW6+rRoxNt5mPPzzVHZPH+Y8lUao0jX05UvXXXpcKsVs8JL3X47O5lbesVW+fJ2+ztr2M2NKeFXZP47Y/swjxoWoAAAAAAAAAAbPLNQYnKber69SCXu3vH+mV4/Q2UXa6PllDyNn42R/q0RPfyn6xxS3LOlSvR2ZlShUXfFuD/lP5IlUZ1UfNGqiyOi1irjarmnx4x+J+6WZZ0kYLGu1eU6L3e0js/qjdW8bEmjMt1c+CkyOjmba40xFUd0/idPTVKMHjaeOpdbBVITj3wkpL6EimqKuMSprtm5anduUzE98aMgyagAAAAa3UWcQyLKJ1sR7q7MfxSexR839Ls13bkW6ZqlLwcOvLv02qevn3R1y8+Y3FTx2LnUxTvOcnKT5v+ORR1VTVOsvU7Vqi1RFuiNIiNHQfGwAAduGw8sViIww0XKcnaMVtbbPsRMzpDC5cpt0zXXOkQuvQ2j46ew/XxVpYiS7Ut6gvwx/l8S3x8eLcazzeebY2xVm17lHCiPXvn8QlhJUYBwq01WpuNZKUWrNNJpruae9HyY14SypqmmYqpnSYVtqroz67lU067Pe6Mns/RJ7vB7Oa3EC9h9dH0dbs3pLppbyv+0fmPzH0lWuLws8FiHDFxlCcd8ZJpor5iaZ0l19u7RdpiuiYmJ64dJ8bAAAAAAAAAAAAc6FaWHqqWHlKMlulFtNea2n2JmOMMa6Ka43ao1jv4pxo/Ps1x9fqZbL00VvlWV4x+KeyV+V2+RLsXb9U6U8fFzm1MDZVqneuxuzP+3nPhHL00WxSjV9GvSyp9ayvaErX427W4s43utxFU2tZ3YnTxj9MkyaQABS/SdqH1tnHocM/ZUG1s96puk+aX3V595U5d3fq3Y5R93oPR7Z/u9j2tcfFX6U9X15z5diFkR0IAA7cNh5YrERhhouU5O0YpXbZ9iJmdIYXLlNuma650iF1aF0dHT1D0mLtLESW171BP3Y/wAvj4Ftj48W41nm882xtirMq3KOFuPXvn8QlpKUYAAAAMDNsmoZzR6uZU4zXBtbV8MltXkzCu3TXGlUJONmX8ares1TH2845SgWc9FSbbyWtb8lXb8pxV/mn4kKvB/2S6fF6UzyyKPOP1P7QnNdK4vKW/tlCfVXvxXXjbvvG9vOxDrsXKOcOixtqYmR/p3I17J4T9J/DSmpYAAAAAAAAHbhcPPF11DCxlOct0YptvyR9iJmdIYXLlFuma65iIjrlY+mOjHrWnqJ/wDRi/75L9o/Mn2cLrufRyW0Ok0RrRix/wDU/iPzP0WVhcNDB4dQwkYwhHdGKSS8kWEUxTGkOQuXa7tU11zMzPa7j6wAAET6Q9Teocp6uGft6qah+VcZ+W5c/BkbKvezp0jnK82Hs33u/vVx8FPPvnqj993io8p3owAA78Fg54/FRp4KLnOTsorj/wCF3t7EZU0zVOkNV29RZom5cnSIXXojR0NO0OviLTxEl2pcIr8MOXe+P0LbHx4txrPN57tfbFebVu08KI6u3vn9dSVElSAAAAAAAAADUZppnCZrd46hTbfvJdWX9UbP6mquzbr5wnY+08vH/wBO5MR2c4+k8EUzLoqo1W3l1apT5SSqLwW5/NsjVYNM/LOi8sdKb1PC7RFXhwn8x6QjWP6MsZhr/ZvRVVw6suq/lJJfUj1YVyOXFb2ekuHX8+tPjGv2/TQ4vTGMwcrV8NW8VBzXzjdGmqzcjnTKztbTw7ka03afrp6To1dWlKhK1aLi+6Sa/c1zGnNMpqpqjWmdXC58ZaMrBZbWx8rYGlUqfDCUvqlZGVNFVXKGi7k2bMa3K4jxmITXIejCtimpZzJUofgjaU35/dj9fAl28KqeNfBz2b0ms2/hx43p7Z4R+59PFZWSZDQyKh1ctpqN98t8pfFJ7X4biwt2qLcaUw5HLz7+XVvXqte7qjwhszYhgAABi5nj4ZXgJ1cY7Qgrt/sl3tuyS72Y11xRTNUt2Pj15F2m1bjWZeftQZxPPc1nWxW+WyMeEYrdFeH1d3xKS5cm5VvS9RwsOjEs02qOr1nrlrjWlgG00/kFbUGM6mXx3fem9kYLvk/43s2W7VVydKULOz7OHb37s+Edc+H75Lq0rpajpvC2w/aqNduq1tlyX4Y8vnct7Nim1HDm892ltS9nV61cKY5R2fue/wCzfG5WAAAAAAAAAAAAAAAHxq+8DgqEU9kY/JHzSGftKu2XYfWAAAAAAACoOlTUnrDMPs2Efs6T7dveqbreEd3i33Iq8y9vVbkco+7vOjmzvY2veK4+Krl3U/z9tO1AiE6YAlGjdG1NR1evUvTw6e2fGVt8Yd757l9CRYx5u8epTbV2zbwo3Y419nZ3z+uc+q6csy6nlWDVLAQUIR4Li+9vi+bLeiiKI0pee5GRcyLk3Ls6zLLMmgAAAAAAAAAAAAAAAAAAAAAAAAAEd11qD/D+RylTa9LPsU1+Z75eEVt8bLiaMi77OjXrWux9n++ZEUz8scZ8Ozz5fVQzfWd5bW+LKV6ZEacIdmFw08XXUMLGU5vdGKbb8kfYiZnSGNy5RbpmuuYiI65WRpToz7Sqai8VRi/75L9o/PgT7OH13Po5HaXSWNJt4n/afxH5n6dazKNKNCko0UoxirKKSSSXBJbkWEREcIchVVVVM1VTrMuZ9YgAAAAAAAAAAAAAAAAAAAAAAAAAAUfqvGVdYaoksvi5Rh7OnG6jsT2y7TSvJ3fhZcCnvVVXrnwvRtm2bWzcOJuzpM8Znn5cOyPXXtbrI+i2pValndRQX/Lp9qXg5PYvJM3W8GZ+eVfmdKLdPw49Os9s8I+nOfRYuTZHQySj1cspxhfe98pfFJ7WTrdqmiNKYcplZ1/Kq3r1Uz9o8I5NibEQAAAAAAAAAAAAAAAAAAAAAAAAAAAAA//Z"/>
          <p:cNvSpPr>
            <a:spLocks noChangeAspect="1" noChangeArrowheads="1"/>
          </p:cNvSpPr>
          <p:nvPr/>
        </p:nvSpPr>
        <p:spPr bwMode="auto">
          <a:xfrm>
            <a:off x="433705" y="-2545398"/>
            <a:ext cx="54102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Inhaltsplatzhalter 2"/>
          <p:cNvSpPr txBox="1">
            <a:spLocks/>
          </p:cNvSpPr>
          <p:nvPr/>
        </p:nvSpPr>
        <p:spPr>
          <a:xfrm>
            <a:off x="467544" y="1440142"/>
            <a:ext cx="8314506" cy="1760258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CH" sz="2400" dirty="0" smtClean="0"/>
              <a:t>Integer </a:t>
            </a:r>
            <a:r>
              <a:rPr lang="de-CH" sz="2400" dirty="0" err="1" smtClean="0"/>
              <a:t>parameters</a:t>
            </a:r>
            <a:r>
              <a:rPr lang="de-CH" sz="2400" dirty="0" smtClean="0"/>
              <a:t>              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CH" sz="2400" dirty="0" err="1" smtClean="0"/>
              <a:t>Vertices</a:t>
            </a:r>
            <a:r>
              <a:rPr lang="de-CH" sz="2400" dirty="0" smtClean="0"/>
              <a:t>  =  all     -element and               -element </a:t>
            </a:r>
            <a:br>
              <a:rPr lang="de-CH" sz="2400" dirty="0" smtClean="0"/>
            </a:br>
            <a:r>
              <a:rPr lang="de-CH" sz="2400" dirty="0" smtClean="0"/>
              <a:t>                     </a:t>
            </a:r>
            <a:r>
              <a:rPr lang="de-CH" sz="2400" dirty="0" err="1" smtClean="0"/>
              <a:t>subsets</a:t>
            </a:r>
            <a:r>
              <a:rPr lang="de-CH" sz="2400" dirty="0" smtClean="0"/>
              <a:t> of</a:t>
            </a:r>
            <a:endParaRPr lang="de-CH" sz="2400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5588"/>
            <a:ext cx="13319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6775" y="1536700"/>
            <a:ext cx="6731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8275" y="1978025"/>
            <a:ext cx="18256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0298" y="2319655"/>
            <a:ext cx="14509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Line 397"/>
          <p:cNvSpPr>
            <a:spLocks noChangeShapeType="1"/>
          </p:cNvSpPr>
          <p:nvPr/>
        </p:nvSpPr>
        <p:spPr bwMode="auto">
          <a:xfrm>
            <a:off x="3538520" y="3707959"/>
            <a:ext cx="2762560" cy="0"/>
          </a:xfrm>
          <a:prstGeom prst="line">
            <a:avLst/>
          </a:prstGeom>
          <a:noFill/>
          <a:ln w="19050" cap="rnd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" name="Line 451"/>
          <p:cNvSpPr>
            <a:spLocks noChangeShapeType="1"/>
          </p:cNvSpPr>
          <p:nvPr/>
        </p:nvSpPr>
        <p:spPr bwMode="auto">
          <a:xfrm>
            <a:off x="3477560" y="2944371"/>
            <a:ext cx="2762560" cy="0"/>
          </a:xfrm>
          <a:prstGeom prst="line">
            <a:avLst/>
          </a:prstGeom>
          <a:noFill/>
          <a:ln w="19050" cap="rnd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" name="Oval 416"/>
          <p:cNvSpPr>
            <a:spLocks noChangeArrowheads="1"/>
          </p:cNvSpPr>
          <p:nvPr/>
        </p:nvSpPr>
        <p:spPr bwMode="auto">
          <a:xfrm>
            <a:off x="4061785" y="2900874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Oval 417"/>
          <p:cNvSpPr>
            <a:spLocks noChangeArrowheads="1"/>
          </p:cNvSpPr>
          <p:nvPr/>
        </p:nvSpPr>
        <p:spPr bwMode="auto">
          <a:xfrm>
            <a:off x="4553910" y="2897699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Oval 418"/>
          <p:cNvSpPr>
            <a:spLocks noChangeArrowheads="1"/>
          </p:cNvSpPr>
          <p:nvPr/>
        </p:nvSpPr>
        <p:spPr bwMode="auto">
          <a:xfrm>
            <a:off x="5021270" y="2894841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Oval 419"/>
          <p:cNvSpPr>
            <a:spLocks noChangeArrowheads="1"/>
          </p:cNvSpPr>
          <p:nvPr/>
        </p:nvSpPr>
        <p:spPr bwMode="auto">
          <a:xfrm>
            <a:off x="5499742" y="2894841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Oval 420"/>
          <p:cNvSpPr>
            <a:spLocks noChangeArrowheads="1"/>
          </p:cNvSpPr>
          <p:nvPr/>
        </p:nvSpPr>
        <p:spPr bwMode="auto">
          <a:xfrm>
            <a:off x="6006790" y="2891984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61348" y="3622675"/>
            <a:ext cx="19843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7800" y="2780665"/>
            <a:ext cx="6588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" name="Oval 416"/>
          <p:cNvSpPr>
            <a:spLocks noChangeArrowheads="1"/>
          </p:cNvSpPr>
          <p:nvPr/>
        </p:nvSpPr>
        <p:spPr bwMode="auto">
          <a:xfrm>
            <a:off x="4077025" y="3670494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Oval 417"/>
          <p:cNvSpPr>
            <a:spLocks noChangeArrowheads="1"/>
          </p:cNvSpPr>
          <p:nvPr/>
        </p:nvSpPr>
        <p:spPr bwMode="auto">
          <a:xfrm>
            <a:off x="4569150" y="3667319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Oval 418"/>
          <p:cNvSpPr>
            <a:spLocks noChangeArrowheads="1"/>
          </p:cNvSpPr>
          <p:nvPr/>
        </p:nvSpPr>
        <p:spPr bwMode="auto">
          <a:xfrm>
            <a:off x="5036510" y="3664461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Oval 419"/>
          <p:cNvSpPr>
            <a:spLocks noChangeArrowheads="1"/>
          </p:cNvSpPr>
          <p:nvPr/>
        </p:nvSpPr>
        <p:spPr bwMode="auto">
          <a:xfrm>
            <a:off x="5514982" y="3664461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Oval 420"/>
          <p:cNvSpPr>
            <a:spLocks noChangeArrowheads="1"/>
          </p:cNvSpPr>
          <p:nvPr/>
        </p:nvSpPr>
        <p:spPr bwMode="auto">
          <a:xfrm>
            <a:off x="6022030" y="3661604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99798" y="464481"/>
            <a:ext cx="1917382" cy="82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3765" y="1990408"/>
            <a:ext cx="8683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ieren 93"/>
          <p:cNvGrpSpPr/>
          <p:nvPr/>
        </p:nvGrpSpPr>
        <p:grpSpPr>
          <a:xfrm>
            <a:off x="622300" y="4153535"/>
            <a:ext cx="3761202" cy="2488565"/>
            <a:chOff x="622300" y="4153535"/>
            <a:chExt cx="3761202" cy="2488565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40610" y="6310313"/>
              <a:ext cx="850900" cy="33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22300" y="4153535"/>
              <a:ext cx="887413" cy="347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Line 397"/>
            <p:cNvSpPr>
              <a:spLocks noChangeShapeType="1"/>
            </p:cNvSpPr>
            <p:nvPr/>
          </p:nvSpPr>
          <p:spPr bwMode="auto">
            <a:xfrm>
              <a:off x="1496360" y="5864419"/>
              <a:ext cx="2762560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451"/>
            <p:cNvSpPr>
              <a:spLocks noChangeShapeType="1"/>
            </p:cNvSpPr>
            <p:nvPr/>
          </p:nvSpPr>
          <p:spPr bwMode="auto">
            <a:xfrm>
              <a:off x="1435400" y="5032251"/>
              <a:ext cx="2762560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Oval 416"/>
            <p:cNvSpPr>
              <a:spLocks noChangeArrowheads="1"/>
            </p:cNvSpPr>
            <p:nvPr/>
          </p:nvSpPr>
          <p:spPr bwMode="auto">
            <a:xfrm>
              <a:off x="1806265" y="4988754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Inhaltsplatzhalter 2"/>
            <p:cNvSpPr txBox="1">
              <a:spLocks/>
            </p:cNvSpPr>
            <p:nvPr/>
          </p:nvSpPr>
          <p:spPr>
            <a:xfrm>
              <a:off x="1122864" y="5631143"/>
              <a:ext cx="477336" cy="470136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CH" sz="2400" dirty="0" smtClean="0"/>
                <a:t>1</a:t>
              </a:r>
              <a:endParaRPr lang="de-CH" sz="2400" b="1" dirty="0" smtClean="0"/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0873" y="4897438"/>
              <a:ext cx="688975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Oval 416"/>
            <p:cNvSpPr>
              <a:spLocks noChangeArrowheads="1"/>
            </p:cNvSpPr>
            <p:nvPr/>
          </p:nvSpPr>
          <p:spPr bwMode="auto">
            <a:xfrm>
              <a:off x="2385385" y="4988754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416"/>
            <p:cNvSpPr>
              <a:spLocks noChangeArrowheads="1"/>
            </p:cNvSpPr>
            <p:nvPr/>
          </p:nvSpPr>
          <p:spPr bwMode="auto">
            <a:xfrm>
              <a:off x="2979745" y="4988754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416"/>
            <p:cNvSpPr>
              <a:spLocks noChangeArrowheads="1"/>
            </p:cNvSpPr>
            <p:nvPr/>
          </p:nvSpPr>
          <p:spPr bwMode="auto">
            <a:xfrm>
              <a:off x="3604585" y="4988754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16"/>
            <p:cNvSpPr>
              <a:spLocks noChangeArrowheads="1"/>
            </p:cNvSpPr>
            <p:nvPr/>
          </p:nvSpPr>
          <p:spPr bwMode="auto">
            <a:xfrm>
              <a:off x="1806265" y="5819334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416"/>
            <p:cNvSpPr>
              <a:spLocks noChangeArrowheads="1"/>
            </p:cNvSpPr>
            <p:nvPr/>
          </p:nvSpPr>
          <p:spPr bwMode="auto">
            <a:xfrm>
              <a:off x="2385385" y="5819334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416"/>
            <p:cNvSpPr>
              <a:spLocks noChangeArrowheads="1"/>
            </p:cNvSpPr>
            <p:nvPr/>
          </p:nvSpPr>
          <p:spPr bwMode="auto">
            <a:xfrm>
              <a:off x="2979745" y="5819334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416"/>
            <p:cNvSpPr>
              <a:spLocks noChangeArrowheads="1"/>
            </p:cNvSpPr>
            <p:nvPr/>
          </p:nvSpPr>
          <p:spPr bwMode="auto">
            <a:xfrm>
              <a:off x="3604585" y="5819334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17"/>
            <p:cNvSpPr>
              <a:spLocks noChangeShapeType="1"/>
            </p:cNvSpPr>
            <p:nvPr/>
          </p:nvSpPr>
          <p:spPr bwMode="auto">
            <a:xfrm flipH="1">
              <a:off x="1844040" y="5044440"/>
              <a:ext cx="579120" cy="8153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hteck 53"/>
            <p:cNvSpPr/>
            <p:nvPr/>
          </p:nvSpPr>
          <p:spPr>
            <a:xfrm>
              <a:off x="1615765" y="5875139"/>
              <a:ext cx="4748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2000" dirty="0" smtClean="0">
                  <a:solidFill>
                    <a:prstClr val="black"/>
                  </a:solidFill>
                </a:rPr>
                <a:t>{1}</a:t>
              </a:r>
              <a:endParaRPr lang="en-US" sz="2000" dirty="0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2202505" y="5875139"/>
              <a:ext cx="4748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2000" dirty="0" smtClean="0">
                  <a:solidFill>
                    <a:prstClr val="black"/>
                  </a:solidFill>
                </a:rPr>
                <a:t>{2}</a:t>
              </a:r>
              <a:endParaRPr lang="en-US" sz="2000" dirty="0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2804485" y="5875139"/>
              <a:ext cx="4748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2000" dirty="0" smtClean="0">
                  <a:solidFill>
                    <a:prstClr val="black"/>
                  </a:solidFill>
                </a:rPr>
                <a:t>{3}</a:t>
              </a:r>
              <a:endParaRPr lang="en-US" sz="2000" dirty="0"/>
            </a:p>
          </p:txBody>
        </p:sp>
        <p:sp>
          <p:nvSpPr>
            <p:cNvPr id="57" name="Rechteck 56"/>
            <p:cNvSpPr/>
            <p:nvPr/>
          </p:nvSpPr>
          <p:spPr>
            <a:xfrm>
              <a:off x="3421705" y="5882759"/>
              <a:ext cx="4748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2000" dirty="0" smtClean="0">
                  <a:solidFill>
                    <a:prstClr val="black"/>
                  </a:solidFill>
                </a:rPr>
                <a:t>{4}</a:t>
              </a:r>
              <a:endParaRPr lang="en-US" sz="2000" dirty="0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1196665" y="4549259"/>
              <a:ext cx="86273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2000" dirty="0" smtClean="0">
                  <a:solidFill>
                    <a:prstClr val="black"/>
                  </a:solidFill>
                </a:rPr>
                <a:t>{2,3,4}</a:t>
              </a:r>
              <a:endParaRPr lang="en-US" sz="2000" dirty="0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1973905" y="4556879"/>
              <a:ext cx="86273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2000" dirty="0" smtClean="0">
                  <a:solidFill>
                    <a:prstClr val="black"/>
                  </a:solidFill>
                </a:rPr>
                <a:t>{1,3,4}</a:t>
              </a:r>
              <a:endParaRPr lang="en-US" sz="2000" dirty="0"/>
            </a:p>
          </p:txBody>
        </p:sp>
        <p:sp>
          <p:nvSpPr>
            <p:cNvPr id="60" name="Rechteck 59"/>
            <p:cNvSpPr/>
            <p:nvPr/>
          </p:nvSpPr>
          <p:spPr>
            <a:xfrm>
              <a:off x="2751145" y="4556879"/>
              <a:ext cx="86273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2000" dirty="0" smtClean="0">
                  <a:solidFill>
                    <a:prstClr val="black"/>
                  </a:solidFill>
                </a:rPr>
                <a:t>{1,2,4}</a:t>
              </a:r>
              <a:endParaRPr lang="en-US" sz="2000" dirty="0"/>
            </a:p>
          </p:txBody>
        </p:sp>
        <p:sp>
          <p:nvSpPr>
            <p:cNvPr id="61" name="Rechteck 60"/>
            <p:cNvSpPr/>
            <p:nvPr/>
          </p:nvSpPr>
          <p:spPr>
            <a:xfrm>
              <a:off x="3520765" y="4564499"/>
              <a:ext cx="86273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2000" dirty="0" smtClean="0">
                  <a:solidFill>
                    <a:prstClr val="black"/>
                  </a:solidFill>
                </a:rPr>
                <a:t>{1,2,3}</a:t>
              </a:r>
              <a:endParaRPr lang="en-US" sz="2000" dirty="0"/>
            </a:p>
          </p:txBody>
        </p:sp>
        <p:sp>
          <p:nvSpPr>
            <p:cNvPr id="75" name="Line 117"/>
            <p:cNvSpPr>
              <a:spLocks noChangeShapeType="1"/>
            </p:cNvSpPr>
            <p:nvPr/>
          </p:nvSpPr>
          <p:spPr bwMode="auto">
            <a:xfrm flipH="1">
              <a:off x="2438400" y="5052060"/>
              <a:ext cx="579120" cy="8153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17"/>
            <p:cNvSpPr>
              <a:spLocks noChangeShapeType="1"/>
            </p:cNvSpPr>
            <p:nvPr/>
          </p:nvSpPr>
          <p:spPr bwMode="auto">
            <a:xfrm flipH="1">
              <a:off x="3048000" y="5052060"/>
              <a:ext cx="579120" cy="8153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17"/>
            <p:cNvSpPr>
              <a:spLocks noChangeShapeType="1"/>
            </p:cNvSpPr>
            <p:nvPr/>
          </p:nvSpPr>
          <p:spPr bwMode="auto">
            <a:xfrm flipH="1" flipV="1">
              <a:off x="3055620" y="5044440"/>
              <a:ext cx="579120" cy="8153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117"/>
            <p:cNvSpPr>
              <a:spLocks noChangeShapeType="1"/>
            </p:cNvSpPr>
            <p:nvPr/>
          </p:nvSpPr>
          <p:spPr bwMode="auto">
            <a:xfrm flipH="1" flipV="1">
              <a:off x="2430780" y="5044440"/>
              <a:ext cx="579120" cy="8153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117"/>
            <p:cNvSpPr>
              <a:spLocks noChangeShapeType="1"/>
            </p:cNvSpPr>
            <p:nvPr/>
          </p:nvSpPr>
          <p:spPr bwMode="auto">
            <a:xfrm flipH="1" flipV="1">
              <a:off x="1851660" y="5044440"/>
              <a:ext cx="579120" cy="8153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17"/>
            <p:cNvSpPr>
              <a:spLocks noChangeShapeType="1"/>
            </p:cNvSpPr>
            <p:nvPr/>
          </p:nvSpPr>
          <p:spPr bwMode="auto">
            <a:xfrm flipV="1">
              <a:off x="1844040" y="5052058"/>
              <a:ext cx="1188720" cy="8305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17"/>
            <p:cNvSpPr>
              <a:spLocks noChangeShapeType="1"/>
            </p:cNvSpPr>
            <p:nvPr/>
          </p:nvSpPr>
          <p:spPr bwMode="auto">
            <a:xfrm flipV="1">
              <a:off x="2446020" y="5029198"/>
              <a:ext cx="1188720" cy="8305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17"/>
            <p:cNvSpPr>
              <a:spLocks noChangeShapeType="1"/>
            </p:cNvSpPr>
            <p:nvPr/>
          </p:nvSpPr>
          <p:spPr bwMode="auto">
            <a:xfrm>
              <a:off x="2453640" y="5052058"/>
              <a:ext cx="1188720" cy="8305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17"/>
            <p:cNvSpPr>
              <a:spLocks noChangeShapeType="1"/>
            </p:cNvSpPr>
            <p:nvPr/>
          </p:nvSpPr>
          <p:spPr bwMode="auto">
            <a:xfrm>
              <a:off x="1844040" y="5044438"/>
              <a:ext cx="1188720" cy="8305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17"/>
            <p:cNvSpPr>
              <a:spLocks noChangeShapeType="1"/>
            </p:cNvSpPr>
            <p:nvPr/>
          </p:nvSpPr>
          <p:spPr bwMode="auto">
            <a:xfrm>
              <a:off x="1851660" y="5052060"/>
              <a:ext cx="1813560" cy="8229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117"/>
            <p:cNvSpPr>
              <a:spLocks noChangeShapeType="1"/>
            </p:cNvSpPr>
            <p:nvPr/>
          </p:nvSpPr>
          <p:spPr bwMode="auto">
            <a:xfrm flipV="1">
              <a:off x="1844040" y="5036821"/>
              <a:ext cx="1805940" cy="822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uppieren 94"/>
          <p:cNvGrpSpPr/>
          <p:nvPr/>
        </p:nvGrpSpPr>
        <p:grpSpPr>
          <a:xfrm>
            <a:off x="4803458" y="4196398"/>
            <a:ext cx="3638040" cy="2432050"/>
            <a:chOff x="4803458" y="4196398"/>
            <a:chExt cx="3638040" cy="243205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603048" y="6293485"/>
              <a:ext cx="858837" cy="334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803458" y="4196398"/>
              <a:ext cx="153352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829175" y="4848225"/>
              <a:ext cx="628650" cy="28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Line 397"/>
            <p:cNvSpPr>
              <a:spLocks noChangeShapeType="1"/>
            </p:cNvSpPr>
            <p:nvPr/>
          </p:nvSpPr>
          <p:spPr bwMode="auto">
            <a:xfrm>
              <a:off x="5672120" y="5864419"/>
              <a:ext cx="2762560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51"/>
            <p:cNvSpPr>
              <a:spLocks noChangeShapeType="1"/>
            </p:cNvSpPr>
            <p:nvPr/>
          </p:nvSpPr>
          <p:spPr bwMode="auto">
            <a:xfrm>
              <a:off x="5611160" y="5032251"/>
              <a:ext cx="2762560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94948" y="5741035"/>
              <a:ext cx="198437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Line 117"/>
            <p:cNvSpPr>
              <a:spLocks noChangeShapeType="1"/>
            </p:cNvSpPr>
            <p:nvPr/>
          </p:nvSpPr>
          <p:spPr bwMode="auto">
            <a:xfrm flipH="1">
              <a:off x="5882038" y="5023994"/>
              <a:ext cx="0" cy="8491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18"/>
            <p:cNvSpPr>
              <a:spLocks noChangeShapeType="1"/>
            </p:cNvSpPr>
            <p:nvPr/>
          </p:nvSpPr>
          <p:spPr bwMode="auto">
            <a:xfrm flipH="1">
              <a:off x="5876635" y="5009004"/>
              <a:ext cx="1116124" cy="8640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118"/>
            <p:cNvSpPr>
              <a:spLocks noChangeShapeType="1"/>
            </p:cNvSpPr>
            <p:nvPr/>
          </p:nvSpPr>
          <p:spPr bwMode="auto">
            <a:xfrm flipH="1" flipV="1">
              <a:off x="6983170" y="5009004"/>
              <a:ext cx="1116125" cy="8280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117"/>
            <p:cNvSpPr>
              <a:spLocks noChangeShapeType="1"/>
            </p:cNvSpPr>
            <p:nvPr/>
          </p:nvSpPr>
          <p:spPr bwMode="auto">
            <a:xfrm flipH="1">
              <a:off x="8076811" y="5010475"/>
              <a:ext cx="0" cy="8491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17"/>
            <p:cNvSpPr>
              <a:spLocks noChangeShapeType="1"/>
            </p:cNvSpPr>
            <p:nvPr/>
          </p:nvSpPr>
          <p:spPr bwMode="auto">
            <a:xfrm flipH="1">
              <a:off x="6990667" y="5016499"/>
              <a:ext cx="1080120" cy="8280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18"/>
            <p:cNvSpPr>
              <a:spLocks noChangeShapeType="1"/>
            </p:cNvSpPr>
            <p:nvPr/>
          </p:nvSpPr>
          <p:spPr bwMode="auto">
            <a:xfrm flipH="1" flipV="1">
              <a:off x="5873072" y="5022523"/>
              <a:ext cx="1116125" cy="8280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Oval 416"/>
            <p:cNvSpPr>
              <a:spLocks noChangeArrowheads="1"/>
            </p:cNvSpPr>
            <p:nvPr/>
          </p:nvSpPr>
          <p:spPr bwMode="auto">
            <a:xfrm>
              <a:off x="5850218" y="5833539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416"/>
            <p:cNvSpPr>
              <a:spLocks noChangeArrowheads="1"/>
            </p:cNvSpPr>
            <p:nvPr/>
          </p:nvSpPr>
          <p:spPr bwMode="auto">
            <a:xfrm>
              <a:off x="6930338" y="5823952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416"/>
            <p:cNvSpPr>
              <a:spLocks noChangeArrowheads="1"/>
            </p:cNvSpPr>
            <p:nvPr/>
          </p:nvSpPr>
          <p:spPr bwMode="auto">
            <a:xfrm>
              <a:off x="8036875" y="5823952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416"/>
            <p:cNvSpPr>
              <a:spLocks noChangeArrowheads="1"/>
            </p:cNvSpPr>
            <p:nvPr/>
          </p:nvSpPr>
          <p:spPr bwMode="auto">
            <a:xfrm>
              <a:off x="5840631" y="4982587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416"/>
            <p:cNvSpPr>
              <a:spLocks noChangeArrowheads="1"/>
            </p:cNvSpPr>
            <p:nvPr/>
          </p:nvSpPr>
          <p:spPr bwMode="auto">
            <a:xfrm>
              <a:off x="6920751" y="4973000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416"/>
            <p:cNvSpPr>
              <a:spLocks noChangeArrowheads="1"/>
            </p:cNvSpPr>
            <p:nvPr/>
          </p:nvSpPr>
          <p:spPr bwMode="auto">
            <a:xfrm>
              <a:off x="8027288" y="4973000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5654365" y="5905619"/>
              <a:ext cx="4748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2000" dirty="0" smtClean="0">
                  <a:solidFill>
                    <a:prstClr val="black"/>
                  </a:solidFill>
                </a:rPr>
                <a:t>{1}</a:t>
              </a:r>
              <a:endParaRPr lang="en-US" sz="2000" dirty="0"/>
            </a:p>
          </p:txBody>
        </p:sp>
        <p:sp>
          <p:nvSpPr>
            <p:cNvPr id="89" name="Rechteck 88"/>
            <p:cNvSpPr/>
            <p:nvPr/>
          </p:nvSpPr>
          <p:spPr>
            <a:xfrm>
              <a:off x="6751645" y="5905619"/>
              <a:ext cx="4748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2000" dirty="0" smtClean="0">
                  <a:solidFill>
                    <a:prstClr val="black"/>
                  </a:solidFill>
                </a:rPr>
                <a:t>{2}</a:t>
              </a:r>
              <a:endParaRPr lang="en-US" sz="2000" dirty="0"/>
            </a:p>
          </p:txBody>
        </p:sp>
        <p:sp>
          <p:nvSpPr>
            <p:cNvPr id="90" name="Rechteck 89"/>
            <p:cNvSpPr/>
            <p:nvPr/>
          </p:nvSpPr>
          <p:spPr>
            <a:xfrm>
              <a:off x="7864165" y="5905619"/>
              <a:ext cx="4748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2000" dirty="0" smtClean="0">
                  <a:solidFill>
                    <a:prstClr val="black"/>
                  </a:solidFill>
                </a:rPr>
                <a:t>{3}</a:t>
              </a:r>
              <a:endParaRPr lang="en-US" sz="2000" dirty="0"/>
            </a:p>
          </p:txBody>
        </p:sp>
        <p:sp>
          <p:nvSpPr>
            <p:cNvPr id="91" name="Rechteck 90"/>
            <p:cNvSpPr/>
            <p:nvPr/>
          </p:nvSpPr>
          <p:spPr>
            <a:xfrm>
              <a:off x="5547685" y="4572119"/>
              <a:ext cx="6687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2000" dirty="0" smtClean="0">
                  <a:solidFill>
                    <a:prstClr val="black"/>
                  </a:solidFill>
                </a:rPr>
                <a:t>{1,2}</a:t>
              </a:r>
              <a:endParaRPr lang="en-US" sz="2000" dirty="0"/>
            </a:p>
          </p:txBody>
        </p:sp>
        <p:sp>
          <p:nvSpPr>
            <p:cNvPr id="92" name="Rechteck 91"/>
            <p:cNvSpPr/>
            <p:nvPr/>
          </p:nvSpPr>
          <p:spPr>
            <a:xfrm>
              <a:off x="6629725" y="4572119"/>
              <a:ext cx="6687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2000" dirty="0" smtClean="0">
                  <a:solidFill>
                    <a:prstClr val="black"/>
                  </a:solidFill>
                </a:rPr>
                <a:t>{1,3}</a:t>
              </a:r>
              <a:endParaRPr lang="en-US" sz="2000" dirty="0"/>
            </a:p>
          </p:txBody>
        </p:sp>
        <p:sp>
          <p:nvSpPr>
            <p:cNvPr id="93" name="Rechteck 92"/>
            <p:cNvSpPr/>
            <p:nvPr/>
          </p:nvSpPr>
          <p:spPr>
            <a:xfrm>
              <a:off x="7772725" y="4572119"/>
              <a:ext cx="6687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2000" dirty="0" smtClean="0">
                  <a:solidFill>
                    <a:prstClr val="black"/>
                  </a:solidFill>
                </a:rPr>
                <a:t>{2,3}</a:t>
              </a:r>
              <a:endParaRPr lang="en-US" sz="2000" dirty="0"/>
            </a:p>
          </p:txBody>
        </p:sp>
      </p:grpSp>
      <p:sp>
        <p:nvSpPr>
          <p:cNvPr id="96" name="Inhaltsplatzhalter 2"/>
          <p:cNvSpPr txBox="1">
            <a:spLocks/>
          </p:cNvSpPr>
          <p:nvPr/>
        </p:nvSpPr>
        <p:spPr>
          <a:xfrm>
            <a:off x="467544" y="3564217"/>
            <a:ext cx="1999431" cy="645833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CH" sz="2400" b="1" dirty="0" err="1" smtClean="0"/>
              <a:t>Examples</a:t>
            </a:r>
            <a:endParaRPr lang="de-CH" sz="2400" b="1" dirty="0" smtClean="0"/>
          </a:p>
        </p:txBody>
      </p:sp>
      <p:grpSp>
        <p:nvGrpSpPr>
          <p:cNvPr id="6" name="Gruppieren 97"/>
          <p:cNvGrpSpPr/>
          <p:nvPr/>
        </p:nvGrpSpPr>
        <p:grpSpPr>
          <a:xfrm>
            <a:off x="466725" y="2668867"/>
            <a:ext cx="6732270" cy="1384973"/>
            <a:chOff x="466725" y="2668867"/>
            <a:chExt cx="6732270" cy="1384973"/>
          </a:xfrm>
        </p:grpSpPr>
        <p:sp>
          <p:nvSpPr>
            <p:cNvPr id="17" name="Line 117"/>
            <p:cNvSpPr>
              <a:spLocks noChangeShapeType="1"/>
            </p:cNvSpPr>
            <p:nvPr/>
          </p:nvSpPr>
          <p:spPr bwMode="auto">
            <a:xfrm flipH="1">
              <a:off x="4610100" y="2926080"/>
              <a:ext cx="457200" cy="7848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608513" y="3806190"/>
              <a:ext cx="23177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032693" y="3079750"/>
              <a:ext cx="225425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6379845" y="3158490"/>
              <a:ext cx="819150" cy="34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" name="Inhaltsplatzhalter 2"/>
            <p:cNvSpPr txBox="1">
              <a:spLocks/>
            </p:cNvSpPr>
            <p:nvPr/>
          </p:nvSpPr>
          <p:spPr>
            <a:xfrm>
              <a:off x="5976804" y="3101303"/>
              <a:ext cx="477336" cy="470136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CH" sz="2400" dirty="0" err="1" smtClean="0"/>
                <a:t>iff</a:t>
              </a:r>
              <a:endParaRPr lang="de-CH" sz="2400" b="1" dirty="0" smtClean="0"/>
            </a:p>
          </p:txBody>
        </p:sp>
        <p:sp>
          <p:nvSpPr>
            <p:cNvPr id="97" name="Inhaltsplatzhalter 2"/>
            <p:cNvSpPr txBox="1">
              <a:spLocks/>
            </p:cNvSpPr>
            <p:nvPr/>
          </p:nvSpPr>
          <p:spPr>
            <a:xfrm>
              <a:off x="466725" y="2668867"/>
              <a:ext cx="1676400" cy="569633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de-CH" sz="2400" dirty="0" err="1" smtClean="0"/>
                <a:t>Edges</a:t>
              </a:r>
              <a:r>
                <a:rPr lang="de-CH" sz="2400" dirty="0" smtClean="0"/>
                <a:t>  =</a:t>
              </a:r>
              <a:endParaRPr lang="de-CH" sz="2400" b="1" dirty="0" smtClean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el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44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Relation to the </a:t>
            </a:r>
            <a:r>
              <a:rPr lang="de-CH" sz="4400" dirty="0" err="1" smtClean="0">
                <a:solidFill>
                  <a:prstClr val="black"/>
                </a:solidFill>
                <a:latin typeface="+mj-lt"/>
                <a:cs typeface="Arial" pitchFamily="34" charset="0"/>
              </a:rPr>
              <a:t>cube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uppieren 140"/>
          <p:cNvGrpSpPr/>
          <p:nvPr/>
        </p:nvGrpSpPr>
        <p:grpSpPr>
          <a:xfrm>
            <a:off x="4803458" y="4196398"/>
            <a:ext cx="3638040" cy="2432050"/>
            <a:chOff x="4803458" y="4196398"/>
            <a:chExt cx="3638040" cy="2432050"/>
          </a:xfrm>
        </p:grpSpPr>
        <p:pic>
          <p:nvPicPr>
            <p:cNvPr id="1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03048" y="6293485"/>
              <a:ext cx="858837" cy="334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3458" y="4196398"/>
              <a:ext cx="153352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2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29175" y="4848225"/>
              <a:ext cx="628650" cy="28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" name="Line 397"/>
            <p:cNvSpPr>
              <a:spLocks noChangeShapeType="1"/>
            </p:cNvSpPr>
            <p:nvPr/>
          </p:nvSpPr>
          <p:spPr bwMode="auto">
            <a:xfrm>
              <a:off x="5672120" y="5864419"/>
              <a:ext cx="2762560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451"/>
            <p:cNvSpPr>
              <a:spLocks noChangeShapeType="1"/>
            </p:cNvSpPr>
            <p:nvPr/>
          </p:nvSpPr>
          <p:spPr bwMode="auto">
            <a:xfrm>
              <a:off x="5611160" y="5032251"/>
              <a:ext cx="2762560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5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94948" y="5741035"/>
              <a:ext cx="198437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" name="Line 117"/>
            <p:cNvSpPr>
              <a:spLocks noChangeShapeType="1"/>
            </p:cNvSpPr>
            <p:nvPr/>
          </p:nvSpPr>
          <p:spPr bwMode="auto">
            <a:xfrm flipH="1">
              <a:off x="5882038" y="5023994"/>
              <a:ext cx="0" cy="8491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118"/>
            <p:cNvSpPr>
              <a:spLocks noChangeShapeType="1"/>
            </p:cNvSpPr>
            <p:nvPr/>
          </p:nvSpPr>
          <p:spPr bwMode="auto">
            <a:xfrm flipH="1">
              <a:off x="5876635" y="5009004"/>
              <a:ext cx="1116124" cy="8640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118"/>
            <p:cNvSpPr>
              <a:spLocks noChangeShapeType="1"/>
            </p:cNvSpPr>
            <p:nvPr/>
          </p:nvSpPr>
          <p:spPr bwMode="auto">
            <a:xfrm flipH="1" flipV="1">
              <a:off x="6983170" y="5009004"/>
              <a:ext cx="1116125" cy="8280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117"/>
            <p:cNvSpPr>
              <a:spLocks noChangeShapeType="1"/>
            </p:cNvSpPr>
            <p:nvPr/>
          </p:nvSpPr>
          <p:spPr bwMode="auto">
            <a:xfrm flipH="1">
              <a:off x="8076811" y="5010475"/>
              <a:ext cx="0" cy="8491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117"/>
            <p:cNvSpPr>
              <a:spLocks noChangeShapeType="1"/>
            </p:cNvSpPr>
            <p:nvPr/>
          </p:nvSpPr>
          <p:spPr bwMode="auto">
            <a:xfrm flipH="1">
              <a:off x="6990667" y="5016499"/>
              <a:ext cx="1080120" cy="8280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118"/>
            <p:cNvSpPr>
              <a:spLocks noChangeShapeType="1"/>
            </p:cNvSpPr>
            <p:nvPr/>
          </p:nvSpPr>
          <p:spPr bwMode="auto">
            <a:xfrm flipH="1" flipV="1">
              <a:off x="5873072" y="5022523"/>
              <a:ext cx="1116125" cy="8280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Oval 416"/>
            <p:cNvSpPr>
              <a:spLocks noChangeArrowheads="1"/>
            </p:cNvSpPr>
            <p:nvPr/>
          </p:nvSpPr>
          <p:spPr bwMode="auto">
            <a:xfrm>
              <a:off x="5850218" y="5833539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Oval 416"/>
            <p:cNvSpPr>
              <a:spLocks noChangeArrowheads="1"/>
            </p:cNvSpPr>
            <p:nvPr/>
          </p:nvSpPr>
          <p:spPr bwMode="auto">
            <a:xfrm>
              <a:off x="6930338" y="5823952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Oval 416"/>
            <p:cNvSpPr>
              <a:spLocks noChangeArrowheads="1"/>
            </p:cNvSpPr>
            <p:nvPr/>
          </p:nvSpPr>
          <p:spPr bwMode="auto">
            <a:xfrm>
              <a:off x="8036875" y="5823952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Oval 416"/>
            <p:cNvSpPr>
              <a:spLocks noChangeArrowheads="1"/>
            </p:cNvSpPr>
            <p:nvPr/>
          </p:nvSpPr>
          <p:spPr bwMode="auto">
            <a:xfrm>
              <a:off x="5840631" y="4982587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Oval 416"/>
            <p:cNvSpPr>
              <a:spLocks noChangeArrowheads="1"/>
            </p:cNvSpPr>
            <p:nvPr/>
          </p:nvSpPr>
          <p:spPr bwMode="auto">
            <a:xfrm>
              <a:off x="6920751" y="4973000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Oval 416"/>
            <p:cNvSpPr>
              <a:spLocks noChangeArrowheads="1"/>
            </p:cNvSpPr>
            <p:nvPr/>
          </p:nvSpPr>
          <p:spPr bwMode="auto">
            <a:xfrm>
              <a:off x="8027288" y="4973000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Rechteck 167"/>
            <p:cNvSpPr/>
            <p:nvPr/>
          </p:nvSpPr>
          <p:spPr>
            <a:xfrm>
              <a:off x="5654365" y="5905619"/>
              <a:ext cx="4748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2000" dirty="0" smtClean="0">
                  <a:solidFill>
                    <a:prstClr val="black"/>
                  </a:solidFill>
                </a:rPr>
                <a:t>{1}</a:t>
              </a:r>
              <a:endParaRPr lang="en-US" sz="2000" dirty="0"/>
            </a:p>
          </p:txBody>
        </p:sp>
        <p:sp>
          <p:nvSpPr>
            <p:cNvPr id="171" name="Rechteck 170"/>
            <p:cNvSpPr/>
            <p:nvPr/>
          </p:nvSpPr>
          <p:spPr>
            <a:xfrm>
              <a:off x="6751645" y="5905619"/>
              <a:ext cx="4748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2000" dirty="0" smtClean="0">
                  <a:solidFill>
                    <a:prstClr val="black"/>
                  </a:solidFill>
                </a:rPr>
                <a:t>{2}</a:t>
              </a:r>
              <a:endParaRPr lang="en-US" sz="2000" dirty="0"/>
            </a:p>
          </p:txBody>
        </p:sp>
        <p:sp>
          <p:nvSpPr>
            <p:cNvPr id="176" name="Rechteck 175"/>
            <p:cNvSpPr/>
            <p:nvPr/>
          </p:nvSpPr>
          <p:spPr>
            <a:xfrm>
              <a:off x="7864165" y="5905619"/>
              <a:ext cx="4748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2000" dirty="0" smtClean="0">
                  <a:solidFill>
                    <a:prstClr val="black"/>
                  </a:solidFill>
                </a:rPr>
                <a:t>{3}</a:t>
              </a:r>
              <a:endParaRPr lang="en-US" sz="2000" dirty="0"/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5547685" y="4572119"/>
              <a:ext cx="6687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2000" dirty="0" smtClean="0">
                  <a:solidFill>
                    <a:prstClr val="black"/>
                  </a:solidFill>
                </a:rPr>
                <a:t>{1,2}</a:t>
              </a:r>
              <a:endParaRPr lang="en-US" sz="2000" dirty="0"/>
            </a:p>
          </p:txBody>
        </p:sp>
        <p:sp>
          <p:nvSpPr>
            <p:cNvPr id="178" name="Rechteck 177"/>
            <p:cNvSpPr/>
            <p:nvPr/>
          </p:nvSpPr>
          <p:spPr>
            <a:xfrm>
              <a:off x="6629725" y="4572119"/>
              <a:ext cx="6687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2000" dirty="0" smtClean="0">
                  <a:solidFill>
                    <a:prstClr val="black"/>
                  </a:solidFill>
                </a:rPr>
                <a:t>{1,3}</a:t>
              </a:r>
              <a:endParaRPr lang="en-US" sz="2000" dirty="0"/>
            </a:p>
          </p:txBody>
        </p:sp>
        <p:sp>
          <p:nvSpPr>
            <p:cNvPr id="179" name="Rechteck 178"/>
            <p:cNvSpPr/>
            <p:nvPr/>
          </p:nvSpPr>
          <p:spPr>
            <a:xfrm>
              <a:off x="7772725" y="4572119"/>
              <a:ext cx="6687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2000" dirty="0" smtClean="0">
                  <a:solidFill>
                    <a:prstClr val="black"/>
                  </a:solidFill>
                </a:rPr>
                <a:t>{2,3}</a:t>
              </a:r>
              <a:endParaRPr lang="en-US" sz="2000" dirty="0"/>
            </a:p>
          </p:txBody>
        </p:sp>
      </p:grpSp>
      <p:grpSp>
        <p:nvGrpSpPr>
          <p:cNvPr id="3" name="Gruppieren 203"/>
          <p:cNvGrpSpPr/>
          <p:nvPr/>
        </p:nvGrpSpPr>
        <p:grpSpPr>
          <a:xfrm>
            <a:off x="978652" y="1913824"/>
            <a:ext cx="3491428" cy="3711420"/>
            <a:chOff x="978652" y="1913824"/>
            <a:chExt cx="3491428" cy="3711420"/>
          </a:xfrm>
        </p:grpSpPr>
        <p:sp>
          <p:nvSpPr>
            <p:cNvPr id="4" name="Rectangle 452"/>
            <p:cNvSpPr>
              <a:spLocks noChangeArrowheads="1"/>
            </p:cNvSpPr>
            <p:nvPr/>
          </p:nvSpPr>
          <p:spPr bwMode="auto">
            <a:xfrm>
              <a:off x="2213610" y="3653349"/>
              <a:ext cx="2197894" cy="83483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444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183"/>
            <p:cNvSpPr>
              <a:spLocks noChangeArrowheads="1"/>
            </p:cNvSpPr>
            <p:nvPr/>
          </p:nvSpPr>
          <p:spPr bwMode="auto">
            <a:xfrm>
              <a:off x="1589760" y="4345359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smtClean="0">
                  <a:latin typeface="Courier New" pitchFamily="49" charset="0"/>
                </a:rPr>
                <a:t>100</a:t>
              </a:r>
              <a:endParaRPr lang="en-US" sz="2000" b="1">
                <a:latin typeface="Courier New" pitchFamily="49" charset="0"/>
              </a:endParaRPr>
            </a:p>
          </p:txBody>
        </p:sp>
        <p:sp>
          <p:nvSpPr>
            <p:cNvPr id="6" name="Rectangle 183"/>
            <p:cNvSpPr>
              <a:spLocks noChangeArrowheads="1"/>
            </p:cNvSpPr>
            <p:nvPr/>
          </p:nvSpPr>
          <p:spPr bwMode="auto">
            <a:xfrm>
              <a:off x="2641739" y="4345359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smtClean="0">
                  <a:latin typeface="Courier New" pitchFamily="49" charset="0"/>
                </a:rPr>
                <a:t>010</a:t>
              </a:r>
              <a:endParaRPr lang="en-US" sz="2000" b="1">
                <a:latin typeface="Courier New" pitchFamily="49" charset="0"/>
              </a:endParaRPr>
            </a:p>
          </p:txBody>
        </p:sp>
        <p:sp>
          <p:nvSpPr>
            <p:cNvPr id="7" name="Rectangle 183"/>
            <p:cNvSpPr>
              <a:spLocks noChangeArrowheads="1"/>
            </p:cNvSpPr>
            <p:nvPr/>
          </p:nvSpPr>
          <p:spPr bwMode="auto">
            <a:xfrm>
              <a:off x="3757863" y="4345359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smtClean="0">
                  <a:latin typeface="Courier New" pitchFamily="49" charset="0"/>
                </a:rPr>
                <a:t>001</a:t>
              </a:r>
              <a:endParaRPr lang="en-US" sz="2000" b="1">
                <a:latin typeface="Courier New" pitchFamily="49" charset="0"/>
              </a:endParaRPr>
            </a:p>
          </p:txBody>
        </p:sp>
        <p:sp>
          <p:nvSpPr>
            <p:cNvPr id="8" name="Rectangle 183"/>
            <p:cNvSpPr>
              <a:spLocks noChangeArrowheads="1"/>
            </p:cNvSpPr>
            <p:nvPr/>
          </p:nvSpPr>
          <p:spPr bwMode="auto">
            <a:xfrm>
              <a:off x="2641739" y="3501008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smtClean="0">
                  <a:latin typeface="Courier New" pitchFamily="49" charset="0"/>
                </a:rPr>
                <a:t>101</a:t>
              </a:r>
              <a:endParaRPr lang="en-US" sz="2000" b="1">
                <a:latin typeface="Courier New" pitchFamily="49" charset="0"/>
              </a:endParaRPr>
            </a:p>
          </p:txBody>
        </p:sp>
        <p:sp>
          <p:nvSpPr>
            <p:cNvPr id="9" name="Rectangle 183"/>
            <p:cNvSpPr>
              <a:spLocks noChangeArrowheads="1"/>
            </p:cNvSpPr>
            <p:nvPr/>
          </p:nvSpPr>
          <p:spPr bwMode="auto">
            <a:xfrm>
              <a:off x="3757863" y="3501008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smtClean="0">
                  <a:latin typeface="Courier New" pitchFamily="49" charset="0"/>
                </a:rPr>
                <a:t>011</a:t>
              </a:r>
              <a:endParaRPr lang="en-US" sz="2000" b="1">
                <a:latin typeface="Courier New" pitchFamily="49" charset="0"/>
              </a:endParaRPr>
            </a:p>
          </p:txBody>
        </p:sp>
        <p:sp>
          <p:nvSpPr>
            <p:cNvPr id="10" name="Rectangle 183"/>
            <p:cNvSpPr>
              <a:spLocks noChangeArrowheads="1"/>
            </p:cNvSpPr>
            <p:nvPr/>
          </p:nvSpPr>
          <p:spPr bwMode="auto">
            <a:xfrm>
              <a:off x="2713746" y="5317467"/>
              <a:ext cx="532198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smtClean="0">
                  <a:latin typeface="Courier New" pitchFamily="49" charset="0"/>
                </a:rPr>
                <a:t>000</a:t>
              </a:r>
              <a:endParaRPr lang="en-US" sz="2000" b="1">
                <a:latin typeface="Courier New" pitchFamily="49" charset="0"/>
              </a:endParaRPr>
            </a:p>
          </p:txBody>
        </p:sp>
        <p:sp>
          <p:nvSpPr>
            <p:cNvPr id="12" name="Inhaltsplatzhalter 2"/>
            <p:cNvSpPr txBox="1">
              <a:spLocks/>
            </p:cNvSpPr>
            <p:nvPr/>
          </p:nvSpPr>
          <p:spPr>
            <a:xfrm>
              <a:off x="978652" y="5015644"/>
              <a:ext cx="476768" cy="609600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CH" sz="2400" dirty="0" smtClean="0"/>
                <a:t>0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Line 397"/>
            <p:cNvSpPr>
              <a:spLocks noChangeShapeType="1"/>
            </p:cNvSpPr>
            <p:nvPr/>
          </p:nvSpPr>
          <p:spPr bwMode="auto">
            <a:xfrm>
              <a:off x="1373736" y="5267300"/>
              <a:ext cx="2001161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397"/>
            <p:cNvSpPr>
              <a:spLocks noChangeShapeType="1"/>
            </p:cNvSpPr>
            <p:nvPr/>
          </p:nvSpPr>
          <p:spPr bwMode="auto">
            <a:xfrm>
              <a:off x="1337732" y="3645024"/>
              <a:ext cx="3062177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97"/>
            <p:cNvSpPr>
              <a:spLocks noChangeShapeType="1"/>
            </p:cNvSpPr>
            <p:nvPr/>
          </p:nvSpPr>
          <p:spPr bwMode="auto">
            <a:xfrm>
              <a:off x="1337732" y="4473116"/>
              <a:ext cx="3096344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397"/>
            <p:cNvSpPr>
              <a:spLocks noChangeShapeType="1"/>
            </p:cNvSpPr>
            <p:nvPr/>
          </p:nvSpPr>
          <p:spPr bwMode="auto">
            <a:xfrm>
              <a:off x="1337732" y="2868176"/>
              <a:ext cx="2029934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3317952" y="2888940"/>
              <a:ext cx="1116124" cy="7560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17"/>
            <p:cNvSpPr>
              <a:spLocks noChangeShapeType="1"/>
            </p:cNvSpPr>
            <p:nvPr/>
          </p:nvSpPr>
          <p:spPr bwMode="auto">
            <a:xfrm flipH="1">
              <a:off x="2216818" y="3660014"/>
              <a:ext cx="0" cy="8491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18"/>
            <p:cNvSpPr>
              <a:spLocks noChangeShapeType="1"/>
            </p:cNvSpPr>
            <p:nvPr/>
          </p:nvSpPr>
          <p:spPr bwMode="auto">
            <a:xfrm flipH="1">
              <a:off x="2211415" y="3645024"/>
              <a:ext cx="1116124" cy="8640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183"/>
            <p:cNvSpPr>
              <a:spLocks noChangeArrowheads="1"/>
            </p:cNvSpPr>
            <p:nvPr/>
          </p:nvSpPr>
          <p:spPr bwMode="auto">
            <a:xfrm>
              <a:off x="1597623" y="3501008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smtClean="0">
                  <a:latin typeface="Courier New" pitchFamily="49" charset="0"/>
                </a:rPr>
                <a:t>110</a:t>
              </a:r>
              <a:endParaRPr lang="en-US" sz="2000" b="1">
                <a:latin typeface="Courier New" pitchFamily="49" charset="0"/>
              </a:endParaRPr>
            </a:p>
          </p:txBody>
        </p:sp>
        <p:sp>
          <p:nvSpPr>
            <p:cNvPr id="25" name="Rectangle 183"/>
            <p:cNvSpPr>
              <a:spLocks noChangeArrowheads="1"/>
            </p:cNvSpPr>
            <p:nvPr/>
          </p:nvSpPr>
          <p:spPr bwMode="auto">
            <a:xfrm>
              <a:off x="2713746" y="2564904"/>
              <a:ext cx="532198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smtClean="0">
                  <a:latin typeface="Courier New" pitchFamily="49" charset="0"/>
                </a:rPr>
                <a:t>111</a:t>
              </a:r>
              <a:endParaRPr lang="en-US" sz="2000" b="1">
                <a:latin typeface="Courier New" pitchFamily="49" charset="0"/>
              </a:endParaRPr>
            </a:p>
          </p:txBody>
        </p:sp>
        <p:sp>
          <p:nvSpPr>
            <p:cNvPr id="26" name="Oval 416"/>
            <p:cNvSpPr>
              <a:spLocks noChangeArrowheads="1"/>
            </p:cNvSpPr>
            <p:nvPr/>
          </p:nvSpPr>
          <p:spPr bwMode="auto">
            <a:xfrm>
              <a:off x="3265118" y="5229200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416"/>
            <p:cNvSpPr>
              <a:spLocks noChangeArrowheads="1"/>
            </p:cNvSpPr>
            <p:nvPr/>
          </p:nvSpPr>
          <p:spPr bwMode="auto">
            <a:xfrm>
              <a:off x="3265118" y="2826334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 flipH="1">
              <a:off x="3317952" y="2888940"/>
              <a:ext cx="0" cy="7560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 flipH="1">
              <a:off x="2201828" y="2888940"/>
              <a:ext cx="1116124" cy="7920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18"/>
            <p:cNvSpPr>
              <a:spLocks noChangeShapeType="1"/>
            </p:cNvSpPr>
            <p:nvPr/>
          </p:nvSpPr>
          <p:spPr bwMode="auto">
            <a:xfrm flipH="1" flipV="1">
              <a:off x="3317950" y="3645024"/>
              <a:ext cx="1116125" cy="8280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17"/>
            <p:cNvSpPr>
              <a:spLocks noChangeShapeType="1"/>
            </p:cNvSpPr>
            <p:nvPr/>
          </p:nvSpPr>
          <p:spPr bwMode="auto">
            <a:xfrm flipH="1">
              <a:off x="4411591" y="3646495"/>
              <a:ext cx="0" cy="8491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17"/>
            <p:cNvSpPr>
              <a:spLocks noChangeShapeType="1"/>
            </p:cNvSpPr>
            <p:nvPr/>
          </p:nvSpPr>
          <p:spPr bwMode="auto">
            <a:xfrm flipH="1">
              <a:off x="3325447" y="3652519"/>
              <a:ext cx="1080120" cy="8280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18"/>
            <p:cNvSpPr>
              <a:spLocks noChangeShapeType="1"/>
            </p:cNvSpPr>
            <p:nvPr/>
          </p:nvSpPr>
          <p:spPr bwMode="auto">
            <a:xfrm flipH="1" flipV="1">
              <a:off x="2207852" y="3658543"/>
              <a:ext cx="1116125" cy="8280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uppieren 33"/>
            <p:cNvGrpSpPr/>
            <p:nvPr/>
          </p:nvGrpSpPr>
          <p:grpSpPr>
            <a:xfrm flipV="1">
              <a:off x="2186838" y="4492659"/>
              <a:ext cx="2232248" cy="792088"/>
              <a:chOff x="2627784" y="2168860"/>
              <a:chExt cx="2232248" cy="792088"/>
            </a:xfrm>
          </p:grpSpPr>
          <p:sp>
            <p:nvSpPr>
              <p:cNvPr id="35" name="Line 6"/>
              <p:cNvSpPr>
                <a:spLocks noChangeShapeType="1"/>
              </p:cNvSpPr>
              <p:nvPr/>
            </p:nvSpPr>
            <p:spPr bwMode="auto">
              <a:xfrm>
                <a:off x="3743908" y="2168860"/>
                <a:ext cx="1116124" cy="7560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6"/>
              <p:cNvSpPr>
                <a:spLocks noChangeShapeType="1"/>
              </p:cNvSpPr>
              <p:nvPr/>
            </p:nvSpPr>
            <p:spPr bwMode="auto">
              <a:xfrm flipH="1">
                <a:off x="3743908" y="2168860"/>
                <a:ext cx="0" cy="7560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6"/>
              <p:cNvSpPr>
                <a:spLocks noChangeShapeType="1"/>
              </p:cNvSpPr>
              <p:nvPr/>
            </p:nvSpPr>
            <p:spPr bwMode="auto">
              <a:xfrm flipH="1">
                <a:off x="2627784" y="2168860"/>
                <a:ext cx="1116124" cy="7920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Oval 416"/>
            <p:cNvSpPr>
              <a:spLocks noChangeArrowheads="1"/>
            </p:cNvSpPr>
            <p:nvPr/>
          </p:nvSpPr>
          <p:spPr bwMode="auto">
            <a:xfrm>
              <a:off x="2184998" y="4446699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416"/>
            <p:cNvSpPr>
              <a:spLocks noChangeArrowheads="1"/>
            </p:cNvSpPr>
            <p:nvPr/>
          </p:nvSpPr>
          <p:spPr bwMode="auto">
            <a:xfrm>
              <a:off x="3265118" y="4437112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416"/>
            <p:cNvSpPr>
              <a:spLocks noChangeArrowheads="1"/>
            </p:cNvSpPr>
            <p:nvPr/>
          </p:nvSpPr>
          <p:spPr bwMode="auto">
            <a:xfrm>
              <a:off x="4371655" y="4437112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416"/>
            <p:cNvSpPr>
              <a:spLocks noChangeArrowheads="1"/>
            </p:cNvSpPr>
            <p:nvPr/>
          </p:nvSpPr>
          <p:spPr bwMode="auto">
            <a:xfrm>
              <a:off x="2175411" y="3618607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416"/>
            <p:cNvSpPr>
              <a:spLocks noChangeArrowheads="1"/>
            </p:cNvSpPr>
            <p:nvPr/>
          </p:nvSpPr>
          <p:spPr bwMode="auto">
            <a:xfrm>
              <a:off x="3255531" y="3609020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416"/>
            <p:cNvSpPr>
              <a:spLocks noChangeArrowheads="1"/>
            </p:cNvSpPr>
            <p:nvPr/>
          </p:nvSpPr>
          <p:spPr bwMode="auto">
            <a:xfrm>
              <a:off x="4362068" y="3609020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uppieren 43"/>
            <p:cNvGrpSpPr/>
            <p:nvPr/>
          </p:nvGrpSpPr>
          <p:grpSpPr>
            <a:xfrm>
              <a:off x="2175411" y="3609020"/>
              <a:ext cx="2294669" cy="936104"/>
              <a:chOff x="2457351" y="3609020"/>
              <a:chExt cx="2294669" cy="936104"/>
            </a:xfrm>
          </p:grpSpPr>
          <p:sp>
            <p:nvSpPr>
              <p:cNvPr id="45" name="Oval 416"/>
              <p:cNvSpPr>
                <a:spLocks noChangeArrowheads="1"/>
              </p:cNvSpPr>
              <p:nvPr/>
            </p:nvSpPr>
            <p:spPr bwMode="auto">
              <a:xfrm>
                <a:off x="2466938" y="4446699"/>
                <a:ext cx="98425" cy="98425"/>
              </a:xfrm>
              <a:prstGeom prst="ellipse">
                <a:avLst/>
              </a:prstGeom>
              <a:solidFill>
                <a:srgbClr val="FF0000"/>
              </a:solidFill>
              <a:ln w="4445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416"/>
              <p:cNvSpPr>
                <a:spLocks noChangeArrowheads="1"/>
              </p:cNvSpPr>
              <p:nvPr/>
            </p:nvSpPr>
            <p:spPr bwMode="auto">
              <a:xfrm>
                <a:off x="3547058" y="4437112"/>
                <a:ext cx="98425" cy="98425"/>
              </a:xfrm>
              <a:prstGeom prst="ellipse">
                <a:avLst/>
              </a:prstGeom>
              <a:solidFill>
                <a:srgbClr val="FF0000"/>
              </a:solidFill>
              <a:ln w="4445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416"/>
              <p:cNvSpPr>
                <a:spLocks noChangeArrowheads="1"/>
              </p:cNvSpPr>
              <p:nvPr/>
            </p:nvSpPr>
            <p:spPr bwMode="auto">
              <a:xfrm>
                <a:off x="4653595" y="4437112"/>
                <a:ext cx="98425" cy="98425"/>
              </a:xfrm>
              <a:prstGeom prst="ellipse">
                <a:avLst/>
              </a:prstGeom>
              <a:solidFill>
                <a:srgbClr val="FF0000"/>
              </a:solidFill>
              <a:ln w="4445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416"/>
              <p:cNvSpPr>
                <a:spLocks noChangeArrowheads="1"/>
              </p:cNvSpPr>
              <p:nvPr/>
            </p:nvSpPr>
            <p:spPr bwMode="auto">
              <a:xfrm>
                <a:off x="2457351" y="3618607"/>
                <a:ext cx="98425" cy="98425"/>
              </a:xfrm>
              <a:prstGeom prst="ellipse">
                <a:avLst/>
              </a:prstGeom>
              <a:solidFill>
                <a:srgbClr val="FF0000"/>
              </a:solidFill>
              <a:ln w="4445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416"/>
              <p:cNvSpPr>
                <a:spLocks noChangeArrowheads="1"/>
              </p:cNvSpPr>
              <p:nvPr/>
            </p:nvSpPr>
            <p:spPr bwMode="auto">
              <a:xfrm>
                <a:off x="3537471" y="3609020"/>
                <a:ext cx="98425" cy="98425"/>
              </a:xfrm>
              <a:prstGeom prst="ellipse">
                <a:avLst/>
              </a:prstGeom>
              <a:solidFill>
                <a:srgbClr val="FF0000"/>
              </a:solidFill>
              <a:ln w="4445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416"/>
              <p:cNvSpPr>
                <a:spLocks noChangeArrowheads="1"/>
              </p:cNvSpPr>
              <p:nvPr/>
            </p:nvSpPr>
            <p:spPr bwMode="auto">
              <a:xfrm>
                <a:off x="4644008" y="3609020"/>
                <a:ext cx="98425" cy="98425"/>
              </a:xfrm>
              <a:prstGeom prst="ellipse">
                <a:avLst/>
              </a:prstGeom>
              <a:solidFill>
                <a:srgbClr val="FF0000"/>
              </a:solidFill>
              <a:ln w="4445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5" name="Inhaltsplatzhalter 2"/>
            <p:cNvSpPr txBox="1">
              <a:spLocks/>
            </p:cNvSpPr>
            <p:nvPr/>
          </p:nvSpPr>
          <p:spPr>
            <a:xfrm>
              <a:off x="986272" y="4230784"/>
              <a:ext cx="476768" cy="609600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CH" sz="2400" dirty="0" smtClean="0"/>
                <a:t>1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6" name="Inhaltsplatzhalter 2"/>
            <p:cNvSpPr txBox="1">
              <a:spLocks/>
            </p:cNvSpPr>
            <p:nvPr/>
          </p:nvSpPr>
          <p:spPr>
            <a:xfrm>
              <a:off x="986272" y="3400204"/>
              <a:ext cx="476768" cy="609600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CH" sz="2400" dirty="0" smtClean="0"/>
                <a:t>2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2" name="Inhaltsplatzhalter 2"/>
            <p:cNvSpPr txBox="1">
              <a:spLocks/>
            </p:cNvSpPr>
            <p:nvPr/>
          </p:nvSpPr>
          <p:spPr>
            <a:xfrm>
              <a:off x="978652" y="2638204"/>
              <a:ext cx="476768" cy="609600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CH" sz="2400" dirty="0" smtClean="0"/>
                <a:t>3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68780" y="1913824"/>
              <a:ext cx="459105" cy="388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8" name="Gruppieren 77"/>
          <p:cNvGrpSpPr/>
          <p:nvPr/>
        </p:nvGrpSpPr>
        <p:grpSpPr>
          <a:xfrm>
            <a:off x="1016318" y="5850476"/>
            <a:ext cx="5094922" cy="461665"/>
            <a:chOff x="1016318" y="5850476"/>
            <a:chExt cx="5094922" cy="461665"/>
          </a:xfrm>
        </p:grpSpPr>
        <p:pic>
          <p:nvPicPr>
            <p:cNvPr id="7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6318" y="5910898"/>
              <a:ext cx="153352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Inhaltsplatzhalter 2"/>
            <p:cNvSpPr txBox="1">
              <a:spLocks/>
            </p:cNvSpPr>
            <p:nvPr/>
          </p:nvSpPr>
          <p:spPr>
            <a:xfrm>
              <a:off x="2594288" y="5850476"/>
              <a:ext cx="3516952" cy="461665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rtlCol="0">
              <a:sp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de-CH" sz="2400" dirty="0" err="1" smtClean="0"/>
                <a:t>is</a:t>
              </a:r>
              <a:r>
                <a:rPr lang="de-CH" sz="2400" dirty="0" smtClean="0"/>
                <a:t> the </a:t>
              </a:r>
              <a:r>
                <a:rPr lang="de-CH" sz="2400" dirty="0" err="1" smtClean="0"/>
                <a:t>middle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layer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graph</a:t>
              </a:r>
              <a:endPara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1.94444E-6 -0.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el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44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Relation to the </a:t>
            </a:r>
            <a:r>
              <a:rPr lang="de-CH" sz="4400" dirty="0" err="1" smtClean="0">
                <a:solidFill>
                  <a:prstClr val="black"/>
                </a:solidFill>
                <a:latin typeface="+mj-lt"/>
                <a:cs typeface="Arial" pitchFamily="34" charset="0"/>
              </a:rPr>
              <a:t>cube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uppieren 307"/>
          <p:cNvGrpSpPr/>
          <p:nvPr/>
        </p:nvGrpSpPr>
        <p:grpSpPr>
          <a:xfrm>
            <a:off x="978652" y="1913824"/>
            <a:ext cx="3491428" cy="3711420"/>
            <a:chOff x="978652" y="1913824"/>
            <a:chExt cx="3491428" cy="3711420"/>
          </a:xfrm>
        </p:grpSpPr>
        <p:sp>
          <p:nvSpPr>
            <p:cNvPr id="309" name="Rectangle 452"/>
            <p:cNvSpPr>
              <a:spLocks noChangeArrowheads="1"/>
            </p:cNvSpPr>
            <p:nvPr/>
          </p:nvSpPr>
          <p:spPr bwMode="auto">
            <a:xfrm>
              <a:off x="2213610" y="3653349"/>
              <a:ext cx="2197894" cy="83483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444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" name="Rectangle 183"/>
            <p:cNvSpPr>
              <a:spLocks noChangeArrowheads="1"/>
            </p:cNvSpPr>
            <p:nvPr/>
          </p:nvSpPr>
          <p:spPr bwMode="auto">
            <a:xfrm>
              <a:off x="1589760" y="4345359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smtClean="0">
                  <a:latin typeface="Courier New" pitchFamily="49" charset="0"/>
                </a:rPr>
                <a:t>100</a:t>
              </a:r>
              <a:endParaRPr lang="en-US" sz="2000" b="1">
                <a:latin typeface="Courier New" pitchFamily="49" charset="0"/>
              </a:endParaRPr>
            </a:p>
          </p:txBody>
        </p:sp>
        <p:sp>
          <p:nvSpPr>
            <p:cNvPr id="311" name="Rectangle 183"/>
            <p:cNvSpPr>
              <a:spLocks noChangeArrowheads="1"/>
            </p:cNvSpPr>
            <p:nvPr/>
          </p:nvSpPr>
          <p:spPr bwMode="auto">
            <a:xfrm>
              <a:off x="2641739" y="4345359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smtClean="0">
                  <a:latin typeface="Courier New" pitchFamily="49" charset="0"/>
                </a:rPr>
                <a:t>010</a:t>
              </a:r>
              <a:endParaRPr lang="en-US" sz="2000" b="1">
                <a:latin typeface="Courier New" pitchFamily="49" charset="0"/>
              </a:endParaRPr>
            </a:p>
          </p:txBody>
        </p:sp>
        <p:sp>
          <p:nvSpPr>
            <p:cNvPr id="312" name="Rectangle 183"/>
            <p:cNvSpPr>
              <a:spLocks noChangeArrowheads="1"/>
            </p:cNvSpPr>
            <p:nvPr/>
          </p:nvSpPr>
          <p:spPr bwMode="auto">
            <a:xfrm>
              <a:off x="3757863" y="4345359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smtClean="0">
                  <a:latin typeface="Courier New" pitchFamily="49" charset="0"/>
                </a:rPr>
                <a:t>001</a:t>
              </a:r>
              <a:endParaRPr lang="en-US" sz="2000" b="1">
                <a:latin typeface="Courier New" pitchFamily="49" charset="0"/>
              </a:endParaRPr>
            </a:p>
          </p:txBody>
        </p:sp>
        <p:sp>
          <p:nvSpPr>
            <p:cNvPr id="313" name="Rectangle 183"/>
            <p:cNvSpPr>
              <a:spLocks noChangeArrowheads="1"/>
            </p:cNvSpPr>
            <p:nvPr/>
          </p:nvSpPr>
          <p:spPr bwMode="auto">
            <a:xfrm>
              <a:off x="2641739" y="3501008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smtClean="0">
                  <a:latin typeface="Courier New" pitchFamily="49" charset="0"/>
                </a:rPr>
                <a:t>101</a:t>
              </a:r>
              <a:endParaRPr lang="en-US" sz="2000" b="1">
                <a:latin typeface="Courier New" pitchFamily="49" charset="0"/>
              </a:endParaRPr>
            </a:p>
          </p:txBody>
        </p:sp>
        <p:sp>
          <p:nvSpPr>
            <p:cNvPr id="314" name="Rectangle 183"/>
            <p:cNvSpPr>
              <a:spLocks noChangeArrowheads="1"/>
            </p:cNvSpPr>
            <p:nvPr/>
          </p:nvSpPr>
          <p:spPr bwMode="auto">
            <a:xfrm>
              <a:off x="3757863" y="3501008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smtClean="0">
                  <a:latin typeface="Courier New" pitchFamily="49" charset="0"/>
                </a:rPr>
                <a:t>011</a:t>
              </a:r>
              <a:endParaRPr lang="en-US" sz="2000" b="1">
                <a:latin typeface="Courier New" pitchFamily="49" charset="0"/>
              </a:endParaRPr>
            </a:p>
          </p:txBody>
        </p:sp>
        <p:sp>
          <p:nvSpPr>
            <p:cNvPr id="315" name="Rectangle 183"/>
            <p:cNvSpPr>
              <a:spLocks noChangeArrowheads="1"/>
            </p:cNvSpPr>
            <p:nvPr/>
          </p:nvSpPr>
          <p:spPr bwMode="auto">
            <a:xfrm>
              <a:off x="2713746" y="5317467"/>
              <a:ext cx="532198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smtClean="0">
                  <a:latin typeface="Courier New" pitchFamily="49" charset="0"/>
                </a:rPr>
                <a:t>000</a:t>
              </a:r>
              <a:endParaRPr lang="en-US" sz="2000" b="1">
                <a:latin typeface="Courier New" pitchFamily="49" charset="0"/>
              </a:endParaRPr>
            </a:p>
          </p:txBody>
        </p:sp>
        <p:sp>
          <p:nvSpPr>
            <p:cNvPr id="316" name="Inhaltsplatzhalter 2"/>
            <p:cNvSpPr txBox="1">
              <a:spLocks/>
            </p:cNvSpPr>
            <p:nvPr/>
          </p:nvSpPr>
          <p:spPr>
            <a:xfrm>
              <a:off x="978652" y="5015644"/>
              <a:ext cx="476768" cy="609600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CH" sz="2400" dirty="0" smtClean="0"/>
                <a:t>0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7" name="Line 397"/>
            <p:cNvSpPr>
              <a:spLocks noChangeShapeType="1"/>
            </p:cNvSpPr>
            <p:nvPr/>
          </p:nvSpPr>
          <p:spPr bwMode="auto">
            <a:xfrm>
              <a:off x="1373736" y="5267300"/>
              <a:ext cx="2001161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397"/>
            <p:cNvSpPr>
              <a:spLocks noChangeShapeType="1"/>
            </p:cNvSpPr>
            <p:nvPr/>
          </p:nvSpPr>
          <p:spPr bwMode="auto">
            <a:xfrm>
              <a:off x="1337732" y="3645024"/>
              <a:ext cx="3062177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397"/>
            <p:cNvSpPr>
              <a:spLocks noChangeShapeType="1"/>
            </p:cNvSpPr>
            <p:nvPr/>
          </p:nvSpPr>
          <p:spPr bwMode="auto">
            <a:xfrm>
              <a:off x="1337732" y="4473116"/>
              <a:ext cx="3096344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397"/>
            <p:cNvSpPr>
              <a:spLocks noChangeShapeType="1"/>
            </p:cNvSpPr>
            <p:nvPr/>
          </p:nvSpPr>
          <p:spPr bwMode="auto">
            <a:xfrm>
              <a:off x="1337732" y="2868176"/>
              <a:ext cx="2029934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6"/>
            <p:cNvSpPr>
              <a:spLocks noChangeShapeType="1"/>
            </p:cNvSpPr>
            <p:nvPr/>
          </p:nvSpPr>
          <p:spPr bwMode="auto">
            <a:xfrm>
              <a:off x="3317952" y="2888940"/>
              <a:ext cx="1116124" cy="7560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117"/>
            <p:cNvSpPr>
              <a:spLocks noChangeShapeType="1"/>
            </p:cNvSpPr>
            <p:nvPr/>
          </p:nvSpPr>
          <p:spPr bwMode="auto">
            <a:xfrm flipH="1">
              <a:off x="2216818" y="3660014"/>
              <a:ext cx="0" cy="8491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Line 118"/>
            <p:cNvSpPr>
              <a:spLocks noChangeShapeType="1"/>
            </p:cNvSpPr>
            <p:nvPr/>
          </p:nvSpPr>
          <p:spPr bwMode="auto">
            <a:xfrm flipH="1">
              <a:off x="2211415" y="3645024"/>
              <a:ext cx="1116124" cy="8640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Rectangle 183"/>
            <p:cNvSpPr>
              <a:spLocks noChangeArrowheads="1"/>
            </p:cNvSpPr>
            <p:nvPr/>
          </p:nvSpPr>
          <p:spPr bwMode="auto">
            <a:xfrm>
              <a:off x="1597623" y="3501008"/>
              <a:ext cx="532197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smtClean="0">
                  <a:latin typeface="Courier New" pitchFamily="49" charset="0"/>
                </a:rPr>
                <a:t>110</a:t>
              </a:r>
              <a:endParaRPr lang="en-US" sz="2000" b="1">
                <a:latin typeface="Courier New" pitchFamily="49" charset="0"/>
              </a:endParaRPr>
            </a:p>
          </p:txBody>
        </p:sp>
        <p:sp>
          <p:nvSpPr>
            <p:cNvPr id="325" name="Rectangle 183"/>
            <p:cNvSpPr>
              <a:spLocks noChangeArrowheads="1"/>
            </p:cNvSpPr>
            <p:nvPr/>
          </p:nvSpPr>
          <p:spPr bwMode="auto">
            <a:xfrm>
              <a:off x="2713746" y="2564904"/>
              <a:ext cx="532198" cy="30777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smtClean="0">
                  <a:latin typeface="Courier New" pitchFamily="49" charset="0"/>
                </a:rPr>
                <a:t>111</a:t>
              </a:r>
              <a:endParaRPr lang="en-US" sz="2000" b="1">
                <a:latin typeface="Courier New" pitchFamily="49" charset="0"/>
              </a:endParaRPr>
            </a:p>
          </p:txBody>
        </p:sp>
        <p:sp>
          <p:nvSpPr>
            <p:cNvPr id="326" name="Oval 416"/>
            <p:cNvSpPr>
              <a:spLocks noChangeArrowheads="1"/>
            </p:cNvSpPr>
            <p:nvPr/>
          </p:nvSpPr>
          <p:spPr bwMode="auto">
            <a:xfrm>
              <a:off x="3265118" y="5229200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" name="Oval 416"/>
            <p:cNvSpPr>
              <a:spLocks noChangeArrowheads="1"/>
            </p:cNvSpPr>
            <p:nvPr/>
          </p:nvSpPr>
          <p:spPr bwMode="auto">
            <a:xfrm>
              <a:off x="3265118" y="2826334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" name="Line 6"/>
            <p:cNvSpPr>
              <a:spLocks noChangeShapeType="1"/>
            </p:cNvSpPr>
            <p:nvPr/>
          </p:nvSpPr>
          <p:spPr bwMode="auto">
            <a:xfrm flipH="1">
              <a:off x="3317952" y="2888940"/>
              <a:ext cx="0" cy="7560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Line 6"/>
            <p:cNvSpPr>
              <a:spLocks noChangeShapeType="1"/>
            </p:cNvSpPr>
            <p:nvPr/>
          </p:nvSpPr>
          <p:spPr bwMode="auto">
            <a:xfrm flipH="1">
              <a:off x="2201828" y="2888940"/>
              <a:ext cx="1116124" cy="7920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Line 118"/>
            <p:cNvSpPr>
              <a:spLocks noChangeShapeType="1"/>
            </p:cNvSpPr>
            <p:nvPr/>
          </p:nvSpPr>
          <p:spPr bwMode="auto">
            <a:xfrm flipH="1" flipV="1">
              <a:off x="3317950" y="3645024"/>
              <a:ext cx="1116125" cy="8280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Line 117"/>
            <p:cNvSpPr>
              <a:spLocks noChangeShapeType="1"/>
            </p:cNvSpPr>
            <p:nvPr/>
          </p:nvSpPr>
          <p:spPr bwMode="auto">
            <a:xfrm flipH="1">
              <a:off x="4411591" y="3646495"/>
              <a:ext cx="0" cy="8491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Line 117"/>
            <p:cNvSpPr>
              <a:spLocks noChangeShapeType="1"/>
            </p:cNvSpPr>
            <p:nvPr/>
          </p:nvSpPr>
          <p:spPr bwMode="auto">
            <a:xfrm flipH="1">
              <a:off x="3325447" y="3652519"/>
              <a:ext cx="1080120" cy="8280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Line 118"/>
            <p:cNvSpPr>
              <a:spLocks noChangeShapeType="1"/>
            </p:cNvSpPr>
            <p:nvPr/>
          </p:nvSpPr>
          <p:spPr bwMode="auto">
            <a:xfrm flipH="1" flipV="1">
              <a:off x="2207852" y="3658543"/>
              <a:ext cx="1116125" cy="8280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uppieren 333"/>
            <p:cNvGrpSpPr/>
            <p:nvPr/>
          </p:nvGrpSpPr>
          <p:grpSpPr>
            <a:xfrm flipV="1">
              <a:off x="2186838" y="4492659"/>
              <a:ext cx="2232248" cy="792088"/>
              <a:chOff x="2627784" y="2168860"/>
              <a:chExt cx="2232248" cy="792088"/>
            </a:xfrm>
          </p:grpSpPr>
          <p:sp>
            <p:nvSpPr>
              <p:cNvPr id="352" name="Line 6"/>
              <p:cNvSpPr>
                <a:spLocks noChangeShapeType="1"/>
              </p:cNvSpPr>
              <p:nvPr/>
            </p:nvSpPr>
            <p:spPr bwMode="auto">
              <a:xfrm>
                <a:off x="3743908" y="2168860"/>
                <a:ext cx="1116124" cy="7560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Line 6"/>
              <p:cNvSpPr>
                <a:spLocks noChangeShapeType="1"/>
              </p:cNvSpPr>
              <p:nvPr/>
            </p:nvSpPr>
            <p:spPr bwMode="auto">
              <a:xfrm flipH="1">
                <a:off x="3743908" y="2168860"/>
                <a:ext cx="0" cy="7560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Line 6"/>
              <p:cNvSpPr>
                <a:spLocks noChangeShapeType="1"/>
              </p:cNvSpPr>
              <p:nvPr/>
            </p:nvSpPr>
            <p:spPr bwMode="auto">
              <a:xfrm flipH="1">
                <a:off x="2627784" y="2168860"/>
                <a:ext cx="1116124" cy="7920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5" name="Oval 416"/>
            <p:cNvSpPr>
              <a:spLocks noChangeArrowheads="1"/>
            </p:cNvSpPr>
            <p:nvPr/>
          </p:nvSpPr>
          <p:spPr bwMode="auto">
            <a:xfrm>
              <a:off x="2184998" y="4446699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" name="Oval 416"/>
            <p:cNvSpPr>
              <a:spLocks noChangeArrowheads="1"/>
            </p:cNvSpPr>
            <p:nvPr/>
          </p:nvSpPr>
          <p:spPr bwMode="auto">
            <a:xfrm>
              <a:off x="3265118" y="4437112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" name="Oval 416"/>
            <p:cNvSpPr>
              <a:spLocks noChangeArrowheads="1"/>
            </p:cNvSpPr>
            <p:nvPr/>
          </p:nvSpPr>
          <p:spPr bwMode="auto">
            <a:xfrm>
              <a:off x="4371655" y="4437112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" name="Oval 416"/>
            <p:cNvSpPr>
              <a:spLocks noChangeArrowheads="1"/>
            </p:cNvSpPr>
            <p:nvPr/>
          </p:nvSpPr>
          <p:spPr bwMode="auto">
            <a:xfrm>
              <a:off x="2175411" y="3618607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" name="Oval 416"/>
            <p:cNvSpPr>
              <a:spLocks noChangeArrowheads="1"/>
            </p:cNvSpPr>
            <p:nvPr/>
          </p:nvSpPr>
          <p:spPr bwMode="auto">
            <a:xfrm>
              <a:off x="3255531" y="3609020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" name="Oval 416"/>
            <p:cNvSpPr>
              <a:spLocks noChangeArrowheads="1"/>
            </p:cNvSpPr>
            <p:nvPr/>
          </p:nvSpPr>
          <p:spPr bwMode="auto">
            <a:xfrm>
              <a:off x="4362068" y="3609020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uppieren 43"/>
            <p:cNvGrpSpPr/>
            <p:nvPr/>
          </p:nvGrpSpPr>
          <p:grpSpPr>
            <a:xfrm>
              <a:off x="2175411" y="3609020"/>
              <a:ext cx="2294669" cy="936104"/>
              <a:chOff x="2457351" y="3609020"/>
              <a:chExt cx="2294669" cy="936104"/>
            </a:xfrm>
          </p:grpSpPr>
          <p:sp>
            <p:nvSpPr>
              <p:cNvPr id="346" name="Oval 416"/>
              <p:cNvSpPr>
                <a:spLocks noChangeArrowheads="1"/>
              </p:cNvSpPr>
              <p:nvPr/>
            </p:nvSpPr>
            <p:spPr bwMode="auto">
              <a:xfrm>
                <a:off x="2466938" y="4446699"/>
                <a:ext cx="98425" cy="98425"/>
              </a:xfrm>
              <a:prstGeom prst="ellipse">
                <a:avLst/>
              </a:prstGeom>
              <a:solidFill>
                <a:srgbClr val="FF0000"/>
              </a:solidFill>
              <a:ln w="4445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" name="Oval 416"/>
              <p:cNvSpPr>
                <a:spLocks noChangeArrowheads="1"/>
              </p:cNvSpPr>
              <p:nvPr/>
            </p:nvSpPr>
            <p:spPr bwMode="auto">
              <a:xfrm>
                <a:off x="3547058" y="4437112"/>
                <a:ext cx="98425" cy="98425"/>
              </a:xfrm>
              <a:prstGeom prst="ellipse">
                <a:avLst/>
              </a:prstGeom>
              <a:solidFill>
                <a:srgbClr val="FF0000"/>
              </a:solidFill>
              <a:ln w="4445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" name="Oval 416"/>
              <p:cNvSpPr>
                <a:spLocks noChangeArrowheads="1"/>
              </p:cNvSpPr>
              <p:nvPr/>
            </p:nvSpPr>
            <p:spPr bwMode="auto">
              <a:xfrm>
                <a:off x="4653595" y="4437112"/>
                <a:ext cx="98425" cy="98425"/>
              </a:xfrm>
              <a:prstGeom prst="ellipse">
                <a:avLst/>
              </a:prstGeom>
              <a:solidFill>
                <a:srgbClr val="FF0000"/>
              </a:solidFill>
              <a:ln w="4445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" name="Oval 416"/>
              <p:cNvSpPr>
                <a:spLocks noChangeArrowheads="1"/>
              </p:cNvSpPr>
              <p:nvPr/>
            </p:nvSpPr>
            <p:spPr bwMode="auto">
              <a:xfrm>
                <a:off x="2457351" y="3618607"/>
                <a:ext cx="98425" cy="98425"/>
              </a:xfrm>
              <a:prstGeom prst="ellipse">
                <a:avLst/>
              </a:prstGeom>
              <a:solidFill>
                <a:srgbClr val="FF0000"/>
              </a:solidFill>
              <a:ln w="4445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" name="Oval 416"/>
              <p:cNvSpPr>
                <a:spLocks noChangeArrowheads="1"/>
              </p:cNvSpPr>
              <p:nvPr/>
            </p:nvSpPr>
            <p:spPr bwMode="auto">
              <a:xfrm>
                <a:off x="3537471" y="3609020"/>
                <a:ext cx="98425" cy="98425"/>
              </a:xfrm>
              <a:prstGeom prst="ellipse">
                <a:avLst/>
              </a:prstGeom>
              <a:solidFill>
                <a:srgbClr val="FF0000"/>
              </a:solidFill>
              <a:ln w="4445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" name="Oval 416"/>
              <p:cNvSpPr>
                <a:spLocks noChangeArrowheads="1"/>
              </p:cNvSpPr>
              <p:nvPr/>
            </p:nvSpPr>
            <p:spPr bwMode="auto">
              <a:xfrm>
                <a:off x="4644008" y="3609020"/>
                <a:ext cx="98425" cy="98425"/>
              </a:xfrm>
              <a:prstGeom prst="ellipse">
                <a:avLst/>
              </a:prstGeom>
              <a:solidFill>
                <a:srgbClr val="FF0000"/>
              </a:solidFill>
              <a:ln w="4445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2" name="Inhaltsplatzhalter 2"/>
            <p:cNvSpPr txBox="1">
              <a:spLocks/>
            </p:cNvSpPr>
            <p:nvPr/>
          </p:nvSpPr>
          <p:spPr>
            <a:xfrm>
              <a:off x="986272" y="4230784"/>
              <a:ext cx="476768" cy="609600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CH" sz="2400" dirty="0" smtClean="0"/>
                <a:t>1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3" name="Inhaltsplatzhalter 2"/>
            <p:cNvSpPr txBox="1">
              <a:spLocks/>
            </p:cNvSpPr>
            <p:nvPr/>
          </p:nvSpPr>
          <p:spPr>
            <a:xfrm>
              <a:off x="986272" y="3400204"/>
              <a:ext cx="476768" cy="609600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CH" sz="2400" dirty="0" smtClean="0"/>
                <a:t>2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4" name="Inhaltsplatzhalter 2"/>
            <p:cNvSpPr txBox="1">
              <a:spLocks/>
            </p:cNvSpPr>
            <p:nvPr/>
          </p:nvSpPr>
          <p:spPr>
            <a:xfrm>
              <a:off x="978652" y="2638204"/>
              <a:ext cx="476768" cy="609600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CH" sz="2400" dirty="0" smtClean="0"/>
                <a:t>3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4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68780" y="1913824"/>
              <a:ext cx="459105" cy="388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8" name="Freeform 447"/>
          <p:cNvSpPr>
            <a:spLocks/>
          </p:cNvSpPr>
          <p:nvPr/>
        </p:nvSpPr>
        <p:spPr bwMode="auto">
          <a:xfrm>
            <a:off x="5909000" y="2471574"/>
            <a:ext cx="2378075" cy="3154362"/>
          </a:xfrm>
          <a:custGeom>
            <a:avLst/>
            <a:gdLst/>
            <a:ahLst/>
            <a:cxnLst>
              <a:cxn ang="0">
                <a:pos x="715" y="0"/>
              </a:cxn>
              <a:cxn ang="0">
                <a:pos x="519" y="274"/>
              </a:cxn>
              <a:cxn ang="0">
                <a:pos x="283" y="557"/>
              </a:cxn>
              <a:cxn ang="0">
                <a:pos x="0" y="850"/>
              </a:cxn>
              <a:cxn ang="0">
                <a:pos x="0" y="1114"/>
              </a:cxn>
              <a:cxn ang="0">
                <a:pos x="303" y="1407"/>
              </a:cxn>
              <a:cxn ang="0">
                <a:pos x="519" y="1709"/>
              </a:cxn>
              <a:cxn ang="0">
                <a:pos x="720" y="1987"/>
              </a:cxn>
              <a:cxn ang="0">
                <a:pos x="931" y="1704"/>
              </a:cxn>
              <a:cxn ang="0">
                <a:pos x="1200" y="1407"/>
              </a:cxn>
              <a:cxn ang="0">
                <a:pos x="1498" y="1114"/>
              </a:cxn>
              <a:cxn ang="0">
                <a:pos x="1498" y="855"/>
              </a:cxn>
              <a:cxn ang="0">
                <a:pos x="1195" y="562"/>
              </a:cxn>
              <a:cxn ang="0">
                <a:pos x="931" y="264"/>
              </a:cxn>
              <a:cxn ang="0">
                <a:pos x="715" y="0"/>
              </a:cxn>
            </a:cxnLst>
            <a:rect l="0" t="0" r="r" b="b"/>
            <a:pathLst>
              <a:path w="1498" h="1987">
                <a:moveTo>
                  <a:pt x="715" y="0"/>
                </a:moveTo>
                <a:lnTo>
                  <a:pt x="519" y="274"/>
                </a:lnTo>
                <a:lnTo>
                  <a:pt x="283" y="557"/>
                </a:lnTo>
                <a:lnTo>
                  <a:pt x="0" y="850"/>
                </a:lnTo>
                <a:lnTo>
                  <a:pt x="0" y="1114"/>
                </a:lnTo>
                <a:lnTo>
                  <a:pt x="303" y="1407"/>
                </a:lnTo>
                <a:lnTo>
                  <a:pt x="519" y="1709"/>
                </a:lnTo>
                <a:lnTo>
                  <a:pt x="720" y="1987"/>
                </a:lnTo>
                <a:lnTo>
                  <a:pt x="931" y="1704"/>
                </a:lnTo>
                <a:lnTo>
                  <a:pt x="1200" y="1407"/>
                </a:lnTo>
                <a:lnTo>
                  <a:pt x="1498" y="1114"/>
                </a:lnTo>
                <a:lnTo>
                  <a:pt x="1498" y="855"/>
                </a:lnTo>
                <a:lnTo>
                  <a:pt x="1195" y="562"/>
                </a:lnTo>
                <a:lnTo>
                  <a:pt x="931" y="264"/>
                </a:lnTo>
                <a:lnTo>
                  <a:pt x="71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444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" name="Rectangle 183"/>
          <p:cNvSpPr>
            <a:spLocks noChangeArrowheads="1"/>
          </p:cNvSpPr>
          <p:nvPr/>
        </p:nvSpPr>
        <p:spPr bwMode="auto">
          <a:xfrm>
            <a:off x="6484208" y="2115800"/>
            <a:ext cx="1008112" cy="30777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11...1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40" name="Rectangle 183"/>
          <p:cNvSpPr>
            <a:spLocks noChangeArrowheads="1"/>
          </p:cNvSpPr>
          <p:nvPr/>
        </p:nvSpPr>
        <p:spPr bwMode="auto">
          <a:xfrm>
            <a:off x="7233134" y="5425236"/>
            <a:ext cx="1008112" cy="30777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00...</a:t>
            </a:r>
            <a:r>
              <a:rPr lang="de-CH" sz="2000" b="1" dirty="0">
                <a:latin typeface="Courier New" pitchFamily="49" charset="0"/>
              </a:rPr>
              <a:t>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41" name="Line 397"/>
          <p:cNvSpPr>
            <a:spLocks noChangeShapeType="1"/>
          </p:cNvSpPr>
          <p:nvPr/>
        </p:nvSpPr>
        <p:spPr bwMode="auto">
          <a:xfrm>
            <a:off x="5548104" y="2462696"/>
            <a:ext cx="1489874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" name="Line 397"/>
          <p:cNvSpPr>
            <a:spLocks noChangeShapeType="1"/>
          </p:cNvSpPr>
          <p:nvPr/>
        </p:nvSpPr>
        <p:spPr bwMode="auto">
          <a:xfrm>
            <a:off x="5549634" y="5615808"/>
            <a:ext cx="1489874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4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6076" y="5507729"/>
            <a:ext cx="168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" name="Oval 409"/>
          <p:cNvSpPr>
            <a:spLocks noChangeArrowheads="1"/>
          </p:cNvSpPr>
          <p:nvPr/>
        </p:nvSpPr>
        <p:spPr bwMode="auto">
          <a:xfrm>
            <a:off x="6998025" y="2411249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Oval 429"/>
          <p:cNvSpPr>
            <a:spLocks noChangeArrowheads="1"/>
          </p:cNvSpPr>
          <p:nvPr/>
        </p:nvSpPr>
        <p:spPr bwMode="auto">
          <a:xfrm flipV="1">
            <a:off x="7002787" y="5571961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Oval 430"/>
          <p:cNvSpPr>
            <a:spLocks noChangeArrowheads="1"/>
          </p:cNvSpPr>
          <p:nvPr/>
        </p:nvSpPr>
        <p:spPr bwMode="auto">
          <a:xfrm flipV="1">
            <a:off x="6690050" y="5122699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Oval 431"/>
          <p:cNvSpPr>
            <a:spLocks noChangeArrowheads="1"/>
          </p:cNvSpPr>
          <p:nvPr/>
        </p:nvSpPr>
        <p:spPr bwMode="auto">
          <a:xfrm flipV="1">
            <a:off x="7012312" y="5125874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Oval 432"/>
          <p:cNvSpPr>
            <a:spLocks noChangeArrowheads="1"/>
          </p:cNvSpPr>
          <p:nvPr/>
        </p:nvSpPr>
        <p:spPr bwMode="auto">
          <a:xfrm flipV="1">
            <a:off x="7342512" y="5121111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Oval 422"/>
          <p:cNvSpPr>
            <a:spLocks noChangeArrowheads="1"/>
          </p:cNvSpPr>
          <p:nvPr/>
        </p:nvSpPr>
        <p:spPr bwMode="auto">
          <a:xfrm>
            <a:off x="6189987" y="3776499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Oval 423"/>
          <p:cNvSpPr>
            <a:spLocks noChangeArrowheads="1"/>
          </p:cNvSpPr>
          <p:nvPr/>
        </p:nvSpPr>
        <p:spPr bwMode="auto">
          <a:xfrm>
            <a:off x="6520187" y="3781261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Oval 424"/>
          <p:cNvSpPr>
            <a:spLocks noChangeArrowheads="1"/>
          </p:cNvSpPr>
          <p:nvPr/>
        </p:nvSpPr>
        <p:spPr bwMode="auto">
          <a:xfrm>
            <a:off x="6861500" y="3781261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Oval 425"/>
          <p:cNvSpPr>
            <a:spLocks noChangeArrowheads="1"/>
          </p:cNvSpPr>
          <p:nvPr/>
        </p:nvSpPr>
        <p:spPr bwMode="auto">
          <a:xfrm>
            <a:off x="7191700" y="3786024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Oval 426"/>
          <p:cNvSpPr>
            <a:spLocks noChangeArrowheads="1"/>
          </p:cNvSpPr>
          <p:nvPr/>
        </p:nvSpPr>
        <p:spPr bwMode="auto">
          <a:xfrm>
            <a:off x="7545712" y="3786024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Oval 427"/>
          <p:cNvSpPr>
            <a:spLocks noChangeArrowheads="1"/>
          </p:cNvSpPr>
          <p:nvPr/>
        </p:nvSpPr>
        <p:spPr bwMode="auto">
          <a:xfrm>
            <a:off x="7887025" y="3786024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Oval 428"/>
          <p:cNvSpPr>
            <a:spLocks noChangeArrowheads="1"/>
          </p:cNvSpPr>
          <p:nvPr/>
        </p:nvSpPr>
        <p:spPr bwMode="auto">
          <a:xfrm>
            <a:off x="8217225" y="3790786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Oval 438"/>
          <p:cNvSpPr>
            <a:spLocks noChangeArrowheads="1"/>
          </p:cNvSpPr>
          <p:nvPr/>
        </p:nvSpPr>
        <p:spPr bwMode="auto">
          <a:xfrm flipV="1">
            <a:off x="5872487" y="4203536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Oval 440"/>
          <p:cNvSpPr>
            <a:spLocks noChangeArrowheads="1"/>
          </p:cNvSpPr>
          <p:nvPr/>
        </p:nvSpPr>
        <p:spPr bwMode="auto">
          <a:xfrm flipV="1">
            <a:off x="6524950" y="4201949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Oval 441"/>
          <p:cNvSpPr>
            <a:spLocks noChangeArrowheads="1"/>
          </p:cNvSpPr>
          <p:nvPr/>
        </p:nvSpPr>
        <p:spPr bwMode="auto">
          <a:xfrm flipV="1">
            <a:off x="6866262" y="4201949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Oval 442"/>
          <p:cNvSpPr>
            <a:spLocks noChangeArrowheads="1"/>
          </p:cNvSpPr>
          <p:nvPr/>
        </p:nvSpPr>
        <p:spPr bwMode="auto">
          <a:xfrm flipV="1">
            <a:off x="7196462" y="4197186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Oval 443"/>
          <p:cNvSpPr>
            <a:spLocks noChangeArrowheads="1"/>
          </p:cNvSpPr>
          <p:nvPr/>
        </p:nvSpPr>
        <p:spPr bwMode="auto">
          <a:xfrm flipV="1">
            <a:off x="7550475" y="4197186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Oval 444"/>
          <p:cNvSpPr>
            <a:spLocks noChangeArrowheads="1"/>
          </p:cNvSpPr>
          <p:nvPr/>
        </p:nvSpPr>
        <p:spPr bwMode="auto">
          <a:xfrm flipV="1">
            <a:off x="7891787" y="4197186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Oval 445"/>
          <p:cNvSpPr>
            <a:spLocks noChangeArrowheads="1"/>
          </p:cNvSpPr>
          <p:nvPr/>
        </p:nvSpPr>
        <p:spPr bwMode="auto">
          <a:xfrm flipV="1">
            <a:off x="8221987" y="4192424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Oval 413"/>
          <p:cNvSpPr>
            <a:spLocks noChangeArrowheads="1"/>
          </p:cNvSpPr>
          <p:nvPr/>
        </p:nvSpPr>
        <p:spPr bwMode="auto">
          <a:xfrm>
            <a:off x="6685287" y="2860511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Oval 414"/>
          <p:cNvSpPr>
            <a:spLocks noChangeArrowheads="1"/>
          </p:cNvSpPr>
          <p:nvPr/>
        </p:nvSpPr>
        <p:spPr bwMode="auto">
          <a:xfrm>
            <a:off x="7007550" y="2857336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Oval 415"/>
          <p:cNvSpPr>
            <a:spLocks noChangeArrowheads="1"/>
          </p:cNvSpPr>
          <p:nvPr/>
        </p:nvSpPr>
        <p:spPr bwMode="auto">
          <a:xfrm>
            <a:off x="7337750" y="2862099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Rechteck 192"/>
          <p:cNvSpPr/>
          <p:nvPr/>
        </p:nvSpPr>
        <p:spPr>
          <a:xfrm>
            <a:off x="6365498" y="3354030"/>
            <a:ext cx="1447800" cy="137160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" name="Gruppieren 193"/>
          <p:cNvGrpSpPr/>
          <p:nvPr/>
        </p:nvGrpSpPr>
        <p:grpSpPr>
          <a:xfrm>
            <a:off x="5951736" y="3390610"/>
            <a:ext cx="765428" cy="1282826"/>
            <a:chOff x="1798836" y="3139150"/>
            <a:chExt cx="765428" cy="1282826"/>
          </a:xfrm>
        </p:grpSpPr>
        <p:cxnSp>
          <p:nvCxnSpPr>
            <p:cNvPr id="195" name="Gerade Verbindung 194"/>
            <p:cNvCxnSpPr>
              <a:stCxn id="274" idx="4"/>
              <a:endCxn id="256" idx="0"/>
            </p:cNvCxnSpPr>
            <p:nvPr/>
          </p:nvCxnSpPr>
          <p:spPr>
            <a:xfrm flipH="1" flipV="1">
              <a:off x="2091063" y="4053676"/>
              <a:ext cx="142875" cy="3683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Gerade Verbindung 195"/>
            <p:cNvCxnSpPr>
              <a:stCxn id="256" idx="4"/>
              <a:endCxn id="228" idx="5"/>
            </p:cNvCxnSpPr>
            <p:nvPr/>
          </p:nvCxnSpPr>
          <p:spPr>
            <a:xfrm flipH="1" flipV="1">
              <a:off x="1798836" y="3612225"/>
              <a:ext cx="292227" cy="34302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Gerade Verbindung 196"/>
            <p:cNvCxnSpPr>
              <a:stCxn id="228" idx="7"/>
              <a:endCxn id="268" idx="3"/>
            </p:cNvCxnSpPr>
            <p:nvPr/>
          </p:nvCxnSpPr>
          <p:spPr>
            <a:xfrm flipV="1">
              <a:off x="1798836" y="3139150"/>
              <a:ext cx="765428" cy="40347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Gruppieren 197"/>
          <p:cNvGrpSpPr/>
          <p:nvPr/>
        </p:nvGrpSpPr>
        <p:grpSpPr>
          <a:xfrm>
            <a:off x="6110745" y="3025740"/>
            <a:ext cx="641218" cy="1895610"/>
            <a:chOff x="1957845" y="2774280"/>
            <a:chExt cx="641218" cy="1895610"/>
          </a:xfrm>
        </p:grpSpPr>
        <p:pic>
          <p:nvPicPr>
            <p:cNvPr id="199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57845" y="4484153"/>
              <a:ext cx="195263" cy="18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0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96829" y="2774280"/>
              <a:ext cx="16192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1" name="Gerade Verbindung 200"/>
            <p:cNvCxnSpPr>
              <a:stCxn id="274" idx="4"/>
              <a:endCxn id="268" idx="4"/>
            </p:cNvCxnSpPr>
            <p:nvPr/>
          </p:nvCxnSpPr>
          <p:spPr>
            <a:xfrm flipV="1">
              <a:off x="2233938" y="3153564"/>
              <a:ext cx="365125" cy="12684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8" name="Oval 421"/>
          <p:cNvSpPr>
            <a:spLocks noChangeArrowheads="1"/>
          </p:cNvSpPr>
          <p:nvPr/>
        </p:nvSpPr>
        <p:spPr bwMode="auto">
          <a:xfrm>
            <a:off x="5867725" y="3779674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" name="Oval 439"/>
          <p:cNvSpPr>
            <a:spLocks noChangeArrowheads="1"/>
          </p:cNvSpPr>
          <p:nvPr/>
        </p:nvSpPr>
        <p:spPr bwMode="auto">
          <a:xfrm flipV="1">
            <a:off x="6194750" y="4206711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61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779" y="4574760"/>
            <a:ext cx="17938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" name="Line 397"/>
          <p:cNvSpPr>
            <a:spLocks noChangeShapeType="1"/>
          </p:cNvSpPr>
          <p:nvPr/>
        </p:nvSpPr>
        <p:spPr bwMode="auto">
          <a:xfrm>
            <a:off x="5553277" y="3351265"/>
            <a:ext cx="2249474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" name="Oval 416"/>
          <p:cNvSpPr>
            <a:spLocks noChangeArrowheads="1"/>
          </p:cNvSpPr>
          <p:nvPr/>
        </p:nvSpPr>
        <p:spPr bwMode="auto">
          <a:xfrm>
            <a:off x="6324925" y="3309774"/>
            <a:ext cx="98425" cy="98425"/>
          </a:xfrm>
          <a:prstGeom prst="ellipse">
            <a:avLst/>
          </a:prstGeom>
          <a:solidFill>
            <a:srgbClr val="FF0000"/>
          </a:solidFill>
          <a:ln w="444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" name="Oval 420"/>
          <p:cNvSpPr>
            <a:spLocks noChangeArrowheads="1"/>
          </p:cNvSpPr>
          <p:nvPr/>
        </p:nvSpPr>
        <p:spPr bwMode="auto">
          <a:xfrm>
            <a:off x="7744150" y="3316124"/>
            <a:ext cx="98425" cy="98425"/>
          </a:xfrm>
          <a:prstGeom prst="ellipse">
            <a:avLst/>
          </a:prstGeom>
          <a:solidFill>
            <a:srgbClr val="FF0000"/>
          </a:solidFill>
          <a:ln w="444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" name="Oval 418"/>
          <p:cNvSpPr>
            <a:spLocks noChangeArrowheads="1"/>
          </p:cNvSpPr>
          <p:nvPr/>
        </p:nvSpPr>
        <p:spPr bwMode="auto">
          <a:xfrm>
            <a:off x="7032950" y="3311361"/>
            <a:ext cx="98425" cy="98425"/>
          </a:xfrm>
          <a:prstGeom prst="ellipse">
            <a:avLst/>
          </a:prstGeom>
          <a:solidFill>
            <a:srgbClr val="FF0000"/>
          </a:solidFill>
          <a:ln w="444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" name="Oval 419"/>
          <p:cNvSpPr>
            <a:spLocks noChangeArrowheads="1"/>
          </p:cNvSpPr>
          <p:nvPr/>
        </p:nvSpPr>
        <p:spPr bwMode="auto">
          <a:xfrm>
            <a:off x="7374262" y="3311361"/>
            <a:ext cx="98425" cy="98425"/>
          </a:xfrm>
          <a:prstGeom prst="ellipse">
            <a:avLst/>
          </a:prstGeom>
          <a:solidFill>
            <a:srgbClr val="FF0000"/>
          </a:solidFill>
          <a:ln w="444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8" name="Oval 417"/>
          <p:cNvSpPr>
            <a:spLocks noChangeArrowheads="1"/>
          </p:cNvSpPr>
          <p:nvPr/>
        </p:nvSpPr>
        <p:spPr bwMode="auto">
          <a:xfrm>
            <a:off x="6702750" y="3306599"/>
            <a:ext cx="98425" cy="98425"/>
          </a:xfrm>
          <a:prstGeom prst="ellipse">
            <a:avLst/>
          </a:prstGeom>
          <a:solidFill>
            <a:srgbClr val="FF0000"/>
          </a:solidFill>
          <a:ln w="444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" name="Line 397"/>
          <p:cNvSpPr>
            <a:spLocks noChangeShapeType="1"/>
          </p:cNvSpPr>
          <p:nvPr/>
        </p:nvSpPr>
        <p:spPr bwMode="auto">
          <a:xfrm>
            <a:off x="5558446" y="4712509"/>
            <a:ext cx="2249474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" name="Oval 434"/>
          <p:cNvSpPr>
            <a:spLocks noChangeArrowheads="1"/>
          </p:cNvSpPr>
          <p:nvPr/>
        </p:nvSpPr>
        <p:spPr bwMode="auto">
          <a:xfrm flipV="1">
            <a:off x="6707512" y="4676611"/>
            <a:ext cx="98425" cy="98425"/>
          </a:xfrm>
          <a:prstGeom prst="ellipse">
            <a:avLst/>
          </a:prstGeom>
          <a:solidFill>
            <a:srgbClr val="FF0000"/>
          </a:solidFill>
          <a:ln w="444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1" name="Oval 435"/>
          <p:cNvSpPr>
            <a:spLocks noChangeArrowheads="1"/>
          </p:cNvSpPr>
          <p:nvPr/>
        </p:nvSpPr>
        <p:spPr bwMode="auto">
          <a:xfrm flipV="1">
            <a:off x="7037712" y="4671849"/>
            <a:ext cx="98425" cy="98425"/>
          </a:xfrm>
          <a:prstGeom prst="ellipse">
            <a:avLst/>
          </a:prstGeom>
          <a:solidFill>
            <a:srgbClr val="FF0000"/>
          </a:solidFill>
          <a:ln w="444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2" name="Oval 436"/>
          <p:cNvSpPr>
            <a:spLocks noChangeArrowheads="1"/>
          </p:cNvSpPr>
          <p:nvPr/>
        </p:nvSpPr>
        <p:spPr bwMode="auto">
          <a:xfrm flipV="1">
            <a:off x="7379025" y="4671849"/>
            <a:ext cx="98425" cy="98425"/>
          </a:xfrm>
          <a:prstGeom prst="ellipse">
            <a:avLst/>
          </a:prstGeom>
          <a:solidFill>
            <a:srgbClr val="FF0000"/>
          </a:solidFill>
          <a:ln w="444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3" name="Oval 437"/>
          <p:cNvSpPr>
            <a:spLocks noChangeArrowheads="1"/>
          </p:cNvSpPr>
          <p:nvPr/>
        </p:nvSpPr>
        <p:spPr bwMode="auto">
          <a:xfrm flipV="1">
            <a:off x="7764787" y="4667086"/>
            <a:ext cx="98425" cy="98425"/>
          </a:xfrm>
          <a:prstGeom prst="ellipse">
            <a:avLst/>
          </a:prstGeom>
          <a:solidFill>
            <a:srgbClr val="FF0000"/>
          </a:solidFill>
          <a:ln w="444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4" name="Oval 433"/>
          <p:cNvSpPr>
            <a:spLocks noChangeArrowheads="1"/>
          </p:cNvSpPr>
          <p:nvPr/>
        </p:nvSpPr>
        <p:spPr bwMode="auto">
          <a:xfrm flipV="1">
            <a:off x="6337625" y="4673436"/>
            <a:ext cx="98425" cy="98425"/>
          </a:xfrm>
          <a:prstGeom prst="ellipse">
            <a:avLst/>
          </a:prstGeom>
          <a:solidFill>
            <a:srgbClr val="FF0000"/>
          </a:solidFill>
          <a:ln w="444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9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0440" y="3207385"/>
            <a:ext cx="6588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9476" y="2364087"/>
            <a:ext cx="19843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33937" y="1638300"/>
            <a:ext cx="1029625" cy="44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Is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               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hamiltonian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? </a:t>
            </a:r>
            <a:endParaRPr lang="en-US" dirty="0"/>
          </a:p>
        </p:txBody>
      </p:sp>
      <p:sp>
        <p:nvSpPr>
          <p:cNvPr id="2052" name="AutoShape 4" descr="data:image/jpeg;base64,/9j/4AAQSkZJRgABAQAAAQABAAD/2wCEAAkGBxQHBhUUBxQUFhQWFxoZGBYXFhQYIRgYGhccFyAaGhwdHCggGhwlHhoWITEhJSouLi4uHyM1ODM4NygtLisBCgoKDg0OGhAQGywmICYsLC83NzcvLC00LywvLCwsLzQwLCwsLjQvLC4sLCwsLCw0LCwsLy0sLC4sLCwsLCwtLP/AABEIAN8A4gMBEQACEQEDEQH/xAAcAAEAAgIDAQAAAAAAAAAAAAAABgcEBQIDCAH/xABAEAACAQIDBAYHBwIEBwAAAAAAAQIDEQQFBiExQWEHEiJRcYETFSNCcpGhFDJSYoKxwZKyFiQzwkNTg6LR4fD/xAAbAQEAAgMBAQAAAAAAAAAAAAAABAUCAwYHAf/EADYRAQABAwEEBwgCAQQDAAAAAAABAgMEEQUSITEGQVFhcYGhExQiMpGxwdHh8EIzUnKSI0OC/9oADAMBAAIRAxEAPwC8QAAAAAxczzCnlWClVx0lGEd7f7JcW+4xrriiNZbsfHuZFyLduNZlS+qdcV87xX+WlKlRjK8IRdm2ndSm1vd9tty+pU3smqueHCHoWztiWMWj44iqqY4zPLwiOz1n0XBpzMvW+RUa2y84Jyt+JbJLykmWlqvfoipwWfje7ZNdrsn06vRsjYiAAAAAAAAAAAAAAAAAAAAAAAAAAAAMTNMxp5VgZVcdJRhFbX/CXFvuMa64ojWW/Hx7mRci3bjWZUbq/VFTUuOvUvGlF+zp33c33yf03FPevTdnuej7M2Zbwbekcap5z+I7mgNC0W90P4/0+RVKUntpVLpd0Zq6/wC5TLTBq1omnscJ0osbmTTdj/KPWP40T4muYAAAAAAAAAAAAAAAAAAAAAAAAAAAxczzCnleClVx0lGEVtb/AGXe33GNdcURrLdj49zIuRbtxrMqM1fqipqXHXneNKL9nTvu/NLvk/puKe9fm7Pc9I2Xsu3g29I41Tzn8R3NAaFoATfokx/2bUrpyeyrTat+aPaX065MwqtLmna5zpNY38SLkf4zH0nh99Fylq4AAAAAAAAAAAAAAAAAAAAAAAAAAGNmOPp5ZgpVcdJRhFXbf7Lvb3JcTGqqKY1lusWLl+5Fu3Gsyo3WOqampcdeV40Yv2dP/dLvk/puXFunv35uz3PR9l7Lt4NvTnXPOfxHd90eNC1AAGdkWP8AVmc0a3CFSLfw37S+VzO3Vu1RUjZlj29iu12xMefV6vRqd1sL55M+gAAAAAAAAAAAAAAAAAAAAAAAACmuljMqlfUTo1JeypqLjFbF1pRu5Pve23JeLvVZlczXu9UO/wCjWNboxfbRHxVTOs90Ty8P72IQQ3RgAAAAvzQeZ+tdLUZyd5RXo5fFDs3firPzLrHr37cS8x2zje75ldMcpnWPCeP8JAb1WAAAADhVqKjTcqzUYpXbbSSS4tvcj5M6cZZU0zVMU0xrMo/jNdYDCStPERk/yKU/rFNfU0VZVqOtaWth59yNYtzHjpH34sWHSPgJb6k1406n8JmPvlrtbp6OZ8f4x9YZ+E1lgcX/AKWJpr424f3pGynItTyqRrux86381qfLj9tW5oYiGIhfDyjJd8Wn+xtiYnkr67ddE6VRMeLtPrAAAAAAAAAAAAACoOmHBehz6nVW6pTt+qD2/SUSrzqdK4nth3fRa9vY1dv/AG1ek/zEoEQnTgAAAAsfodzb0WMq4apumvSQ+KOyS8WrP9LJ+Dc0maHJ9KcTet0ZEdXCfCeXrr9Vqlk4kAAAAFQ9J2qvWGKeFwL9lB+0a9+a4c4xfzfgiry7+9O5HJ3fR7ZXsaIybkfFPLuj9z9vGUBITpwABzpVHRnei3FrjFtP5o+xOnJjVTFUaVRrDc4HV+NwP+hiajXdNqp/embaci5TyqV97ZGFd+a1Hlw+2iw+jvVeK1DjqkMeqbhCF3KMWpdZySS+9a1lLhwJ2LfruTMVOV27srFw7dNVrXWZ5a6xppx6tezrT0muZAAAAAAAAAACHdKeWfb9LudNdqjJT/T92XlZ3/SRcyjet69i/wCjmT7LMiieVcaefOP15qUKh6GAAAADNyXMZZTm1OtS305J271ua802vMzor3KoqhHy8enIs12quuNP19JeisLiI4rDRnQd4zipRfemrpl7ExMaw8ouW6rdc0VRxidHafWAAAh/SPqj1Hlvo8I/b1VstvhDc5+PBc7vgRcq9uU6RzlfbB2Z71d9pXHwU+s9n5nu8VJlQ9EAAAAAAt7ofy/0GR1K0ltq1LLnGCt/c5lpg0aUTV2uE6UZG/kU2o/xj1n+NE+JrmAAAAAAAAAAA68TQjisPKFdXjOLjJd6as18j5MRMaSzt11W6orp5xOvnDzlm2AlleZ1KNbfTm4370tz81Z+ZQ10zRVNM9T1jGv05Fmm7TyqjX++EsQxbwAAAAW50R539qyuWGrvt0dsOdOT/wBsr+TiWmFc1p3J6vs4XpNhezvRkUxwq4T/AMo/cfaVgE1y4Bg51mkMmyydbGPswW7jJ8Irm3sMLlcUUzVKRiYteTeptW+c+nf5PP8AnOaTznM51sY+1N7uEVwiuSWwpK65rqmqXqOJi0Y1mm1b5R6z1z5sEwSQAAAAZOXYKeZY6FLCK85yUV58XySu3yRlTTNUxTDTfvUWLdV2vlEavRGU4COV5bTo4f7tOKiudt7fNu78y9opiimKYeVZN+rIu1Xauczr/fBlmTQAAAAAAAAAAACqOmDJ/Q46niaS2VOxP44q8W+bimv0lbm29JiuOt2/RfM3rdWPV/jxjwnn6/dXRAdWAAAADZadzaWR5zTrUr9l9pfig9kl8t3OxstXJt1RVCHnYlOXYqs1dfLunq/vY9C4bERxWGjPDtOMkpRa4pq6ZeRMTGsPLLluq3XNFUaTE6O1uy2n1gpHpE1R6+zL0eEfsKT7Nvfluc/Dely28Soyb/tKtI5Q9F2Hsv3S1v1x8dXPujs/M9/giJFXoAAAAAFv9F+lvVuE+046NqtRdiL9ym+PKUtj5K3ey0xLG7G/POXB9Idqe3r93tz8NPPvn9R9/JPSa5kAAAAAAAAAAAADVaoyhZ5kVSi98leD7prbF/P6XNd637SiaU3Z2XOLk0XeqJ4+E83nmUXCTU0007NPY01wZRPVImJjWHwPoAAAALM6K9UKnH7Hj5WW10ZNpLbtdP53a813Fhh39Pgq8nH9I9lzVPvVqP8AlH5/E+XezulDVf2TC/ZcukvSVF7SS92D93xl+3ijPLv6RuUo/R7ZXtK/ebsfDHLvnt8I+/gqUrHcAAAAAATTo20v66zD02NjehSe5+/Peo80tjfkuLJeLY36t6eUOe29tT3W17K3Px1ekdvjPKPqugtnnwAAAAAAAAAAAAAABS3SlknqzP8A0tFWp17y8Ki+8vPZLzZU5dvdr1jlL0Lo7m+3xvZ1T8VHDy6v15QhhEdAAAAAAAAAAAAABscgyiee5rCjhN8t8rXUYrfJ8l9XZcTZbtzcqimETNy6MSzVdr6vWeqP71cXoDKsuhlOXwo4NWhBWXPvb5t3bLuiiKKYph5fk5FeRdqu3J4z/fRlmTQAAAAAAAAAAAAAAAaDW+SevtPzp017SPbp/HHh5q8fM0ZFr2lEx1rPZGb7plU1z8s8J8J/XNQXiUr08AAAAAAAAAAAHKnB1aijSTcm0kkrtt7EkuLPvNjVVFMTMzpEL00Lphacyz21nXqWdSXd3QXJfV35WuMez7Onjzeb7Y2nObe+H5I5fvxn7JMSFOAAAAAAAAAAAAAAAAAFI9JmR+qdQOdFWp17zXKd+2vm1L9RUZdrcr1jlL0Xo/ne8Yu5V81HDy6v15IiRV6AAAAAAAAAAFpdFulPRwWMzBbWvYxfBP8A4j5vhy28UWOHY/8AZV5OL6RbV3pnFtTwj5p/Hl19/DqlZRYORAAAAAAAAAAAAAAAAAABH9cZF6/yCcKa9pHt0/iXDzV158jRkWvaUada02Rne55NNc/LPCfCf1zUI1Z9rYylemvgfQAAAAAAACVdH+mP8Q5rfEJ+gpNOf5nvUPPjy8UScaz7SrjyhS7b2n7nZ0o+erl3d/67/CV4xXVjaO4uHm8zrxl9AAAAAAAAAAAAAAAAAAAABTnSlp31Zmf2jDL2dZ9pfhq2u/6tsvHrFVmWd2rejlP3d90d2j7ez7Cv5qPWn+OXhogxDdIAAAAAAAPcB6C0dlSybTlKnFdpxUpvvnJXfjbd4JF3Yt7lEQ8t2rlTk5Vdc8tdI8I5fvxbo3K8AAAAAAAAAAAAAAAAAAAABqtU5Ws5yCrSa2yi3HlNbYv5pGu9Rv0TSm7Oypxsmi72Tx8J4T6PPBRPVQAAAAAAB7gPQ+ms6pZ5lcZ4GW5JSi98JW3Nf/XLy1cpuU6w8qz8K7iXpouR4T1THc2ptQgAAAAAAAAAAAAAAAAAAAAHGpNU6bdRpJK7b4JcWNdH2mmap0jm835nUhVzOrLCf6bqTcNluy5NrZw2WKCuYmqdOT1vHprps0RX80RGvjpxYpi3AAAAAAANlkOdVchx6q4CVnulF7px/DJd37Gy3cqt1a0omZhWsu1Nu7H7ie2F36W1NR1Jg+thX1Zr79NvbF/zHuf87C3s3qbsaw852jsy9g17tfGJ5T1T+p7m7NyuAAAAAAAAAAAAAAAAAAAArzpX1H9lwawmEfbqK9Rr3af4fGT+i5kHMvaRuR1uq6N7O9pX7zXHCnl3z2+X38FTFY7gAAAAAAAAAd+Dxc8DiY1MHKUJxd1KLs1/65H2mqaZ1hru2qLtE0XI1iVpaV6SoYpKnn9qc9yqpdiXxL3Hz3eBZWcyJ4V8HF7R6N129a8X4o7OuPDt+/isGE1UgnTaae1NO6a5E5y0xNM6S5B8AAAAAAAAAAAAAAAAGt1DnMMhyqdbFcNkY8ZSe6K8forvga7tyLdO9KXg4deXei1R18+6OuXn3MMbPMcdOri3ec5OTfjwXcluS7kUlVU1TMy9SsWaLNum3RHCI0Y5i2gAAAAAAAAAAA3WntUYnT8/8jO8ONOV3F+XuvmrG61frt8pV2dsvGzI/wDJTx7Y4T/PmszIOknDZjaOY+wn+Z3g/CfD9SXiWFvMoq4VcHIZvRzJs/Fa+OO7n9P1qmlOoqsE6bTT3NO6fgyXE6ueqpmmdJji5B8AAAAAAAAAAAAA4zkoQbm0kldt7LLvYfYiZnSFGa81M9RZr7Bv0FO6prv75vm+HcrcymyL3tKuHKHpOxtmRhWfi+ern3d3l9/JGCOuAAAAAAAAAAAAAAADYZVneIyed8tqzhyTvF+MXeL+RnRcro+WUXJwsfJjS9RE/f6xxTnKOlWUElnFFS/PSdn/AEy2P5omUZ0/5Q5vK6K0zxsV6d0/uP0muUawwebWWGrRUn7k+xK/clLf5XJlGRbr5S57K2RmY/GuidO2OMenLz0b43KwAAAAAAAAAAK36V9S+gpfY8G+1JJ1WnujvUP1b3yt3kDMvafBHm63o3s3en3q5HCPl8eufLq7/BVZWu1AAADtwuGni8RGGFi5Tk7Rit7Z9iJmdIYXLlNuia650iF0aP0PSyfA3zGEKtaa7TlFSUfyxuvm+JbWMamiPi4y892ptu7k3NLUzTRHLSdJnvnT7dTLznRGDzWk70o05cJ0koNeKWyXmjK5jW6+rRoxNt5mPPzzVHZPH+Y8lUao0jX05UvXXXpcKsVs8JL3X47O5lbesVW+fJ2+ztr2M2NKeFXZP47Y/swjxoWoAAAAAAAAAAbPLNQYnKber69SCXu3vH+mV4/Q2UXa6PllDyNn42R/q0RPfyn6xxS3LOlSvR2ZlShUXfFuD/lP5IlUZ1UfNGqiyOi1irjarmnx4x+J+6WZZ0kYLGu1eU6L3e0js/qjdW8bEmjMt1c+CkyOjmba40xFUd0/idPTVKMHjaeOpdbBVITj3wkpL6EimqKuMSprtm5anduUzE98aMgyagAAAAa3UWcQyLKJ1sR7q7MfxSexR839Ls13bkW6ZqlLwcOvLv02qevn3R1y8+Y3FTx2LnUxTvOcnKT5v+ORR1VTVOsvU7Vqi1RFuiNIiNHQfGwAAduGw8sViIww0XKcnaMVtbbPsRMzpDC5cpt0zXXOkQuvQ2j46ew/XxVpYiS7Ut6gvwx/l8S3x8eLcazzeebY2xVm17lHCiPXvn8QlhJUYBwq01WpuNZKUWrNNJpruae9HyY14SypqmmYqpnSYVtqroz67lU067Pe6Mns/RJ7vB7Oa3EC9h9dH0dbs3pLppbyv+0fmPzH0lWuLws8FiHDFxlCcd8ZJpor5iaZ0l19u7RdpiuiYmJ64dJ8bAAAAAAAAAAAAc6FaWHqqWHlKMlulFtNea2n2JmOMMa6Ka43ao1jv4pxo/Ps1x9fqZbL00VvlWV4x+KeyV+V2+RLsXb9U6U8fFzm1MDZVqneuxuzP+3nPhHL00WxSjV9GvSyp9ayvaErX427W4s43utxFU2tZ3YnTxj9MkyaQABS/SdqH1tnHocM/ZUG1s96puk+aX3V595U5d3fq3Y5R93oPR7Z/u9j2tcfFX6U9X15z5diFkR0IAA7cNh5YrERhhouU5O0YpXbZ9iJmdIYXLlNuma650iF1aF0dHT1D0mLtLESW171BP3Y/wAvj4Ftj48W41nm882xtirMq3KOFuPXvn8QlpKUYAAAAMDNsmoZzR6uZU4zXBtbV8MltXkzCu3TXGlUJONmX8ares1TH2845SgWc9FSbbyWtb8lXb8pxV/mn4kKvB/2S6fF6UzyyKPOP1P7QnNdK4vKW/tlCfVXvxXXjbvvG9vOxDrsXKOcOixtqYmR/p3I17J4T9J/DSmpYAAAAAAAAHbhcPPF11DCxlOct0YptvyR9iJmdIYXLlFuma65iIjrlY+mOjHrWnqJ/wDRi/75L9o/Mn2cLrufRyW0Ok0RrRix/wDU/iPzP0WVhcNDB4dQwkYwhHdGKSS8kWEUxTGkOQuXa7tU11zMzPa7j6wAAET6Q9Teocp6uGft6qah+VcZ+W5c/BkbKvezp0jnK82Hs33u/vVx8FPPvnqj993io8p3owAA78Fg54/FRp4KLnOTsorj/wCF3t7EZU0zVOkNV29RZom5cnSIXXojR0NO0OviLTxEl2pcIr8MOXe+P0LbHx4txrPN57tfbFebVu08KI6u3vn9dSVElSAAAAAAAAADUZppnCZrd46hTbfvJdWX9UbP6mquzbr5wnY+08vH/wBO5MR2c4+k8EUzLoqo1W3l1apT5SSqLwW5/NsjVYNM/LOi8sdKb1PC7RFXhwn8x6QjWP6MsZhr/ZvRVVw6suq/lJJfUj1YVyOXFb2ekuHX8+tPjGv2/TQ4vTGMwcrV8NW8VBzXzjdGmqzcjnTKztbTw7ka03afrp6To1dWlKhK1aLi+6Sa/c1zGnNMpqpqjWmdXC58ZaMrBZbWx8rYGlUqfDCUvqlZGVNFVXKGi7k2bMa3K4jxmITXIejCtimpZzJUofgjaU35/dj9fAl28KqeNfBz2b0ms2/hx43p7Z4R+59PFZWSZDQyKh1ctpqN98t8pfFJ7X4biwt2qLcaUw5HLz7+XVvXqte7qjwhszYhgAABi5nj4ZXgJ1cY7Qgrt/sl3tuyS72Y11xRTNUt2Pj15F2m1bjWZeftQZxPPc1nWxW+WyMeEYrdFeH1d3xKS5cm5VvS9RwsOjEs02qOr1nrlrjWlgG00/kFbUGM6mXx3fem9kYLvk/43s2W7VVydKULOz7OHb37s+Edc+H75Lq0rpajpvC2w/aqNduq1tlyX4Y8vnct7Nim1HDm892ltS9nV61cKY5R2fue/wCzfG5WAAAAAAAAAAAAAAAHxq+8DgqEU9kY/JHzSGftKu2XYfWAAAAAAACoOlTUnrDMPs2Efs6T7dveqbreEd3i33Iq8y9vVbkco+7vOjmzvY2veK4+Krl3U/z9tO1AiE6YAlGjdG1NR1evUvTw6e2fGVt8Yd757l9CRYx5u8epTbV2zbwo3Y419nZ3z+uc+q6csy6nlWDVLAQUIR4Li+9vi+bLeiiKI0pee5GRcyLk3Ls6zLLMmgAAAAAAAAAAAAAAAAAAAAAAAAAEd11qD/D+RylTa9LPsU1+Z75eEVt8bLiaMi77OjXrWux9n++ZEUz8scZ8Ozz5fVQzfWd5bW+LKV6ZEacIdmFw08XXUMLGU5vdGKbb8kfYiZnSGNy5RbpmuuYiI65WRpToz7Sqai8VRi/75L9o/PgT7OH13Po5HaXSWNJt4n/afxH5n6dazKNKNCko0UoxirKKSSSXBJbkWEREcIchVVVVM1VTrMuZ9YgAAAAAAAAAAAAAAAAAAAAAAAAAAUfqvGVdYaoksvi5Rh7OnG6jsT2y7TSvJ3fhZcCnvVVXrnwvRtm2bWzcOJuzpM8Znn5cOyPXXtbrI+i2pValndRQX/Lp9qXg5PYvJM3W8GZ+eVfmdKLdPw49Os9s8I+nOfRYuTZHQySj1cspxhfe98pfFJ7WTrdqmiNKYcplZ1/Kq3r1Uz9o8I5NibEQAAAAAAAAAAAAAAAAAAAAAAAAAAAAA//Z"/>
          <p:cNvSpPr>
            <a:spLocks noChangeAspect="1" noChangeArrowheads="1"/>
          </p:cNvSpPr>
          <p:nvPr/>
        </p:nvSpPr>
        <p:spPr bwMode="auto">
          <a:xfrm>
            <a:off x="433705" y="-2545398"/>
            <a:ext cx="54102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Inhaltsplatzhalter 2"/>
          <p:cNvSpPr txBox="1">
            <a:spLocks/>
          </p:cNvSpPr>
          <p:nvPr/>
        </p:nvSpPr>
        <p:spPr>
          <a:xfrm>
            <a:off x="257993" y="1440142"/>
            <a:ext cx="8552631" cy="89157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CH" sz="2400" b="1" dirty="0" err="1" smtClean="0"/>
              <a:t>Conjecture</a:t>
            </a:r>
            <a:r>
              <a:rPr lang="de-CH" sz="2400" b="1" dirty="0" smtClean="0"/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CH" sz="2400" dirty="0" smtClean="0"/>
              <a:t>For all             and                       the </a:t>
            </a:r>
            <a:r>
              <a:rPr lang="de-CH" sz="2400" dirty="0" err="1" smtClean="0"/>
              <a:t>graph</a:t>
            </a:r>
            <a:r>
              <a:rPr lang="de-CH" sz="2400" dirty="0" smtClean="0"/>
              <a:t>                has Hamilton </a:t>
            </a:r>
            <a:r>
              <a:rPr lang="de-CH" sz="2400" dirty="0" err="1" smtClean="0"/>
              <a:t>cycle</a:t>
            </a:r>
            <a:r>
              <a:rPr lang="de-CH" sz="2400" dirty="0" smtClean="0"/>
              <a:t>.</a:t>
            </a:r>
          </a:p>
        </p:txBody>
      </p:sp>
      <p:graphicFrame>
        <p:nvGraphicFramePr>
          <p:cNvPr id="69" name="Tabelle 68"/>
          <p:cNvGraphicFramePr>
            <a:graphicFrameLocks noGrp="1"/>
          </p:cNvGraphicFramePr>
          <p:nvPr/>
        </p:nvGraphicFramePr>
        <p:xfrm>
          <a:off x="440056" y="4083050"/>
          <a:ext cx="4693923" cy="228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1547"/>
                <a:gridCol w="521547"/>
                <a:gridCol w="521547"/>
                <a:gridCol w="521547"/>
                <a:gridCol w="521547"/>
                <a:gridCol w="521547"/>
                <a:gridCol w="521547"/>
                <a:gridCol w="521547"/>
                <a:gridCol w="521547"/>
              </a:tblGrid>
              <a:tr h="0"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15</a:t>
                      </a:r>
                      <a:endParaRPr lang="en-US" sz="1000" b="1" dirty="0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14</a:t>
                      </a:r>
                      <a:endParaRPr lang="en-US" sz="1000" b="1" dirty="0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13</a:t>
                      </a:r>
                      <a:endParaRPr lang="en-US" sz="1000" b="1" dirty="0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12</a:t>
                      </a:r>
                      <a:endParaRPr lang="en-US" sz="1000" b="1" dirty="0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11</a:t>
                      </a:r>
                      <a:endParaRPr lang="en-US" sz="1000" b="1" dirty="0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10</a:t>
                      </a:r>
                      <a:endParaRPr lang="en-US" sz="1000" b="1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9</a:t>
                      </a:r>
                      <a:endParaRPr lang="en-US" sz="1000" b="1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8</a:t>
                      </a:r>
                      <a:endParaRPr lang="en-US" sz="1000" b="1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7</a:t>
                      </a:r>
                      <a:endParaRPr lang="en-US" sz="1000" b="1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6</a:t>
                      </a:r>
                      <a:endParaRPr lang="en-US" sz="1000" b="1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5</a:t>
                      </a:r>
                      <a:endParaRPr lang="en-US" sz="1000" b="1" dirty="0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 marT="0" marB="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4</a:t>
                      </a:r>
                      <a:endParaRPr lang="en-US" sz="1000" b="1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3</a:t>
                      </a:r>
                      <a:endParaRPr lang="en-US" sz="1000" b="1"/>
                    </a:p>
                  </a:txBody>
                  <a:tcPr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1</a:t>
                      </a:r>
                      <a:endParaRPr lang="en-US" sz="1000" b="1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2</a:t>
                      </a:r>
                      <a:endParaRPr lang="en-US" sz="1000" b="1"/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3</a:t>
                      </a:r>
                      <a:endParaRPr lang="en-US" sz="1000" b="1"/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4</a:t>
                      </a:r>
                      <a:endParaRPr lang="en-US" sz="1000" b="1"/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5</a:t>
                      </a:r>
                      <a:endParaRPr lang="en-US" sz="1000" b="1" dirty="0"/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6</a:t>
                      </a:r>
                      <a:endParaRPr lang="en-US" sz="1000" b="1" dirty="0"/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7</a:t>
                      </a:r>
                      <a:endParaRPr lang="en-US" sz="1000" b="1"/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 marT="0" marB="0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35" y="4912043"/>
            <a:ext cx="201613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9608" y="6285230"/>
            <a:ext cx="20478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Inhaltsplatzhalter 2"/>
          <p:cNvSpPr txBox="1">
            <a:spLocks/>
          </p:cNvSpPr>
          <p:nvPr/>
        </p:nvSpPr>
        <p:spPr>
          <a:xfrm>
            <a:off x="5311140" y="3933788"/>
            <a:ext cx="3810000" cy="441998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CH" sz="2400" dirty="0" err="1" smtClean="0"/>
              <a:t>middle</a:t>
            </a:r>
            <a:r>
              <a:rPr lang="de-CH" sz="2400" dirty="0" smtClean="0"/>
              <a:t> </a:t>
            </a:r>
            <a:r>
              <a:rPr lang="de-CH" sz="2400" dirty="0" err="1" smtClean="0"/>
              <a:t>levels</a:t>
            </a:r>
            <a:r>
              <a:rPr lang="de-CH" sz="2400" dirty="0" smtClean="0"/>
              <a:t> </a:t>
            </a:r>
            <a:r>
              <a:rPr lang="de-CH" sz="2400" dirty="0" err="1" smtClean="0"/>
              <a:t>conjecture</a:t>
            </a:r>
            <a:endParaRPr lang="de-CH" sz="2400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3200" y="1905000"/>
            <a:ext cx="945241" cy="4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2225" y="1963738"/>
            <a:ext cx="13319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450" y="1946275"/>
            <a:ext cx="6731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Abgerundetes Rechteck 76"/>
          <p:cNvSpPr/>
          <p:nvPr/>
        </p:nvSpPr>
        <p:spPr>
          <a:xfrm rot="19768986">
            <a:off x="1393826" y="4921250"/>
            <a:ext cx="4108450" cy="1968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309620" y="2864527"/>
            <a:ext cx="8316924" cy="46166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dirty="0" err="1" smtClean="0"/>
              <a:t>raised</a:t>
            </a:r>
            <a:r>
              <a:rPr lang="de-CH" sz="2400" dirty="0" smtClean="0"/>
              <a:t> </a:t>
            </a:r>
            <a:r>
              <a:rPr lang="de-CH" sz="2400" dirty="0" err="1" smtClean="0"/>
              <a:t>by</a:t>
            </a:r>
            <a:r>
              <a:rPr lang="de-CH" sz="2400" dirty="0" smtClean="0"/>
              <a:t> </a:t>
            </a:r>
            <a:r>
              <a:rPr lang="de-CH" b="1" i="1" dirty="0" smtClean="0"/>
              <a:t>[Simpson 91]</a:t>
            </a:r>
            <a:r>
              <a:rPr lang="de-CH" sz="2400" dirty="0" smtClean="0"/>
              <a:t>, and Roth (</a:t>
            </a:r>
            <a:r>
              <a:rPr lang="de-CH" sz="2400" dirty="0" err="1" smtClean="0"/>
              <a:t>see</a:t>
            </a:r>
            <a:r>
              <a:rPr lang="de-CH" sz="2400" dirty="0" smtClean="0"/>
              <a:t> </a:t>
            </a:r>
            <a:r>
              <a:rPr lang="de-CH" b="1" i="1" dirty="0" smtClean="0"/>
              <a:t>[Gould 91], </a:t>
            </a:r>
            <a:r>
              <a:rPr lang="de-CH" b="1" i="1" dirty="0" smtClean="0">
                <a:solidFill>
                  <a:prstClr val="black"/>
                </a:solidFill>
              </a:rPr>
              <a:t>[</a:t>
            </a:r>
            <a:r>
              <a:rPr lang="de-CH" b="1" i="1" dirty="0" err="1" smtClean="0">
                <a:solidFill>
                  <a:prstClr val="black"/>
                </a:solidFill>
              </a:rPr>
              <a:t>Hurlbert</a:t>
            </a:r>
            <a:r>
              <a:rPr lang="de-CH" b="1" i="1" dirty="0" smtClean="0">
                <a:solidFill>
                  <a:prstClr val="black"/>
                </a:solidFill>
              </a:rPr>
              <a:t> 94]</a:t>
            </a:r>
            <a:r>
              <a:rPr lang="de-CH" sz="2400" dirty="0" smtClean="0"/>
              <a:t>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81828" y="3681933"/>
            <a:ext cx="132238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Inhaltsplatzhalter 2"/>
          <p:cNvSpPr txBox="1">
            <a:spLocks/>
          </p:cNvSpPr>
          <p:nvPr/>
        </p:nvSpPr>
        <p:spPr>
          <a:xfrm>
            <a:off x="302532" y="2421501"/>
            <a:ext cx="8316924" cy="46166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dirty="0" err="1" smtClean="0"/>
              <a:t>another</a:t>
            </a:r>
            <a:r>
              <a:rPr lang="de-CH" sz="2400" dirty="0" smtClean="0"/>
              <a:t> </a:t>
            </a:r>
            <a:r>
              <a:rPr lang="de-CH" sz="2400" dirty="0" err="1" smtClean="0"/>
              <a:t>instance</a:t>
            </a:r>
            <a:r>
              <a:rPr lang="de-CH" sz="2400" dirty="0" smtClean="0"/>
              <a:t> of </a:t>
            </a:r>
            <a:r>
              <a:rPr lang="de-CH" sz="2400" dirty="0" err="1" smtClean="0"/>
              <a:t>Lovász</a:t>
            </a:r>
            <a:r>
              <a:rPr lang="de-CH" sz="2400" dirty="0" smtClean="0"/>
              <a:t>‘ </a:t>
            </a:r>
            <a:r>
              <a:rPr lang="de-CH" sz="2400" dirty="0" err="1" smtClean="0"/>
              <a:t>conjecture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21852" y="575837"/>
            <a:ext cx="1714338" cy="64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7" grpId="0" animBg="1"/>
      <p:bldP spid="17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Is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               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hamiltonian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? </a:t>
            </a:r>
            <a:endParaRPr lang="en-US" dirty="0"/>
          </a:p>
        </p:txBody>
      </p:sp>
      <p:sp>
        <p:nvSpPr>
          <p:cNvPr id="2052" name="AutoShape 4" descr="data:image/jpeg;base64,/9j/4AAQSkZJRgABAQAAAQABAAD/2wCEAAkGBxQHBhUUBxQUFhQWFxoZGBYXFhQYIRgYGhccFyAaGhwdHCggGhwlHhoWITEhJSouLi4uHyM1ODM4NygtLisBCgoKDg0OGhAQGywmICYsLC83NzcvLC00LywvLCwsLzQwLCwsLjQvLC4sLCwsLCw0LCwsLy0sLC4sLCwsLCwtLP/AABEIAN8A4gMBEQACEQEDEQH/xAAcAAEAAgIDAQAAAAAAAAAAAAAABgcEBQIDCAH/xABAEAACAQIDBAYHBwIEBwAAAAAAAQIDEQQFBiExQWEHEiJRcYETFSNCcpGhFDJSYoKxwZKyFiQzwkNTg6LR4fD/xAAbAQEAAgMBAQAAAAAAAAAAAAAABAUCAwYHAf/EADYRAQABAwEEBwgCAQQDAAAAAAABAgMEEQUSITEGQVFhcYGhExQiMpGxwdHh8EIzUnKSI0OC/9oADAMBAAIRAxEAPwC8QAAAAAxczzCnlWClVx0lGEd7f7JcW+4xrriiNZbsfHuZFyLduNZlS+qdcV87xX+WlKlRjK8IRdm2ndSm1vd9tty+pU3smqueHCHoWztiWMWj44iqqY4zPLwiOz1n0XBpzMvW+RUa2y84Jyt+JbJLykmWlqvfoipwWfje7ZNdrsn06vRsjYiAAAAAAAAAAAAAAAAAAAAAAAAAAAAMTNMxp5VgZVcdJRhFbX/CXFvuMa64ojWW/Hx7mRci3bjWZUbq/VFTUuOvUvGlF+zp33c33yf03FPevTdnuej7M2Zbwbekcap5z+I7mgNC0W90P4/0+RVKUntpVLpd0Zq6/wC5TLTBq1omnscJ0osbmTTdj/KPWP40T4muYAAAAAAAAAAAAAAAAAAAAAAAAAAAxczzCnleClVx0lGEVtb/AGXe33GNdcURrLdj49zIuRbtxrMqM1fqipqXHXneNKL9nTvu/NLvk/puKe9fm7Pc9I2Xsu3g29I41Tzn8R3NAaFoATfokx/2bUrpyeyrTat+aPaX065MwqtLmna5zpNY38SLkf4zH0nh99Fylq4AAAAAAAAAAAAAAAAAAAAAAAAAAGNmOPp5ZgpVcdJRhFXbf7Lvb3JcTGqqKY1lusWLl+5Fu3Gsyo3WOqampcdeV40Yv2dP/dLvk/puXFunv35uz3PR9l7Lt4NvTnXPOfxHd90eNC1AAGdkWP8AVmc0a3CFSLfw37S+VzO3Vu1RUjZlj29iu12xMefV6vRqd1sL55M+gAAAAAAAAAAAAAAAAAAAAAAAACmuljMqlfUTo1JeypqLjFbF1pRu5Pve23JeLvVZlczXu9UO/wCjWNboxfbRHxVTOs90Ty8P72IQQ3RgAAAAvzQeZ+tdLUZyd5RXo5fFDs3firPzLrHr37cS8x2zje75ldMcpnWPCeP8JAb1WAAAADhVqKjTcqzUYpXbbSSS4tvcj5M6cZZU0zVMU0xrMo/jNdYDCStPERk/yKU/rFNfU0VZVqOtaWth59yNYtzHjpH34sWHSPgJb6k1406n8JmPvlrtbp6OZ8f4x9YZ+E1lgcX/AKWJpr424f3pGynItTyqRrux86381qfLj9tW5oYiGIhfDyjJd8Wn+xtiYnkr67ddE6VRMeLtPrAAAAAAAAAAAAACoOmHBehz6nVW6pTt+qD2/SUSrzqdK4nth3fRa9vY1dv/AG1ek/zEoEQnTgAAAAsfodzb0WMq4apumvSQ+KOyS8WrP9LJ+Dc0maHJ9KcTet0ZEdXCfCeXrr9Vqlk4kAAAAFQ9J2qvWGKeFwL9lB+0a9+a4c4xfzfgiry7+9O5HJ3fR7ZXsaIybkfFPLuj9z9vGUBITpwABzpVHRnei3FrjFtP5o+xOnJjVTFUaVRrDc4HV+NwP+hiajXdNqp/embaci5TyqV97ZGFd+a1Hlw+2iw+jvVeK1DjqkMeqbhCF3KMWpdZySS+9a1lLhwJ2LfruTMVOV27srFw7dNVrXWZ5a6xppx6tezrT0muZAAAAAAAAAACHdKeWfb9LudNdqjJT/T92XlZ3/SRcyjet69i/wCjmT7LMiieVcaefOP15qUKh6GAAAADNyXMZZTm1OtS305J271ua802vMzor3KoqhHy8enIs12quuNP19JeisLiI4rDRnQd4zipRfemrpl7ExMaw8ouW6rdc0VRxidHafWAAAh/SPqj1Hlvo8I/b1VstvhDc5+PBc7vgRcq9uU6RzlfbB2Z71d9pXHwU+s9n5nu8VJlQ9EAAAAAAt7ofy/0GR1K0ltq1LLnGCt/c5lpg0aUTV2uE6UZG/kU2o/xj1n+NE+JrmAAAAAAAAAAA68TQjisPKFdXjOLjJd6as18j5MRMaSzt11W6orp5xOvnDzlm2AlleZ1KNbfTm4370tz81Z+ZQ10zRVNM9T1jGv05Fmm7TyqjX++EsQxbwAAAAW50R539qyuWGrvt0dsOdOT/wBsr+TiWmFc1p3J6vs4XpNhezvRkUxwq4T/AMo/cfaVgE1y4Bg51mkMmyydbGPswW7jJ8Irm3sMLlcUUzVKRiYteTeptW+c+nf5PP8AnOaTznM51sY+1N7uEVwiuSWwpK65rqmqXqOJi0Y1mm1b5R6z1z5sEwSQAAAAZOXYKeZY6FLCK85yUV58XySu3yRlTTNUxTDTfvUWLdV2vlEavRGU4COV5bTo4f7tOKiudt7fNu78y9opiimKYeVZN+rIu1Xauczr/fBlmTQAAAAAAAAAAACqOmDJ/Q46niaS2VOxP44q8W+bimv0lbm29JiuOt2/RfM3rdWPV/jxjwnn6/dXRAdWAAAADZadzaWR5zTrUr9l9pfig9kl8t3OxstXJt1RVCHnYlOXYqs1dfLunq/vY9C4bERxWGjPDtOMkpRa4pq6ZeRMTGsPLLluq3XNFUaTE6O1uy2n1gpHpE1R6+zL0eEfsKT7Nvfluc/Dely28Soyb/tKtI5Q9F2Hsv3S1v1x8dXPujs/M9/giJFXoAAAAAFv9F+lvVuE+046NqtRdiL9ym+PKUtj5K3ey0xLG7G/POXB9Idqe3r93tz8NPPvn9R9/JPSa5kAAAAAAAAAAAADVaoyhZ5kVSi98leD7prbF/P6XNd637SiaU3Z2XOLk0XeqJ4+E83nmUXCTU0007NPY01wZRPVImJjWHwPoAAAALM6K9UKnH7Hj5WW10ZNpLbtdP53a813Fhh39Pgq8nH9I9lzVPvVqP8AlH5/E+XezulDVf2TC/ZcukvSVF7SS92D93xl+3ijPLv6RuUo/R7ZXtK/ebsfDHLvnt8I+/gqUrHcAAAAAATTo20v66zD02NjehSe5+/Peo80tjfkuLJeLY36t6eUOe29tT3W17K3Px1ekdvjPKPqugtnnwAAAAAAAAAAAAAABS3SlknqzP8A0tFWp17y8Ki+8vPZLzZU5dvdr1jlL0Lo7m+3xvZ1T8VHDy6v15QhhEdAAAAAAAAAAAAABscgyiee5rCjhN8t8rXUYrfJ8l9XZcTZbtzcqimETNy6MSzVdr6vWeqP71cXoDKsuhlOXwo4NWhBWXPvb5t3bLuiiKKYph5fk5FeRdqu3J4z/fRlmTQAAAAAAAAAAAAAAAaDW+SevtPzp017SPbp/HHh5q8fM0ZFr2lEx1rPZGb7plU1z8s8J8J/XNQXiUr08AAAAAAAAAAAHKnB1aijSTcm0kkrtt7EkuLPvNjVVFMTMzpEL00Lphacyz21nXqWdSXd3QXJfV35WuMez7Onjzeb7Y2nObe+H5I5fvxn7JMSFOAAAAAAAAAAAAAAAAAFI9JmR+qdQOdFWp17zXKd+2vm1L9RUZdrcr1jlL0Xo/ne8Yu5V81HDy6v15IiRV6AAAAAAAAAAFpdFulPRwWMzBbWvYxfBP8A4j5vhy28UWOHY/8AZV5OL6RbV3pnFtTwj5p/Hl19/DqlZRYORAAAAAAAAAAAAAAAAAABH9cZF6/yCcKa9pHt0/iXDzV158jRkWvaUada02Rne55NNc/LPCfCf1zUI1Z9rYylemvgfQAAAAAAACVdH+mP8Q5rfEJ+gpNOf5nvUPPjy8UScaz7SrjyhS7b2n7nZ0o+erl3d/67/CV4xXVjaO4uHm8zrxl9AAAAAAAAAAAAAAAAAAAABTnSlp31Zmf2jDL2dZ9pfhq2u/6tsvHrFVmWd2rejlP3d90d2j7ez7Cv5qPWn+OXhogxDdIAAAAAAAPcB6C0dlSybTlKnFdpxUpvvnJXfjbd4JF3Yt7lEQ8t2rlTk5Vdc8tdI8I5fvxbo3K8AAAAAAAAAAAAAAAAAAAABqtU5Ws5yCrSa2yi3HlNbYv5pGu9Rv0TSm7Oypxsmi72Tx8J4T6PPBRPVQAAAAAAB7gPQ+ms6pZ5lcZ4GW5JSi98JW3Nf/XLy1cpuU6w8qz8K7iXpouR4T1THc2ptQgAAAAAAAAAAAAAAAAAAAAHGpNU6bdRpJK7b4JcWNdH2mmap0jm835nUhVzOrLCf6bqTcNluy5NrZw2WKCuYmqdOT1vHprps0RX80RGvjpxYpi3AAAAAAANlkOdVchx6q4CVnulF7px/DJd37Gy3cqt1a0omZhWsu1Nu7H7ie2F36W1NR1Jg+thX1Zr79NvbF/zHuf87C3s3qbsaw852jsy9g17tfGJ5T1T+p7m7NyuAAAAAAAAAAAAAAAAAAAArzpX1H9lwawmEfbqK9Rr3af4fGT+i5kHMvaRuR1uq6N7O9pX7zXHCnl3z2+X38FTFY7gAAAAAAAAAd+Dxc8DiY1MHKUJxd1KLs1/65H2mqaZ1hru2qLtE0XI1iVpaV6SoYpKnn9qc9yqpdiXxL3Hz3eBZWcyJ4V8HF7R6N129a8X4o7OuPDt+/isGE1UgnTaae1NO6a5E5y0xNM6S5B8AAAAAAAAAAAAAAAAGt1DnMMhyqdbFcNkY8ZSe6K8forvga7tyLdO9KXg4deXei1R18+6OuXn3MMbPMcdOri3ec5OTfjwXcluS7kUlVU1TMy9SsWaLNum3RHCI0Y5i2gAAAAAAAAAAA3WntUYnT8/8jO8ONOV3F+XuvmrG61frt8pV2dsvGzI/wDJTx7Y4T/PmszIOknDZjaOY+wn+Z3g/CfD9SXiWFvMoq4VcHIZvRzJs/Fa+OO7n9P1qmlOoqsE6bTT3NO6fgyXE6ueqpmmdJji5B8AAAAAAAAAAAAA4zkoQbm0kldt7LLvYfYiZnSFGa81M9RZr7Bv0FO6prv75vm+HcrcymyL3tKuHKHpOxtmRhWfi+ern3d3l9/JGCOuAAAAAAAAAAAAAAADYZVneIyed8tqzhyTvF+MXeL+RnRcro+WUXJwsfJjS9RE/f6xxTnKOlWUElnFFS/PSdn/AEy2P5omUZ0/5Q5vK6K0zxsV6d0/uP0muUawwebWWGrRUn7k+xK/clLf5XJlGRbr5S57K2RmY/GuidO2OMenLz0b43KwAAAAAAAAAAK36V9S+gpfY8G+1JJ1WnujvUP1b3yt3kDMvafBHm63o3s3en3q5HCPl8eufLq7/BVZWu1AAADtwuGni8RGGFi5Tk7Rit7Z9iJmdIYXLlNuia650iF0aP0PSyfA3zGEKtaa7TlFSUfyxuvm+JbWMamiPi4y892ptu7k3NLUzTRHLSdJnvnT7dTLznRGDzWk70o05cJ0koNeKWyXmjK5jW6+rRoxNt5mPPzzVHZPH+Y8lUao0jX05UvXXXpcKsVs8JL3X47O5lbesVW+fJ2+ztr2M2NKeFXZP47Y/swjxoWoAAAAAAAAAAbPLNQYnKber69SCXu3vH+mV4/Q2UXa6PllDyNn42R/q0RPfyn6xxS3LOlSvR2ZlShUXfFuD/lP5IlUZ1UfNGqiyOi1irjarmnx4x+J+6WZZ0kYLGu1eU6L3e0js/qjdW8bEmjMt1c+CkyOjmba40xFUd0/idPTVKMHjaeOpdbBVITj3wkpL6EimqKuMSprtm5anduUzE98aMgyagAAAAa3UWcQyLKJ1sR7q7MfxSexR839Ls13bkW6ZqlLwcOvLv02qevn3R1y8+Y3FTx2LnUxTvOcnKT5v+ORR1VTVOsvU7Vqi1RFuiNIiNHQfGwAAduGw8sViIww0XKcnaMVtbbPsRMzpDC5cpt0zXXOkQuvQ2j46ew/XxVpYiS7Ut6gvwx/l8S3x8eLcazzeebY2xVm17lHCiPXvn8QlhJUYBwq01WpuNZKUWrNNJpruae9HyY14SypqmmYqpnSYVtqroz67lU067Pe6Mns/RJ7vB7Oa3EC9h9dH0dbs3pLppbyv+0fmPzH0lWuLws8FiHDFxlCcd8ZJpor5iaZ0l19u7RdpiuiYmJ64dJ8bAAAAAAAAAAAAc6FaWHqqWHlKMlulFtNea2n2JmOMMa6Ka43ao1jv4pxo/Ps1x9fqZbL00VvlWV4x+KeyV+V2+RLsXb9U6U8fFzm1MDZVqneuxuzP+3nPhHL00WxSjV9GvSyp9ayvaErX427W4s43utxFU2tZ3YnTxj9MkyaQABS/SdqH1tnHocM/ZUG1s96puk+aX3V595U5d3fq3Y5R93oPR7Z/u9j2tcfFX6U9X15z5diFkR0IAA7cNh5YrERhhouU5O0YpXbZ9iJmdIYXLlNuma650iF1aF0dHT1D0mLtLESW171BP3Y/wAvj4Ftj48W41nm882xtirMq3KOFuPXvn8QlpKUYAAAAMDNsmoZzR6uZU4zXBtbV8MltXkzCu3TXGlUJONmX8ares1TH2845SgWc9FSbbyWtb8lXb8pxV/mn4kKvB/2S6fF6UzyyKPOP1P7QnNdK4vKW/tlCfVXvxXXjbvvG9vOxDrsXKOcOixtqYmR/p3I17J4T9J/DSmpYAAAAAAAAHbhcPPF11DCxlOct0YptvyR9iJmdIYXLlFuma65iIjrlY+mOjHrWnqJ/wDRi/75L9o/Mn2cLrufRyW0Ok0RrRix/wDU/iPzP0WVhcNDB4dQwkYwhHdGKSS8kWEUxTGkOQuXa7tU11zMzPa7j6wAAET6Q9Teocp6uGft6qah+VcZ+W5c/BkbKvezp0jnK82Hs33u/vVx8FPPvnqj993io8p3owAA78Fg54/FRp4KLnOTsorj/wCF3t7EZU0zVOkNV29RZom5cnSIXXojR0NO0OviLTxEl2pcIr8MOXe+P0LbHx4txrPN57tfbFebVu08KI6u3vn9dSVElSAAAAAAAAADUZppnCZrd46hTbfvJdWX9UbP6mquzbr5wnY+08vH/wBO5MR2c4+k8EUzLoqo1W3l1apT5SSqLwW5/NsjVYNM/LOi8sdKb1PC7RFXhwn8x6QjWP6MsZhr/ZvRVVw6suq/lJJfUj1YVyOXFb2ekuHX8+tPjGv2/TQ4vTGMwcrV8NW8VBzXzjdGmqzcjnTKztbTw7ka03afrp6To1dWlKhK1aLi+6Sa/c1zGnNMpqpqjWmdXC58ZaMrBZbWx8rYGlUqfDCUvqlZGVNFVXKGi7k2bMa3K4jxmITXIejCtimpZzJUofgjaU35/dj9fAl28KqeNfBz2b0ms2/hx43p7Z4R+59PFZWSZDQyKh1ctpqN98t8pfFJ7X4biwt2qLcaUw5HLz7+XVvXqte7qjwhszYhgAABi5nj4ZXgJ1cY7Qgrt/sl3tuyS72Y11xRTNUt2Pj15F2m1bjWZeftQZxPPc1nWxW+WyMeEYrdFeH1d3xKS5cm5VvS9RwsOjEs02qOr1nrlrjWlgG00/kFbUGM6mXx3fem9kYLvk/43s2W7VVydKULOz7OHb37s+Edc+H75Lq0rpajpvC2w/aqNduq1tlyX4Y8vnct7Nim1HDm892ltS9nV61cKY5R2fue/wCzfG5WAAAAAAAAAAAAAAAHxq+8DgqEU9kY/JHzSGftKu2XYfWAAAAAAACoOlTUnrDMPs2Efs6T7dveqbreEd3i33Iq8y9vVbkco+7vOjmzvY2veK4+Krl3U/z9tO1AiE6YAlGjdG1NR1evUvTw6e2fGVt8Yd757l9CRYx5u8epTbV2zbwo3Y419nZ3z+uc+q6csy6nlWDVLAQUIR4Li+9vi+bLeiiKI0pee5GRcyLk3Ls6zLLMmgAAAAAAAAAAAAAAAAAAAAAAAAAEd11qD/D+RylTa9LPsU1+Z75eEVt8bLiaMi77OjXrWux9n++ZEUz8scZ8Ozz5fVQzfWd5bW+LKV6ZEacIdmFw08XXUMLGU5vdGKbb8kfYiZnSGNy5RbpmuuYiI65WRpToz7Sqai8VRi/75L9o/PgT7OH13Po5HaXSWNJt4n/afxH5n6dazKNKNCko0UoxirKKSSSXBJbkWEREcIchVVVVM1VTrMuZ9YgAAAAAAAAAAAAAAAAAAAAAAAAAAUfqvGVdYaoksvi5Rh7OnG6jsT2y7TSvJ3fhZcCnvVVXrnwvRtm2bWzcOJuzpM8Znn5cOyPXXtbrI+i2pValndRQX/Lp9qXg5PYvJM3W8GZ+eVfmdKLdPw49Os9s8I+nOfRYuTZHQySj1cspxhfe98pfFJ7WTrdqmiNKYcplZ1/Kq3r1Uz9o8I5NibEQAAAAAAAAAAAAAAAAAAAAAAAAAAAAA//Z"/>
          <p:cNvSpPr>
            <a:spLocks noChangeAspect="1" noChangeArrowheads="1"/>
          </p:cNvSpPr>
          <p:nvPr/>
        </p:nvSpPr>
        <p:spPr bwMode="auto">
          <a:xfrm>
            <a:off x="433705" y="-2545398"/>
            <a:ext cx="54102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9" name="Tabelle 68"/>
          <p:cNvGraphicFramePr>
            <a:graphicFrameLocks noGrp="1"/>
          </p:cNvGraphicFramePr>
          <p:nvPr/>
        </p:nvGraphicFramePr>
        <p:xfrm>
          <a:off x="440056" y="4083050"/>
          <a:ext cx="4693923" cy="228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1547"/>
                <a:gridCol w="521547"/>
                <a:gridCol w="521547"/>
                <a:gridCol w="521547"/>
                <a:gridCol w="521547"/>
                <a:gridCol w="521547"/>
                <a:gridCol w="521547"/>
                <a:gridCol w="521547"/>
                <a:gridCol w="521547"/>
              </a:tblGrid>
              <a:tr h="0"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15</a:t>
                      </a:r>
                      <a:endParaRPr lang="en-US" sz="1000" b="1" dirty="0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14</a:t>
                      </a:r>
                      <a:endParaRPr lang="en-US" sz="1000" b="1" dirty="0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13</a:t>
                      </a:r>
                      <a:endParaRPr lang="en-US" sz="1000" b="1" dirty="0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12</a:t>
                      </a:r>
                      <a:endParaRPr lang="en-US" sz="1000" b="1" dirty="0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11</a:t>
                      </a:r>
                      <a:endParaRPr lang="en-US" sz="1000" b="1" dirty="0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10</a:t>
                      </a:r>
                      <a:endParaRPr lang="en-US" sz="1000" b="1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9</a:t>
                      </a:r>
                      <a:endParaRPr lang="en-US" sz="1000" b="1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8</a:t>
                      </a:r>
                      <a:endParaRPr lang="en-US" sz="1000" b="1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7</a:t>
                      </a:r>
                      <a:endParaRPr lang="en-US" sz="1000" b="1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6</a:t>
                      </a:r>
                      <a:endParaRPr lang="en-US" sz="1000" b="1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5</a:t>
                      </a:r>
                      <a:endParaRPr lang="en-US" sz="1000" b="1" dirty="0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 marT="0" marB="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4</a:t>
                      </a:r>
                      <a:endParaRPr lang="en-US" sz="1000" b="1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3</a:t>
                      </a:r>
                      <a:endParaRPr lang="en-US" sz="1000" b="1"/>
                    </a:p>
                  </a:txBody>
                  <a:tcPr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1</a:t>
                      </a:r>
                      <a:endParaRPr lang="en-US" sz="1000" b="1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2</a:t>
                      </a:r>
                      <a:endParaRPr lang="en-US" sz="1000" b="1"/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3</a:t>
                      </a:r>
                      <a:endParaRPr lang="en-US" sz="1000" b="1"/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4</a:t>
                      </a:r>
                      <a:endParaRPr lang="en-US" sz="1000" b="1"/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5</a:t>
                      </a:r>
                      <a:endParaRPr lang="en-US" sz="1000" b="1" dirty="0"/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6</a:t>
                      </a:r>
                      <a:endParaRPr lang="en-US" sz="1000" b="1" dirty="0"/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7</a:t>
                      </a:r>
                      <a:endParaRPr lang="en-US" sz="1000" b="1"/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 marT="0" marB="0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35" y="4912043"/>
            <a:ext cx="201613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9608" y="6285230"/>
            <a:ext cx="20478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Abgerundetes Rechteck 76"/>
          <p:cNvSpPr/>
          <p:nvPr/>
        </p:nvSpPr>
        <p:spPr>
          <a:xfrm rot="19768986">
            <a:off x="1393826" y="4921250"/>
            <a:ext cx="4108450" cy="196850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430027" y="1318719"/>
            <a:ext cx="8344518" cy="127419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de-CH" sz="2400" b="1" dirty="0" err="1" smtClean="0"/>
              <a:t>Known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results</a:t>
            </a:r>
            <a:r>
              <a:rPr lang="de-CH" sz="2400" b="1" dirty="0" smtClean="0"/>
              <a:t>:</a:t>
            </a:r>
            <a:endParaRPr kumimoji="0" lang="de-CH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de-CH" sz="2400" dirty="0" smtClean="0"/>
              <a:t>               has a Hamilton </a:t>
            </a:r>
            <a:r>
              <a:rPr lang="de-CH" sz="2400" dirty="0" err="1" smtClean="0"/>
              <a:t>cycle</a:t>
            </a:r>
            <a:r>
              <a:rPr lang="de-CH" sz="2400" dirty="0" smtClean="0"/>
              <a:t> </a:t>
            </a:r>
            <a:r>
              <a:rPr lang="de-CH" sz="2400" dirty="0" err="1" smtClean="0"/>
              <a:t>if</a:t>
            </a:r>
            <a:endParaRPr lang="de-CH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CH" sz="2400" dirty="0" smtClean="0"/>
              <a:t>                                </a:t>
            </a:r>
            <a:r>
              <a:rPr lang="de-CH" b="1" i="1" dirty="0" smtClean="0">
                <a:solidFill>
                  <a:prstClr val="black"/>
                </a:solidFill>
              </a:rPr>
              <a:t>[</a:t>
            </a:r>
            <a:r>
              <a:rPr lang="de-CH" b="1" i="1" dirty="0" err="1" smtClean="0">
                <a:solidFill>
                  <a:prstClr val="black"/>
                </a:solidFill>
              </a:rPr>
              <a:t>Shields</a:t>
            </a:r>
            <a:r>
              <a:rPr lang="de-CH" b="1" i="1" dirty="0" smtClean="0">
                <a:solidFill>
                  <a:prstClr val="black"/>
                </a:solidFill>
              </a:rPr>
              <a:t>, </a:t>
            </a:r>
            <a:r>
              <a:rPr lang="de-CH" b="1" i="1" dirty="0" err="1" smtClean="0">
                <a:solidFill>
                  <a:prstClr val="black"/>
                </a:solidFill>
              </a:rPr>
              <a:t>Savage</a:t>
            </a:r>
            <a:r>
              <a:rPr lang="de-CH" b="1" i="1" dirty="0" smtClean="0">
                <a:solidFill>
                  <a:prstClr val="black"/>
                </a:solidFill>
              </a:rPr>
              <a:t> 94]</a:t>
            </a:r>
            <a:endParaRPr lang="de-CH" b="1" i="1" dirty="0" smtClean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292" y="1775691"/>
            <a:ext cx="945241" cy="4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4647" y="2216728"/>
            <a:ext cx="881473" cy="32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81828" y="3681933"/>
            <a:ext cx="132238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87998" y="3491514"/>
            <a:ext cx="1588076" cy="31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reihandform 18"/>
          <p:cNvSpPr/>
          <p:nvPr/>
        </p:nvSpPr>
        <p:spPr>
          <a:xfrm>
            <a:off x="1630796" y="3888509"/>
            <a:ext cx="2414732" cy="2175020"/>
          </a:xfrm>
          <a:custGeom>
            <a:avLst/>
            <a:gdLst>
              <a:gd name="connsiteX0" fmla="*/ 0 w 2438400"/>
              <a:gd name="connsiteY0" fmla="*/ 73891 h 2179782"/>
              <a:gd name="connsiteX1" fmla="*/ 27709 w 2438400"/>
              <a:gd name="connsiteY1" fmla="*/ 2170546 h 2179782"/>
              <a:gd name="connsiteX2" fmla="*/ 314037 w 2438400"/>
              <a:gd name="connsiteY2" fmla="*/ 2179782 h 2179782"/>
              <a:gd name="connsiteX3" fmla="*/ 314037 w 2438400"/>
              <a:gd name="connsiteY3" fmla="*/ 2179782 h 2179782"/>
              <a:gd name="connsiteX4" fmla="*/ 2438400 w 2438400"/>
              <a:gd name="connsiteY4" fmla="*/ 0 h 2179782"/>
              <a:gd name="connsiteX5" fmla="*/ 2438400 w 2438400"/>
              <a:gd name="connsiteY5" fmla="*/ 0 h 2179782"/>
              <a:gd name="connsiteX6" fmla="*/ 0 w 2438400"/>
              <a:gd name="connsiteY6" fmla="*/ 73891 h 2179782"/>
              <a:gd name="connsiteX0" fmla="*/ 0 w 2438400"/>
              <a:gd name="connsiteY0" fmla="*/ 27709 h 2179782"/>
              <a:gd name="connsiteX1" fmla="*/ 27709 w 2438400"/>
              <a:gd name="connsiteY1" fmla="*/ 2170546 h 2179782"/>
              <a:gd name="connsiteX2" fmla="*/ 314037 w 2438400"/>
              <a:gd name="connsiteY2" fmla="*/ 2179782 h 2179782"/>
              <a:gd name="connsiteX3" fmla="*/ 314037 w 2438400"/>
              <a:gd name="connsiteY3" fmla="*/ 2179782 h 2179782"/>
              <a:gd name="connsiteX4" fmla="*/ 2438400 w 2438400"/>
              <a:gd name="connsiteY4" fmla="*/ 0 h 2179782"/>
              <a:gd name="connsiteX5" fmla="*/ 2438400 w 2438400"/>
              <a:gd name="connsiteY5" fmla="*/ 0 h 2179782"/>
              <a:gd name="connsiteX6" fmla="*/ 0 w 2438400"/>
              <a:gd name="connsiteY6" fmla="*/ 27709 h 2179782"/>
              <a:gd name="connsiteX0" fmla="*/ 0 w 2429163"/>
              <a:gd name="connsiteY0" fmla="*/ 0 h 2198255"/>
              <a:gd name="connsiteX1" fmla="*/ 18472 w 2429163"/>
              <a:gd name="connsiteY1" fmla="*/ 2189019 h 2198255"/>
              <a:gd name="connsiteX2" fmla="*/ 304800 w 2429163"/>
              <a:gd name="connsiteY2" fmla="*/ 2198255 h 2198255"/>
              <a:gd name="connsiteX3" fmla="*/ 304800 w 2429163"/>
              <a:gd name="connsiteY3" fmla="*/ 2198255 h 2198255"/>
              <a:gd name="connsiteX4" fmla="*/ 2429163 w 2429163"/>
              <a:gd name="connsiteY4" fmla="*/ 18473 h 2198255"/>
              <a:gd name="connsiteX5" fmla="*/ 2429163 w 2429163"/>
              <a:gd name="connsiteY5" fmla="*/ 18473 h 2198255"/>
              <a:gd name="connsiteX6" fmla="*/ 0 w 2429163"/>
              <a:gd name="connsiteY6" fmla="*/ 0 h 2198255"/>
              <a:gd name="connsiteX0" fmla="*/ 0 w 2429163"/>
              <a:gd name="connsiteY0" fmla="*/ 3752 h 2179782"/>
              <a:gd name="connsiteX1" fmla="*/ 18472 w 2429163"/>
              <a:gd name="connsiteY1" fmla="*/ 2170546 h 2179782"/>
              <a:gd name="connsiteX2" fmla="*/ 304800 w 2429163"/>
              <a:gd name="connsiteY2" fmla="*/ 2179782 h 2179782"/>
              <a:gd name="connsiteX3" fmla="*/ 304800 w 2429163"/>
              <a:gd name="connsiteY3" fmla="*/ 2179782 h 2179782"/>
              <a:gd name="connsiteX4" fmla="*/ 2429163 w 2429163"/>
              <a:gd name="connsiteY4" fmla="*/ 0 h 2179782"/>
              <a:gd name="connsiteX5" fmla="*/ 2429163 w 2429163"/>
              <a:gd name="connsiteY5" fmla="*/ 0 h 2179782"/>
              <a:gd name="connsiteX6" fmla="*/ 0 w 2429163"/>
              <a:gd name="connsiteY6" fmla="*/ 3752 h 2179782"/>
              <a:gd name="connsiteX0" fmla="*/ 0 w 2435513"/>
              <a:gd name="connsiteY0" fmla="*/ 10102 h 2179782"/>
              <a:gd name="connsiteX1" fmla="*/ 24822 w 2435513"/>
              <a:gd name="connsiteY1" fmla="*/ 2170546 h 2179782"/>
              <a:gd name="connsiteX2" fmla="*/ 311150 w 2435513"/>
              <a:gd name="connsiteY2" fmla="*/ 2179782 h 2179782"/>
              <a:gd name="connsiteX3" fmla="*/ 311150 w 2435513"/>
              <a:gd name="connsiteY3" fmla="*/ 2179782 h 2179782"/>
              <a:gd name="connsiteX4" fmla="*/ 2435513 w 2435513"/>
              <a:gd name="connsiteY4" fmla="*/ 0 h 2179782"/>
              <a:gd name="connsiteX5" fmla="*/ 2435513 w 2435513"/>
              <a:gd name="connsiteY5" fmla="*/ 0 h 2179782"/>
              <a:gd name="connsiteX6" fmla="*/ 0 w 2435513"/>
              <a:gd name="connsiteY6" fmla="*/ 10102 h 2179782"/>
              <a:gd name="connsiteX0" fmla="*/ 0 w 2422813"/>
              <a:gd name="connsiteY0" fmla="*/ 22802 h 2179782"/>
              <a:gd name="connsiteX1" fmla="*/ 12122 w 2422813"/>
              <a:gd name="connsiteY1" fmla="*/ 2170546 h 2179782"/>
              <a:gd name="connsiteX2" fmla="*/ 298450 w 2422813"/>
              <a:gd name="connsiteY2" fmla="*/ 2179782 h 2179782"/>
              <a:gd name="connsiteX3" fmla="*/ 298450 w 2422813"/>
              <a:gd name="connsiteY3" fmla="*/ 2179782 h 2179782"/>
              <a:gd name="connsiteX4" fmla="*/ 2422813 w 2422813"/>
              <a:gd name="connsiteY4" fmla="*/ 0 h 2179782"/>
              <a:gd name="connsiteX5" fmla="*/ 2422813 w 2422813"/>
              <a:gd name="connsiteY5" fmla="*/ 0 h 2179782"/>
              <a:gd name="connsiteX6" fmla="*/ 0 w 2422813"/>
              <a:gd name="connsiteY6" fmla="*/ 22802 h 2179782"/>
              <a:gd name="connsiteX0" fmla="*/ 0 w 2435513"/>
              <a:gd name="connsiteY0" fmla="*/ 0 h 2182380"/>
              <a:gd name="connsiteX1" fmla="*/ 24822 w 2435513"/>
              <a:gd name="connsiteY1" fmla="*/ 2173144 h 2182380"/>
              <a:gd name="connsiteX2" fmla="*/ 311150 w 2435513"/>
              <a:gd name="connsiteY2" fmla="*/ 2182380 h 2182380"/>
              <a:gd name="connsiteX3" fmla="*/ 311150 w 2435513"/>
              <a:gd name="connsiteY3" fmla="*/ 2182380 h 2182380"/>
              <a:gd name="connsiteX4" fmla="*/ 2435513 w 2435513"/>
              <a:gd name="connsiteY4" fmla="*/ 2598 h 2182380"/>
              <a:gd name="connsiteX5" fmla="*/ 2435513 w 2435513"/>
              <a:gd name="connsiteY5" fmla="*/ 2598 h 2182380"/>
              <a:gd name="connsiteX6" fmla="*/ 0 w 2435513"/>
              <a:gd name="connsiteY6" fmla="*/ 0 h 2182380"/>
              <a:gd name="connsiteX0" fmla="*/ 1444 w 2414732"/>
              <a:gd name="connsiteY0" fmla="*/ 6927 h 2179782"/>
              <a:gd name="connsiteX1" fmla="*/ 4041 w 2414732"/>
              <a:gd name="connsiteY1" fmla="*/ 2170546 h 2179782"/>
              <a:gd name="connsiteX2" fmla="*/ 290369 w 2414732"/>
              <a:gd name="connsiteY2" fmla="*/ 2179782 h 2179782"/>
              <a:gd name="connsiteX3" fmla="*/ 290369 w 2414732"/>
              <a:gd name="connsiteY3" fmla="*/ 2179782 h 2179782"/>
              <a:gd name="connsiteX4" fmla="*/ 2414732 w 2414732"/>
              <a:gd name="connsiteY4" fmla="*/ 0 h 2179782"/>
              <a:gd name="connsiteX5" fmla="*/ 2414732 w 2414732"/>
              <a:gd name="connsiteY5" fmla="*/ 0 h 2179782"/>
              <a:gd name="connsiteX6" fmla="*/ 1444 w 2414732"/>
              <a:gd name="connsiteY6" fmla="*/ 6927 h 2179782"/>
              <a:gd name="connsiteX0" fmla="*/ 1444 w 2414732"/>
              <a:gd name="connsiteY0" fmla="*/ 6927 h 2179782"/>
              <a:gd name="connsiteX1" fmla="*/ 4041 w 2414732"/>
              <a:gd name="connsiteY1" fmla="*/ 2170546 h 2179782"/>
              <a:gd name="connsiteX2" fmla="*/ 290369 w 2414732"/>
              <a:gd name="connsiteY2" fmla="*/ 2179782 h 2179782"/>
              <a:gd name="connsiteX3" fmla="*/ 228457 w 2414732"/>
              <a:gd name="connsiteY3" fmla="*/ 2175020 h 2179782"/>
              <a:gd name="connsiteX4" fmla="*/ 2414732 w 2414732"/>
              <a:gd name="connsiteY4" fmla="*/ 0 h 2179782"/>
              <a:gd name="connsiteX5" fmla="*/ 2414732 w 2414732"/>
              <a:gd name="connsiteY5" fmla="*/ 0 h 2179782"/>
              <a:gd name="connsiteX6" fmla="*/ 1444 w 2414732"/>
              <a:gd name="connsiteY6" fmla="*/ 6927 h 2179782"/>
              <a:gd name="connsiteX0" fmla="*/ 1444 w 2414732"/>
              <a:gd name="connsiteY0" fmla="*/ 6927 h 2272650"/>
              <a:gd name="connsiteX1" fmla="*/ 4041 w 2414732"/>
              <a:gd name="connsiteY1" fmla="*/ 2170546 h 2272650"/>
              <a:gd name="connsiteX2" fmla="*/ 245126 w 2414732"/>
              <a:gd name="connsiteY2" fmla="*/ 2272650 h 2272650"/>
              <a:gd name="connsiteX3" fmla="*/ 228457 w 2414732"/>
              <a:gd name="connsiteY3" fmla="*/ 2175020 h 2272650"/>
              <a:gd name="connsiteX4" fmla="*/ 2414732 w 2414732"/>
              <a:gd name="connsiteY4" fmla="*/ 0 h 2272650"/>
              <a:gd name="connsiteX5" fmla="*/ 2414732 w 2414732"/>
              <a:gd name="connsiteY5" fmla="*/ 0 h 2272650"/>
              <a:gd name="connsiteX6" fmla="*/ 1444 w 2414732"/>
              <a:gd name="connsiteY6" fmla="*/ 6927 h 2272650"/>
              <a:gd name="connsiteX0" fmla="*/ 1444 w 2414732"/>
              <a:gd name="connsiteY0" fmla="*/ 6927 h 2175020"/>
              <a:gd name="connsiteX1" fmla="*/ 4041 w 2414732"/>
              <a:gd name="connsiteY1" fmla="*/ 2170546 h 2175020"/>
              <a:gd name="connsiteX2" fmla="*/ 228457 w 2414732"/>
              <a:gd name="connsiteY2" fmla="*/ 2175020 h 2175020"/>
              <a:gd name="connsiteX3" fmla="*/ 2414732 w 2414732"/>
              <a:gd name="connsiteY3" fmla="*/ 0 h 2175020"/>
              <a:gd name="connsiteX4" fmla="*/ 2414732 w 2414732"/>
              <a:gd name="connsiteY4" fmla="*/ 0 h 2175020"/>
              <a:gd name="connsiteX5" fmla="*/ 1444 w 2414732"/>
              <a:gd name="connsiteY5" fmla="*/ 6927 h 217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4732" h="2175020">
                <a:moveTo>
                  <a:pt x="1444" y="6927"/>
                </a:moveTo>
                <a:cubicBezTo>
                  <a:pt x="5485" y="722842"/>
                  <a:pt x="0" y="1454631"/>
                  <a:pt x="4041" y="2170546"/>
                </a:cubicBezTo>
                <a:lnTo>
                  <a:pt x="228457" y="2175020"/>
                </a:lnTo>
                <a:lnTo>
                  <a:pt x="2414732" y="0"/>
                </a:lnTo>
                <a:lnTo>
                  <a:pt x="2414732" y="0"/>
                </a:lnTo>
                <a:lnTo>
                  <a:pt x="1444" y="6927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uppieren 20"/>
          <p:cNvGrpSpPr/>
          <p:nvPr/>
        </p:nvGrpSpPr>
        <p:grpSpPr>
          <a:xfrm>
            <a:off x="420502" y="2509344"/>
            <a:ext cx="8344518" cy="1107996"/>
            <a:chOff x="420502" y="2509344"/>
            <a:chExt cx="8344518" cy="110799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28833" y="2549235"/>
              <a:ext cx="1705659" cy="337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Inhaltsplatzhalter 2"/>
            <p:cNvSpPr txBox="1">
              <a:spLocks/>
            </p:cNvSpPr>
            <p:nvPr/>
          </p:nvSpPr>
          <p:spPr>
            <a:xfrm>
              <a:off x="420502" y="2509344"/>
              <a:ext cx="8344518" cy="1107996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de-CH" sz="2400" dirty="0" smtClean="0"/>
                <a:t>                                </a:t>
              </a:r>
              <a:r>
                <a:rPr lang="de-CH" b="1" i="1" dirty="0" smtClean="0">
                  <a:solidFill>
                    <a:prstClr val="black"/>
                  </a:solidFill>
                </a:rPr>
                <a:t>[Chen 03] </a:t>
              </a:r>
              <a:br>
                <a:rPr lang="de-CH" b="1" i="1" dirty="0" smtClean="0">
                  <a:solidFill>
                    <a:prstClr val="black"/>
                  </a:solidFill>
                </a:rPr>
              </a:br>
              <a:r>
                <a:rPr lang="de-CH" b="1" i="1" dirty="0" smtClean="0">
                  <a:solidFill>
                    <a:prstClr val="black"/>
                  </a:solidFill>
                </a:rPr>
                <a:t>  </a:t>
              </a:r>
              <a:r>
                <a:rPr lang="de-CH" sz="2400" dirty="0" smtClean="0">
                  <a:solidFill>
                    <a:prstClr val="black"/>
                  </a:solidFill>
                </a:rPr>
                <a:t>(</a:t>
              </a:r>
              <a:r>
                <a:rPr lang="de-CH" sz="2400" dirty="0" err="1" smtClean="0">
                  <a:solidFill>
                    <a:prstClr val="black"/>
                  </a:solidFill>
                </a:rPr>
                <a:t>following</a:t>
              </a:r>
              <a:r>
                <a:rPr lang="de-CH" sz="2400" dirty="0" smtClean="0">
                  <a:solidFill>
                    <a:prstClr val="black"/>
                  </a:solidFill>
                </a:rPr>
                <a:t> </a:t>
              </a:r>
              <a:r>
                <a:rPr lang="de-CH" sz="2400" dirty="0" err="1" smtClean="0">
                  <a:solidFill>
                    <a:prstClr val="black"/>
                  </a:solidFill>
                </a:rPr>
                <a:t>earlier</a:t>
              </a:r>
              <a:r>
                <a:rPr lang="de-CH" sz="2400" dirty="0" smtClean="0">
                  <a:solidFill>
                    <a:prstClr val="black"/>
                  </a:solidFill>
                </a:rPr>
                <a:t> </a:t>
              </a:r>
              <a:r>
                <a:rPr lang="de-CH" sz="2400" dirty="0" err="1" smtClean="0">
                  <a:solidFill>
                    <a:prstClr val="black"/>
                  </a:solidFill>
                </a:rPr>
                <a:t>work</a:t>
              </a:r>
              <a:r>
                <a:rPr lang="de-CH" sz="2400" dirty="0" smtClean="0">
                  <a:solidFill>
                    <a:prstClr val="black"/>
                  </a:solidFill>
                </a:rPr>
                <a:t>  </a:t>
              </a:r>
              <a:r>
                <a:rPr lang="de-CH" sz="2400" dirty="0" err="1" smtClean="0">
                  <a:solidFill>
                    <a:prstClr val="black"/>
                  </a:solidFill>
                </a:rPr>
                <a:t>by</a:t>
              </a:r>
              <a:r>
                <a:rPr lang="de-CH" sz="2400" dirty="0" smtClean="0">
                  <a:solidFill>
                    <a:prstClr val="black"/>
                  </a:solidFill>
                </a:rPr>
                <a:t> </a:t>
              </a:r>
              <a:r>
                <a:rPr lang="de-CH" b="1" i="1" dirty="0" smtClean="0">
                  <a:solidFill>
                    <a:prstClr val="black"/>
                  </a:solidFill>
                </a:rPr>
                <a:t>[Simpson 94], [</a:t>
              </a:r>
              <a:r>
                <a:rPr lang="de-CH" b="1" i="1" dirty="0" err="1" smtClean="0">
                  <a:solidFill>
                    <a:prstClr val="black"/>
                  </a:solidFill>
                </a:rPr>
                <a:t>Hurlbert</a:t>
              </a:r>
              <a:r>
                <a:rPr lang="de-CH" b="1" i="1" dirty="0" smtClean="0">
                  <a:solidFill>
                    <a:prstClr val="black"/>
                  </a:solidFill>
                </a:rPr>
                <a:t> 94], [Chen 00]</a:t>
              </a:r>
              <a:r>
                <a:rPr lang="de-CH" sz="2400" dirty="0" smtClean="0">
                  <a:solidFill>
                    <a:prstClr val="black"/>
                  </a:solidFill>
                </a:rPr>
                <a:t>)</a:t>
              </a:r>
              <a:r>
                <a:rPr lang="de-CH" b="1" i="1" dirty="0" smtClean="0">
                  <a:solidFill>
                    <a:prstClr val="black"/>
                  </a:solidFill>
                </a:rPr>
                <a:t/>
              </a:r>
              <a:br>
                <a:rPr lang="de-CH" b="1" i="1" dirty="0" smtClean="0">
                  <a:solidFill>
                    <a:prstClr val="black"/>
                  </a:solidFill>
                </a:rPr>
              </a:br>
              <a:endParaRPr lang="de-CH" b="1" i="1" dirty="0" smtClean="0"/>
            </a:p>
          </p:txBody>
        </p:sp>
      </p:grpSp>
      <p:sp>
        <p:nvSpPr>
          <p:cNvPr id="22" name="Inhaltsplatzhalter 2"/>
          <p:cNvSpPr txBox="1">
            <a:spLocks/>
          </p:cNvSpPr>
          <p:nvPr/>
        </p:nvSpPr>
        <p:spPr>
          <a:xfrm>
            <a:off x="4214678" y="3501353"/>
            <a:ext cx="776421" cy="470136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CH" sz="2800" b="1" dirty="0" smtClean="0">
                <a:solidFill>
                  <a:srgbClr val="FF0000"/>
                </a:solidFill>
              </a:rPr>
              <a:t>???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21852" y="575837"/>
            <a:ext cx="1714338" cy="64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The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hypercube</a:t>
            </a:r>
            <a:endParaRPr lang="en-US" dirty="0"/>
          </a:p>
        </p:txBody>
      </p:sp>
      <p:sp>
        <p:nvSpPr>
          <p:cNvPr id="78" name="Inhaltsplatzhalter 2"/>
          <p:cNvSpPr txBox="1">
            <a:spLocks/>
          </p:cNvSpPr>
          <p:nvPr/>
        </p:nvSpPr>
        <p:spPr>
          <a:xfrm>
            <a:off x="172269" y="1281521"/>
            <a:ext cx="8314506" cy="1438819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Hypercube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vertices = all {0,1}-sequences (“</a:t>
            </a:r>
            <a:r>
              <a:rPr lang="en-US" sz="2400" dirty="0" err="1" smtClean="0"/>
              <a:t>bitstrings</a:t>
            </a:r>
            <a:r>
              <a:rPr lang="en-US" sz="2400" dirty="0" smtClean="0"/>
              <a:t>”) of length 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edges = connect </a:t>
            </a:r>
            <a:r>
              <a:rPr lang="en-US" sz="2400" dirty="0" err="1" smtClean="0"/>
              <a:t>bitstrings</a:t>
            </a:r>
            <a:r>
              <a:rPr lang="en-US" sz="2400" dirty="0" smtClean="0"/>
              <a:t> that differ in exactly one bit</a:t>
            </a: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5655" y="1337310"/>
            <a:ext cx="44002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183"/>
          <p:cNvSpPr>
            <a:spLocks noChangeArrowheads="1"/>
          </p:cNvSpPr>
          <p:nvPr/>
        </p:nvSpPr>
        <p:spPr bwMode="auto">
          <a:xfrm>
            <a:off x="2984220" y="5144759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001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7" name="Rectangle 183"/>
          <p:cNvSpPr>
            <a:spLocks noChangeArrowheads="1"/>
          </p:cNvSpPr>
          <p:nvPr/>
        </p:nvSpPr>
        <p:spPr bwMode="auto">
          <a:xfrm>
            <a:off x="4036199" y="5144759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100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8" name="Rectangle 183"/>
          <p:cNvSpPr>
            <a:spLocks noChangeArrowheads="1"/>
          </p:cNvSpPr>
          <p:nvPr/>
        </p:nvSpPr>
        <p:spPr bwMode="auto">
          <a:xfrm>
            <a:off x="5152323" y="5144759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010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9" name="Rectangle 183"/>
          <p:cNvSpPr>
            <a:spLocks noChangeArrowheads="1"/>
          </p:cNvSpPr>
          <p:nvPr/>
        </p:nvSpPr>
        <p:spPr bwMode="auto">
          <a:xfrm>
            <a:off x="4036199" y="4300408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011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0" name="Rectangle 183"/>
          <p:cNvSpPr>
            <a:spLocks noChangeArrowheads="1"/>
          </p:cNvSpPr>
          <p:nvPr/>
        </p:nvSpPr>
        <p:spPr bwMode="auto">
          <a:xfrm>
            <a:off x="5152323" y="4300408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110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1" name="Rectangle 183"/>
          <p:cNvSpPr>
            <a:spLocks noChangeArrowheads="1"/>
          </p:cNvSpPr>
          <p:nvPr/>
        </p:nvSpPr>
        <p:spPr bwMode="auto">
          <a:xfrm>
            <a:off x="4108206" y="6116867"/>
            <a:ext cx="532198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000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>
            <a:off x="4712412" y="3688340"/>
            <a:ext cx="1116124" cy="7560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117"/>
          <p:cNvSpPr>
            <a:spLocks noChangeShapeType="1"/>
          </p:cNvSpPr>
          <p:nvPr/>
        </p:nvSpPr>
        <p:spPr bwMode="auto">
          <a:xfrm flipH="1">
            <a:off x="3611278" y="4459414"/>
            <a:ext cx="0" cy="8491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118"/>
          <p:cNvSpPr>
            <a:spLocks noChangeShapeType="1"/>
          </p:cNvSpPr>
          <p:nvPr/>
        </p:nvSpPr>
        <p:spPr bwMode="auto">
          <a:xfrm flipH="1">
            <a:off x="3605875" y="4444424"/>
            <a:ext cx="1116124" cy="86409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Rectangle 183"/>
          <p:cNvSpPr>
            <a:spLocks noChangeArrowheads="1"/>
          </p:cNvSpPr>
          <p:nvPr/>
        </p:nvSpPr>
        <p:spPr bwMode="auto">
          <a:xfrm>
            <a:off x="2992083" y="4300408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101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6" name="Rectangle 183"/>
          <p:cNvSpPr>
            <a:spLocks noChangeArrowheads="1"/>
          </p:cNvSpPr>
          <p:nvPr/>
        </p:nvSpPr>
        <p:spPr bwMode="auto">
          <a:xfrm>
            <a:off x="4108206" y="3364304"/>
            <a:ext cx="532198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111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7" name="Oval 416"/>
          <p:cNvSpPr>
            <a:spLocks noChangeArrowheads="1"/>
          </p:cNvSpPr>
          <p:nvPr/>
        </p:nvSpPr>
        <p:spPr bwMode="auto">
          <a:xfrm>
            <a:off x="4659578" y="602860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416"/>
          <p:cNvSpPr>
            <a:spLocks noChangeArrowheads="1"/>
          </p:cNvSpPr>
          <p:nvPr/>
        </p:nvSpPr>
        <p:spPr bwMode="auto">
          <a:xfrm>
            <a:off x="4659578" y="3625734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6"/>
          <p:cNvSpPr>
            <a:spLocks noChangeShapeType="1"/>
          </p:cNvSpPr>
          <p:nvPr/>
        </p:nvSpPr>
        <p:spPr bwMode="auto">
          <a:xfrm flipH="1">
            <a:off x="4712412" y="3688340"/>
            <a:ext cx="0" cy="7560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 flipH="1">
            <a:off x="3596288" y="3688340"/>
            <a:ext cx="1116124" cy="792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Line 118"/>
          <p:cNvSpPr>
            <a:spLocks noChangeShapeType="1"/>
          </p:cNvSpPr>
          <p:nvPr/>
        </p:nvSpPr>
        <p:spPr bwMode="auto">
          <a:xfrm flipH="1" flipV="1">
            <a:off x="4712410" y="4444424"/>
            <a:ext cx="1116125" cy="8280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Line 117"/>
          <p:cNvSpPr>
            <a:spLocks noChangeShapeType="1"/>
          </p:cNvSpPr>
          <p:nvPr/>
        </p:nvSpPr>
        <p:spPr bwMode="auto">
          <a:xfrm flipH="1">
            <a:off x="5806051" y="4445895"/>
            <a:ext cx="0" cy="8491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Line 117"/>
          <p:cNvSpPr>
            <a:spLocks noChangeShapeType="1"/>
          </p:cNvSpPr>
          <p:nvPr/>
        </p:nvSpPr>
        <p:spPr bwMode="auto">
          <a:xfrm flipH="1">
            <a:off x="4719907" y="4451919"/>
            <a:ext cx="1080120" cy="8280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Line 118"/>
          <p:cNvSpPr>
            <a:spLocks noChangeShapeType="1"/>
          </p:cNvSpPr>
          <p:nvPr/>
        </p:nvSpPr>
        <p:spPr bwMode="auto">
          <a:xfrm flipH="1" flipV="1">
            <a:off x="3602312" y="4457943"/>
            <a:ext cx="1116125" cy="8280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6"/>
          <p:cNvSpPr>
            <a:spLocks noChangeShapeType="1"/>
          </p:cNvSpPr>
          <p:nvPr/>
        </p:nvSpPr>
        <p:spPr bwMode="auto">
          <a:xfrm flipV="1">
            <a:off x="4697422" y="5294248"/>
            <a:ext cx="1110447" cy="7898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Line 6"/>
          <p:cNvSpPr>
            <a:spLocks noChangeShapeType="1"/>
          </p:cNvSpPr>
          <p:nvPr/>
        </p:nvSpPr>
        <p:spPr bwMode="auto">
          <a:xfrm flipH="1" flipV="1">
            <a:off x="4709327" y="5328063"/>
            <a:ext cx="0" cy="7560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Line 6"/>
          <p:cNvSpPr>
            <a:spLocks noChangeShapeType="1"/>
          </p:cNvSpPr>
          <p:nvPr/>
        </p:nvSpPr>
        <p:spPr bwMode="auto">
          <a:xfrm flipH="1" flipV="1">
            <a:off x="3581298" y="5292059"/>
            <a:ext cx="1116124" cy="792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Oval 416"/>
          <p:cNvSpPr>
            <a:spLocks noChangeArrowheads="1"/>
          </p:cNvSpPr>
          <p:nvPr/>
        </p:nvSpPr>
        <p:spPr bwMode="auto">
          <a:xfrm>
            <a:off x="3579458" y="5246099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416"/>
          <p:cNvSpPr>
            <a:spLocks noChangeArrowheads="1"/>
          </p:cNvSpPr>
          <p:nvPr/>
        </p:nvSpPr>
        <p:spPr bwMode="auto">
          <a:xfrm>
            <a:off x="4659578" y="523651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416"/>
          <p:cNvSpPr>
            <a:spLocks noChangeArrowheads="1"/>
          </p:cNvSpPr>
          <p:nvPr/>
        </p:nvSpPr>
        <p:spPr bwMode="auto">
          <a:xfrm>
            <a:off x="5766115" y="523651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416"/>
          <p:cNvSpPr>
            <a:spLocks noChangeArrowheads="1"/>
          </p:cNvSpPr>
          <p:nvPr/>
        </p:nvSpPr>
        <p:spPr bwMode="auto">
          <a:xfrm>
            <a:off x="3569871" y="441800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416"/>
          <p:cNvSpPr>
            <a:spLocks noChangeArrowheads="1"/>
          </p:cNvSpPr>
          <p:nvPr/>
        </p:nvSpPr>
        <p:spPr bwMode="auto">
          <a:xfrm>
            <a:off x="4649991" y="440842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416"/>
          <p:cNvSpPr>
            <a:spLocks noChangeArrowheads="1"/>
          </p:cNvSpPr>
          <p:nvPr/>
        </p:nvSpPr>
        <p:spPr bwMode="auto">
          <a:xfrm>
            <a:off x="5756528" y="440842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3796" y="3339725"/>
            <a:ext cx="3444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Our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results</a:t>
            </a:r>
            <a:endParaRPr lang="en-US" dirty="0"/>
          </a:p>
        </p:txBody>
      </p:sp>
      <p:sp>
        <p:nvSpPr>
          <p:cNvPr id="2052" name="AutoShape 4" descr="data:image/jpeg;base64,/9j/4AAQSkZJRgABAQAAAQABAAD/2wCEAAkGBxQHBhUUBxQUFhQWFxoZGBYXFhQYIRgYGhccFyAaGhwdHCggGhwlHhoWITEhJSouLi4uHyM1ODM4NygtLisBCgoKDg0OGhAQGywmICYsLC83NzcvLC00LywvLCwsLzQwLCwsLjQvLC4sLCwsLCw0LCwsLy0sLC4sLCwsLCwtLP/AABEIAN8A4gMBEQACEQEDEQH/xAAcAAEAAgIDAQAAAAAAAAAAAAAABgcEBQIDCAH/xABAEAACAQIDBAYHBwIEBwAAAAAAAQIDEQQFBiExQWEHEiJRcYETFSNCcpGhFDJSYoKxwZKyFiQzwkNTg6LR4fD/xAAbAQEAAgMBAQAAAAAAAAAAAAAABAUCAwYHAf/EADYRAQABAwEEBwgCAQQDAAAAAAABAgMEEQUSITEGQVFhcYGhExQiMpGxwdHh8EIzUnKSI0OC/9oADAMBAAIRAxEAPwC8QAAAAAxczzCnlWClVx0lGEd7f7JcW+4xrriiNZbsfHuZFyLduNZlS+qdcV87xX+WlKlRjK8IRdm2ndSm1vd9tty+pU3smqueHCHoWztiWMWj44iqqY4zPLwiOz1n0XBpzMvW+RUa2y84Jyt+JbJLykmWlqvfoipwWfje7ZNdrsn06vRsjYiAAAAAAAAAAAAAAAAAAAAAAAAAAAAMTNMxp5VgZVcdJRhFbX/CXFvuMa64ojWW/Hx7mRci3bjWZUbq/VFTUuOvUvGlF+zp33c33yf03FPevTdnuej7M2Zbwbekcap5z+I7mgNC0W90P4/0+RVKUntpVLpd0Zq6/wC5TLTBq1omnscJ0osbmTTdj/KPWP40T4muYAAAAAAAAAAAAAAAAAAAAAAAAAAAxczzCnleClVx0lGEVtb/AGXe33GNdcURrLdj49zIuRbtxrMqM1fqipqXHXneNKL9nTvu/NLvk/puKe9fm7Pc9I2Xsu3g29I41Tzn8R3NAaFoATfokx/2bUrpyeyrTat+aPaX065MwqtLmna5zpNY38SLkf4zH0nh99Fylq4AAAAAAAAAAAAAAAAAAAAAAAAAAGNmOPp5ZgpVcdJRhFXbf7Lvb3JcTGqqKY1lusWLl+5Fu3Gsyo3WOqampcdeV40Yv2dP/dLvk/puXFunv35uz3PR9l7Lt4NvTnXPOfxHd90eNC1AAGdkWP8AVmc0a3CFSLfw37S+VzO3Vu1RUjZlj29iu12xMefV6vRqd1sL55M+gAAAAAAAAAAAAAAAAAAAAAAAACmuljMqlfUTo1JeypqLjFbF1pRu5Pve23JeLvVZlczXu9UO/wCjWNboxfbRHxVTOs90Ty8P72IQQ3RgAAAAvzQeZ+tdLUZyd5RXo5fFDs3firPzLrHr37cS8x2zje75ldMcpnWPCeP8JAb1WAAAADhVqKjTcqzUYpXbbSSS4tvcj5M6cZZU0zVMU0xrMo/jNdYDCStPERk/yKU/rFNfU0VZVqOtaWth59yNYtzHjpH34sWHSPgJb6k1406n8JmPvlrtbp6OZ8f4x9YZ+E1lgcX/AKWJpr424f3pGynItTyqRrux86381qfLj9tW5oYiGIhfDyjJd8Wn+xtiYnkr67ddE6VRMeLtPrAAAAAAAAAAAAACoOmHBehz6nVW6pTt+qD2/SUSrzqdK4nth3fRa9vY1dv/AG1ek/zEoEQnTgAAAAsfodzb0WMq4apumvSQ+KOyS8WrP9LJ+Dc0maHJ9KcTet0ZEdXCfCeXrr9Vqlk4kAAAAFQ9J2qvWGKeFwL9lB+0a9+a4c4xfzfgiry7+9O5HJ3fR7ZXsaIybkfFPLuj9z9vGUBITpwABzpVHRnei3FrjFtP5o+xOnJjVTFUaVRrDc4HV+NwP+hiajXdNqp/embaci5TyqV97ZGFd+a1Hlw+2iw+jvVeK1DjqkMeqbhCF3KMWpdZySS+9a1lLhwJ2LfruTMVOV27srFw7dNVrXWZ5a6xppx6tezrT0muZAAAAAAAAAACHdKeWfb9LudNdqjJT/T92XlZ3/SRcyjet69i/wCjmT7LMiieVcaefOP15qUKh6GAAAADNyXMZZTm1OtS305J271ua802vMzor3KoqhHy8enIs12quuNP19JeisLiI4rDRnQd4zipRfemrpl7ExMaw8ouW6rdc0VRxidHafWAAAh/SPqj1Hlvo8I/b1VstvhDc5+PBc7vgRcq9uU6RzlfbB2Z71d9pXHwU+s9n5nu8VJlQ9EAAAAAAt7ofy/0GR1K0ltq1LLnGCt/c5lpg0aUTV2uE6UZG/kU2o/xj1n+NE+JrmAAAAAAAAAAA68TQjisPKFdXjOLjJd6as18j5MRMaSzt11W6orp5xOvnDzlm2AlleZ1KNbfTm4370tz81Z+ZQ10zRVNM9T1jGv05Fmm7TyqjX++EsQxbwAAAAW50R539qyuWGrvt0dsOdOT/wBsr+TiWmFc1p3J6vs4XpNhezvRkUxwq4T/AMo/cfaVgE1y4Bg51mkMmyydbGPswW7jJ8Irm3sMLlcUUzVKRiYteTeptW+c+nf5PP8AnOaTznM51sY+1N7uEVwiuSWwpK65rqmqXqOJi0Y1mm1b5R6z1z5sEwSQAAAAZOXYKeZY6FLCK85yUV58XySu3yRlTTNUxTDTfvUWLdV2vlEavRGU4COV5bTo4f7tOKiudt7fNu78y9opiimKYeVZN+rIu1Xauczr/fBlmTQAAAAAAAAAAACqOmDJ/Q46niaS2VOxP44q8W+bimv0lbm29JiuOt2/RfM3rdWPV/jxjwnn6/dXRAdWAAAADZadzaWR5zTrUr9l9pfig9kl8t3OxstXJt1RVCHnYlOXYqs1dfLunq/vY9C4bERxWGjPDtOMkpRa4pq6ZeRMTGsPLLluq3XNFUaTE6O1uy2n1gpHpE1R6+zL0eEfsKT7Nvfluc/Dely28Soyb/tKtI5Q9F2Hsv3S1v1x8dXPujs/M9/giJFXoAAAAAFv9F+lvVuE+046NqtRdiL9ym+PKUtj5K3ey0xLG7G/POXB9Idqe3r93tz8NPPvn9R9/JPSa5kAAAAAAAAAAAADVaoyhZ5kVSi98leD7prbF/P6XNd637SiaU3Z2XOLk0XeqJ4+E83nmUXCTU0007NPY01wZRPVImJjWHwPoAAAALM6K9UKnH7Hj5WW10ZNpLbtdP53a813Fhh39Pgq8nH9I9lzVPvVqP8AlH5/E+XezulDVf2TC/ZcukvSVF7SS92D93xl+3ijPLv6RuUo/R7ZXtK/ebsfDHLvnt8I+/gqUrHcAAAAAATTo20v66zD02NjehSe5+/Peo80tjfkuLJeLY36t6eUOe29tT3W17K3Px1ekdvjPKPqugtnnwAAAAAAAAAAAAAABS3SlknqzP8A0tFWp17y8Ki+8vPZLzZU5dvdr1jlL0Lo7m+3xvZ1T8VHDy6v15QhhEdAAAAAAAAAAAAABscgyiee5rCjhN8t8rXUYrfJ8l9XZcTZbtzcqimETNy6MSzVdr6vWeqP71cXoDKsuhlOXwo4NWhBWXPvb5t3bLuiiKKYph5fk5FeRdqu3J4z/fRlmTQAAAAAAAAAAAAAAAaDW+SevtPzp017SPbp/HHh5q8fM0ZFr2lEx1rPZGb7plU1z8s8J8J/XNQXiUr08AAAAAAAAAAAHKnB1aijSTcm0kkrtt7EkuLPvNjVVFMTMzpEL00Lphacyz21nXqWdSXd3QXJfV35WuMez7Onjzeb7Y2nObe+H5I5fvxn7JMSFOAAAAAAAAAAAAAAAAAFI9JmR+qdQOdFWp17zXKd+2vm1L9RUZdrcr1jlL0Xo/ne8Yu5V81HDy6v15IiRV6AAAAAAAAAAFpdFulPRwWMzBbWvYxfBP8A4j5vhy28UWOHY/8AZV5OL6RbV3pnFtTwj5p/Hl19/DqlZRYORAAAAAAAAAAAAAAAAAABH9cZF6/yCcKa9pHt0/iXDzV158jRkWvaUada02Rne55NNc/LPCfCf1zUI1Z9rYylemvgfQAAAAAAACVdH+mP8Q5rfEJ+gpNOf5nvUPPjy8UScaz7SrjyhS7b2n7nZ0o+erl3d/67/CV4xXVjaO4uHm8zrxl9AAAAAAAAAAAAAAAAAAAABTnSlp31Zmf2jDL2dZ9pfhq2u/6tsvHrFVmWd2rejlP3d90d2j7ez7Cv5qPWn+OXhogxDdIAAAAAAAPcB6C0dlSybTlKnFdpxUpvvnJXfjbd4JF3Yt7lEQ8t2rlTk5Vdc8tdI8I5fvxbo3K8AAAAAAAAAAAAAAAAAAAABqtU5Ws5yCrSa2yi3HlNbYv5pGu9Rv0TSm7Oypxsmi72Tx8J4T6PPBRPVQAAAAAAB7gPQ+ms6pZ5lcZ4GW5JSi98JW3Nf/XLy1cpuU6w8qz8K7iXpouR4T1THc2ptQgAAAAAAAAAAAAAAAAAAAAHGpNU6bdRpJK7b4JcWNdH2mmap0jm835nUhVzOrLCf6bqTcNluy5NrZw2WKCuYmqdOT1vHprps0RX80RGvjpxYpi3AAAAAAANlkOdVchx6q4CVnulF7px/DJd37Gy3cqt1a0omZhWsu1Nu7H7ie2F36W1NR1Jg+thX1Zr79NvbF/zHuf87C3s3qbsaw852jsy9g17tfGJ5T1T+p7m7NyuAAAAAAAAAAAAAAAAAAAArzpX1H9lwawmEfbqK9Rr3af4fGT+i5kHMvaRuR1uq6N7O9pX7zXHCnl3z2+X38FTFY7gAAAAAAAAAd+Dxc8DiY1MHKUJxd1KLs1/65H2mqaZ1hru2qLtE0XI1iVpaV6SoYpKnn9qc9yqpdiXxL3Hz3eBZWcyJ4V8HF7R6N129a8X4o7OuPDt+/isGE1UgnTaae1NO6a5E5y0xNM6S5B8AAAAAAAAAAAAAAAAGt1DnMMhyqdbFcNkY8ZSe6K8forvga7tyLdO9KXg4deXei1R18+6OuXn3MMbPMcdOri3ec5OTfjwXcluS7kUlVU1TMy9SsWaLNum3RHCI0Y5i2gAAAAAAAAAAA3WntUYnT8/8jO8ONOV3F+XuvmrG61frt8pV2dsvGzI/wDJTx7Y4T/PmszIOknDZjaOY+wn+Z3g/CfD9SXiWFvMoq4VcHIZvRzJs/Fa+OO7n9P1qmlOoqsE6bTT3NO6fgyXE6ueqpmmdJji5B8AAAAAAAAAAAAA4zkoQbm0kldt7LLvYfYiZnSFGa81M9RZr7Bv0FO6prv75vm+HcrcymyL3tKuHKHpOxtmRhWfi+ern3d3l9/JGCOuAAAAAAAAAAAAAAADYZVneIyed8tqzhyTvF+MXeL+RnRcro+WUXJwsfJjS9RE/f6xxTnKOlWUElnFFS/PSdn/AEy2P5omUZ0/5Q5vK6K0zxsV6d0/uP0muUawwebWWGrRUn7k+xK/clLf5XJlGRbr5S57K2RmY/GuidO2OMenLz0b43KwAAAAAAAAAAK36V9S+gpfY8G+1JJ1WnujvUP1b3yt3kDMvafBHm63o3s3en3q5HCPl8eufLq7/BVZWu1AAADtwuGni8RGGFi5Tk7Rit7Z9iJmdIYXLlNuia650iF0aP0PSyfA3zGEKtaa7TlFSUfyxuvm+JbWMamiPi4y892ptu7k3NLUzTRHLSdJnvnT7dTLznRGDzWk70o05cJ0koNeKWyXmjK5jW6+rRoxNt5mPPzzVHZPH+Y8lUao0jX05UvXXXpcKsVs8JL3X47O5lbesVW+fJ2+ztr2M2NKeFXZP47Y/swjxoWoAAAAAAAAAAbPLNQYnKber69SCXu3vH+mV4/Q2UXa6PllDyNn42R/q0RPfyn6xxS3LOlSvR2ZlShUXfFuD/lP5IlUZ1UfNGqiyOi1irjarmnx4x+J+6WZZ0kYLGu1eU6L3e0js/qjdW8bEmjMt1c+CkyOjmba40xFUd0/idPTVKMHjaeOpdbBVITj3wkpL6EimqKuMSprtm5anduUzE98aMgyagAAAAa3UWcQyLKJ1sR7q7MfxSexR839Ls13bkW6ZqlLwcOvLv02qevn3R1y8+Y3FTx2LnUxTvOcnKT5v+ORR1VTVOsvU7Vqi1RFuiNIiNHQfGwAAduGw8sViIww0XKcnaMVtbbPsRMzpDC5cpt0zXXOkQuvQ2j46ew/XxVpYiS7Ut6gvwx/l8S3x8eLcazzeebY2xVm17lHCiPXvn8QlhJUYBwq01WpuNZKUWrNNJpruae9HyY14SypqmmYqpnSYVtqroz67lU067Pe6Mns/RJ7vB7Oa3EC9h9dH0dbs3pLppbyv+0fmPzH0lWuLws8FiHDFxlCcd8ZJpor5iaZ0l19u7RdpiuiYmJ64dJ8bAAAAAAAAAAAAc6FaWHqqWHlKMlulFtNea2n2JmOMMa6Ka43ao1jv4pxo/Ps1x9fqZbL00VvlWV4x+KeyV+V2+RLsXb9U6U8fFzm1MDZVqneuxuzP+3nPhHL00WxSjV9GvSyp9ayvaErX427W4s43utxFU2tZ3YnTxj9MkyaQABS/SdqH1tnHocM/ZUG1s96puk+aX3V595U5d3fq3Y5R93oPR7Z/u9j2tcfFX6U9X15z5diFkR0IAA7cNh5YrERhhouU5O0YpXbZ9iJmdIYXLlNuma650iF1aF0dHT1D0mLtLESW171BP3Y/wAvj4Ftj48W41nm882xtirMq3KOFuPXvn8QlpKUYAAAAMDNsmoZzR6uZU4zXBtbV8MltXkzCu3TXGlUJONmX8ares1TH2845SgWc9FSbbyWtb8lXb8pxV/mn4kKvB/2S6fF6UzyyKPOP1P7QnNdK4vKW/tlCfVXvxXXjbvvG9vOxDrsXKOcOixtqYmR/p3I17J4T9J/DSmpYAAAAAAAAHbhcPPF11DCxlOct0YptvyR9iJmdIYXLlFuma65iIjrlY+mOjHrWnqJ/wDRi/75L9o/Mn2cLrufRyW0Ok0RrRix/wDU/iPzP0WVhcNDB4dQwkYwhHdGKSS8kWEUxTGkOQuXa7tU11zMzPa7j6wAAET6Q9Teocp6uGft6qah+VcZ+W5c/BkbKvezp0jnK82Hs33u/vVx8FPPvnqj993io8p3owAA78Fg54/FRp4KLnOTsorj/wCF3t7EZU0zVOkNV29RZom5cnSIXXojR0NO0OviLTxEl2pcIr8MOXe+P0LbHx4txrPN57tfbFebVu08KI6u3vn9dSVElSAAAAAAAAADUZppnCZrd46hTbfvJdWX9UbP6mquzbr5wnY+08vH/wBO5MR2c4+k8EUzLoqo1W3l1apT5SSqLwW5/NsjVYNM/LOi8sdKb1PC7RFXhwn8x6QjWP6MsZhr/ZvRVVw6suq/lJJfUj1YVyOXFb2ekuHX8+tPjGv2/TQ4vTGMwcrV8NW8VBzXzjdGmqzcjnTKztbTw7ka03afrp6To1dWlKhK1aLi+6Sa/c1zGnNMpqpqjWmdXC58ZaMrBZbWx8rYGlUqfDCUvqlZGVNFVXKGi7k2bMa3K4jxmITXIejCtimpZzJUofgjaU35/dj9fAl28KqeNfBz2b0ms2/hx43p7Z4R+59PFZWSZDQyKh1ctpqN98t8pfFJ7X4biwt2qLcaUw5HLz7+XVvXqte7qjwhszYhgAABi5nj4ZXgJ1cY7Qgrt/sl3tuyS72Y11xRTNUt2Pj15F2m1bjWZeftQZxPPc1nWxW+WyMeEYrdFeH1d3xKS5cm5VvS9RwsOjEs02qOr1nrlrjWlgG00/kFbUGM6mXx3fem9kYLvk/43s2W7VVydKULOz7OHb37s+Edc+H75Lq0rpajpvC2w/aqNduq1tlyX4Y8vnct7Nim1HDm892ltS9nV61cKY5R2fue/wCzfG5WAAAAAAAAAAAAAAAHxq+8DgqEU9kY/JHzSGftKu2XYfWAAAAAAACoOlTUnrDMPs2Efs6T7dveqbreEd3i33Iq8y9vVbkco+7vOjmzvY2veK4+Krl3U/z9tO1AiE6YAlGjdG1NR1evUvTw6e2fGVt8Yd757l9CRYx5u8epTbV2zbwo3Y419nZ3z+uc+q6csy6nlWDVLAQUIR4Li+9vi+bLeiiKI0pee5GRcyLk3Ls6zLLMmgAAAAAAAAAAAAAAAAAAAAAAAAAEd11qD/D+RylTa9LPsU1+Z75eEVt8bLiaMi77OjXrWux9n++ZEUz8scZ8Ozz5fVQzfWd5bW+LKV6ZEacIdmFw08XXUMLGU5vdGKbb8kfYiZnSGNy5RbpmuuYiI65WRpToz7Sqai8VRi/75L9o/PgT7OH13Po5HaXSWNJt4n/afxH5n6dazKNKNCko0UoxirKKSSSXBJbkWEREcIchVVVVM1VTrMuZ9YgAAAAAAAAAAAAAAAAAAAAAAAAAAUfqvGVdYaoksvi5Rh7OnG6jsT2y7TSvJ3fhZcCnvVVXrnwvRtm2bWzcOJuzpM8Znn5cOyPXXtbrI+i2pValndRQX/Lp9qXg5PYvJM3W8GZ+eVfmdKLdPw49Os9s8I+nOfRYuTZHQySj1cspxhfe98pfFJ7WTrdqmiNKYcplZ1/Kq3r1Uz9o8I5NibEQAAAAAAAAAAAAAAAAAAAAAAAAAAAAA//Z"/>
          <p:cNvSpPr>
            <a:spLocks noChangeAspect="1" noChangeArrowheads="1"/>
          </p:cNvSpPr>
          <p:nvPr/>
        </p:nvSpPr>
        <p:spPr bwMode="auto">
          <a:xfrm>
            <a:off x="433705" y="-2545398"/>
            <a:ext cx="54102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Inhaltsplatzhalter 2"/>
          <p:cNvSpPr txBox="1">
            <a:spLocks/>
          </p:cNvSpPr>
          <p:nvPr/>
        </p:nvSpPr>
        <p:spPr>
          <a:xfrm>
            <a:off x="257993" y="1440142"/>
            <a:ext cx="8552631" cy="89157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de-CH" sz="2400" b="1" dirty="0" smtClean="0"/>
              <a:t>Theorem 4 </a:t>
            </a:r>
            <a:r>
              <a:rPr lang="de-CH" b="1" i="1" dirty="0" smtClean="0">
                <a:solidFill>
                  <a:prstClr val="black"/>
                </a:solidFill>
              </a:rPr>
              <a:t>[M., Su 17]</a:t>
            </a:r>
            <a:r>
              <a:rPr lang="de-CH" sz="2400" b="1" dirty="0" smtClean="0">
                <a:solidFill>
                  <a:prstClr val="black"/>
                </a:solidFill>
              </a:rPr>
              <a:t>:</a:t>
            </a:r>
            <a:endParaRPr lang="de-CH" sz="24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CH" sz="2400" dirty="0" smtClean="0"/>
              <a:t>For all             and                       the </a:t>
            </a:r>
            <a:r>
              <a:rPr lang="de-CH" sz="2400" dirty="0" err="1" smtClean="0"/>
              <a:t>graph</a:t>
            </a:r>
            <a:r>
              <a:rPr lang="de-CH" sz="2400" dirty="0" smtClean="0"/>
              <a:t>                has Hamilton </a:t>
            </a:r>
            <a:r>
              <a:rPr lang="de-CH" sz="2400" dirty="0" err="1" smtClean="0"/>
              <a:t>cycle</a:t>
            </a:r>
            <a:r>
              <a:rPr lang="de-CH" sz="2400" dirty="0" smtClean="0"/>
              <a:t>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3200" y="1905000"/>
            <a:ext cx="945241" cy="4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2225" y="1974371"/>
            <a:ext cx="13319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1946275"/>
            <a:ext cx="6731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Inhaltsplatzhalter 2"/>
          <p:cNvSpPr txBox="1">
            <a:spLocks/>
          </p:cNvSpPr>
          <p:nvPr/>
        </p:nvSpPr>
        <p:spPr>
          <a:xfrm>
            <a:off x="303173" y="3880284"/>
            <a:ext cx="8136904" cy="127419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de-CH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Remark</a:t>
            </a: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de-CH" sz="2400" dirty="0" smtClean="0"/>
              <a:t>simple </a:t>
            </a:r>
            <a:r>
              <a:rPr lang="de-CH" sz="2400" dirty="0" err="1" smtClean="0"/>
              <a:t>induction</a:t>
            </a:r>
            <a:r>
              <a:rPr lang="de-CH" sz="2400" dirty="0" smtClean="0"/>
              <a:t> </a:t>
            </a:r>
            <a:r>
              <a:rPr lang="de-CH" sz="2400" dirty="0" err="1" smtClean="0"/>
              <a:t>proof</a:t>
            </a:r>
            <a:r>
              <a:rPr lang="de-CH" sz="2400" dirty="0" smtClean="0"/>
              <a:t>, </a:t>
            </a:r>
            <a:r>
              <a:rPr lang="de-CH" sz="2400" dirty="0" err="1" smtClean="0"/>
              <a:t>assuming</a:t>
            </a:r>
            <a:r>
              <a:rPr lang="de-CH" sz="2400" dirty="0" smtClean="0"/>
              <a:t> the </a:t>
            </a:r>
            <a:r>
              <a:rPr lang="de-CH" sz="2400" dirty="0" err="1" smtClean="0"/>
              <a:t>validity</a:t>
            </a:r>
            <a:r>
              <a:rPr lang="de-CH" sz="2400" dirty="0" smtClean="0"/>
              <a:t> of the </a:t>
            </a:r>
            <a:r>
              <a:rPr lang="de-CH" sz="2400" dirty="0" err="1" smtClean="0"/>
              <a:t>middle</a:t>
            </a:r>
            <a:r>
              <a:rPr lang="de-CH" sz="2400" dirty="0" smtClean="0"/>
              <a:t> </a:t>
            </a:r>
            <a:r>
              <a:rPr lang="de-CH" sz="2400" dirty="0" err="1" smtClean="0"/>
              <a:t>levels</a:t>
            </a:r>
            <a:r>
              <a:rPr lang="de-CH" sz="2400" dirty="0" smtClean="0"/>
              <a:t> </a:t>
            </a:r>
            <a:r>
              <a:rPr lang="de-CH" sz="2400" dirty="0" err="1" smtClean="0"/>
              <a:t>conjecture</a:t>
            </a:r>
            <a:endParaRPr kumimoji="0" lang="de-CH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Kneser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graphs</a:t>
            </a:r>
            <a:endParaRPr lang="en-US" dirty="0"/>
          </a:p>
        </p:txBody>
      </p:sp>
      <p:sp>
        <p:nvSpPr>
          <p:cNvPr id="2052" name="AutoShape 4" descr="data:image/jpeg;base64,/9j/4AAQSkZJRgABAQAAAQABAAD/2wCEAAkGBxQHBhUUBxQUFhQWFxoZGBYXFhQYIRgYGhccFyAaGhwdHCggGhwlHhoWITEhJSouLi4uHyM1ODM4NygtLisBCgoKDg0OGhAQGywmICYsLC83NzcvLC00LywvLCwsLzQwLCwsLjQvLC4sLCwsLCw0LCwsLy0sLC4sLCwsLCwtLP/AABEIAN8A4gMBEQACEQEDEQH/xAAcAAEAAgIDAQAAAAAAAAAAAAAABgcEBQIDCAH/xABAEAACAQIDBAYHBwIEBwAAAAAAAQIDEQQFBiExQWEHEiJRcYETFSNCcpGhFDJSYoKxwZKyFiQzwkNTg6LR4fD/xAAbAQEAAgMBAQAAAAAAAAAAAAAABAUCAwYHAf/EADYRAQABAwEEBwgCAQQDAAAAAAABAgMEEQUSITEGQVFhcYGhExQiMpGxwdHh8EIzUnKSI0OC/9oADAMBAAIRAxEAPwC8QAAAAAxczzCnlWClVx0lGEd7f7JcW+4xrriiNZbsfHuZFyLduNZlS+qdcV87xX+WlKlRjK8IRdm2ndSm1vd9tty+pU3smqueHCHoWztiWMWj44iqqY4zPLwiOz1n0XBpzMvW+RUa2y84Jyt+JbJLykmWlqvfoipwWfje7ZNdrsn06vRsjYiAAAAAAAAAAAAAAAAAAAAAAAAAAAAMTNMxp5VgZVcdJRhFbX/CXFvuMa64ojWW/Hx7mRci3bjWZUbq/VFTUuOvUvGlF+zp33c33yf03FPevTdnuej7M2Zbwbekcap5z+I7mgNC0W90P4/0+RVKUntpVLpd0Zq6/wC5TLTBq1omnscJ0osbmTTdj/KPWP40T4muYAAAAAAAAAAAAAAAAAAAAAAAAAAAxczzCnleClVx0lGEVtb/AGXe33GNdcURrLdj49zIuRbtxrMqM1fqipqXHXneNKL9nTvu/NLvk/puKe9fm7Pc9I2Xsu3g29I41Tzn8R3NAaFoATfokx/2bUrpyeyrTat+aPaX065MwqtLmna5zpNY38SLkf4zH0nh99Fylq4AAAAAAAAAAAAAAAAAAAAAAAAAAGNmOPp5ZgpVcdJRhFXbf7Lvb3JcTGqqKY1lusWLl+5Fu3Gsyo3WOqampcdeV40Yv2dP/dLvk/puXFunv35uz3PR9l7Lt4NvTnXPOfxHd90eNC1AAGdkWP8AVmc0a3CFSLfw37S+VzO3Vu1RUjZlj29iu12xMefV6vRqd1sL55M+gAAAAAAAAAAAAAAAAAAAAAAAACmuljMqlfUTo1JeypqLjFbF1pRu5Pve23JeLvVZlczXu9UO/wCjWNboxfbRHxVTOs90Ty8P72IQQ3RgAAAAvzQeZ+tdLUZyd5RXo5fFDs3firPzLrHr37cS8x2zje75ldMcpnWPCeP8JAb1WAAAADhVqKjTcqzUYpXbbSSS4tvcj5M6cZZU0zVMU0xrMo/jNdYDCStPERk/yKU/rFNfU0VZVqOtaWth59yNYtzHjpH34sWHSPgJb6k1406n8JmPvlrtbp6OZ8f4x9YZ+E1lgcX/AKWJpr424f3pGynItTyqRrux86381qfLj9tW5oYiGIhfDyjJd8Wn+xtiYnkr67ddE6VRMeLtPrAAAAAAAAAAAAACoOmHBehz6nVW6pTt+qD2/SUSrzqdK4nth3fRa9vY1dv/AG1ek/zEoEQnTgAAAAsfodzb0WMq4apumvSQ+KOyS8WrP9LJ+Dc0maHJ9KcTet0ZEdXCfCeXrr9Vqlk4kAAAAFQ9J2qvWGKeFwL9lB+0a9+a4c4xfzfgiry7+9O5HJ3fR7ZXsaIybkfFPLuj9z9vGUBITpwABzpVHRnei3FrjFtP5o+xOnJjVTFUaVRrDc4HV+NwP+hiajXdNqp/embaci5TyqV97ZGFd+a1Hlw+2iw+jvVeK1DjqkMeqbhCF3KMWpdZySS+9a1lLhwJ2LfruTMVOV27srFw7dNVrXWZ5a6xppx6tezrT0muZAAAAAAAAAACHdKeWfb9LudNdqjJT/T92XlZ3/SRcyjet69i/wCjmT7LMiieVcaefOP15qUKh6GAAAADNyXMZZTm1OtS305J271ua802vMzor3KoqhHy8enIs12quuNP19JeisLiI4rDRnQd4zipRfemrpl7ExMaw8ouW6rdc0VRxidHafWAAAh/SPqj1Hlvo8I/b1VstvhDc5+PBc7vgRcq9uU6RzlfbB2Z71d9pXHwU+s9n5nu8VJlQ9EAAAAAAt7ofy/0GR1K0ltq1LLnGCt/c5lpg0aUTV2uE6UZG/kU2o/xj1n+NE+JrmAAAAAAAAAAA68TQjisPKFdXjOLjJd6as18j5MRMaSzt11W6orp5xOvnDzlm2AlleZ1KNbfTm4370tz81Z+ZQ10zRVNM9T1jGv05Fmm7TyqjX++EsQxbwAAAAW50R539qyuWGrvt0dsOdOT/wBsr+TiWmFc1p3J6vs4XpNhezvRkUxwq4T/AMo/cfaVgE1y4Bg51mkMmyydbGPswW7jJ8Irm3sMLlcUUzVKRiYteTeptW+c+nf5PP8AnOaTznM51sY+1N7uEVwiuSWwpK65rqmqXqOJi0Y1mm1b5R6z1z5sEwSQAAAAZOXYKeZY6FLCK85yUV58XySu3yRlTTNUxTDTfvUWLdV2vlEavRGU4COV5bTo4f7tOKiudt7fNu78y9opiimKYeVZN+rIu1Xauczr/fBlmTQAAAAAAAAAAACqOmDJ/Q46niaS2VOxP44q8W+bimv0lbm29JiuOt2/RfM3rdWPV/jxjwnn6/dXRAdWAAAADZadzaWR5zTrUr9l9pfig9kl8t3OxstXJt1RVCHnYlOXYqs1dfLunq/vY9C4bERxWGjPDtOMkpRa4pq6ZeRMTGsPLLluq3XNFUaTE6O1uy2n1gpHpE1R6+zL0eEfsKT7Nvfluc/Dely28Soyb/tKtI5Q9F2Hsv3S1v1x8dXPujs/M9/giJFXoAAAAAFv9F+lvVuE+046NqtRdiL9ym+PKUtj5K3ey0xLG7G/POXB9Idqe3r93tz8NPPvn9R9/JPSa5kAAAAAAAAAAAADVaoyhZ5kVSi98leD7prbF/P6XNd637SiaU3Z2XOLk0XeqJ4+E83nmUXCTU0007NPY01wZRPVImJjWHwPoAAAALM6K9UKnH7Hj5WW10ZNpLbtdP53a813Fhh39Pgq8nH9I9lzVPvVqP8AlH5/E+XezulDVf2TC/ZcukvSVF7SS92D93xl+3ijPLv6RuUo/R7ZXtK/ebsfDHLvnt8I+/gqUrHcAAAAAATTo20v66zD02NjehSe5+/Peo80tjfkuLJeLY36t6eUOe29tT3W17K3Px1ekdvjPKPqugtnnwAAAAAAAAAAAAAABS3SlknqzP8A0tFWp17y8Ki+8vPZLzZU5dvdr1jlL0Lo7m+3xvZ1T8VHDy6v15QhhEdAAAAAAAAAAAAABscgyiee5rCjhN8t8rXUYrfJ8l9XZcTZbtzcqimETNy6MSzVdr6vWeqP71cXoDKsuhlOXwo4NWhBWXPvb5t3bLuiiKKYph5fk5FeRdqu3J4z/fRlmTQAAAAAAAAAAAAAAAaDW+SevtPzp017SPbp/HHh5q8fM0ZFr2lEx1rPZGb7plU1z8s8J8J/XNQXiUr08AAAAAAAAAAAHKnB1aijSTcm0kkrtt7EkuLPvNjVVFMTMzpEL00Lphacyz21nXqWdSXd3QXJfV35WuMez7Onjzeb7Y2nObe+H5I5fvxn7JMSFOAAAAAAAAAAAAAAAAAFI9JmR+qdQOdFWp17zXKd+2vm1L9RUZdrcr1jlL0Xo/ne8Yu5V81HDy6v15IiRV6AAAAAAAAAAFpdFulPRwWMzBbWvYxfBP8A4j5vhy28UWOHY/8AZV5OL6RbV3pnFtTwj5p/Hl19/DqlZRYORAAAAAAAAAAAAAAAAAABH9cZF6/yCcKa9pHt0/iXDzV158jRkWvaUada02Rne55NNc/LPCfCf1zUI1Z9rYylemvgfQAAAAAAACVdH+mP8Q5rfEJ+gpNOf5nvUPPjy8UScaz7SrjyhS7b2n7nZ0o+erl3d/67/CV4xXVjaO4uHm8zrxl9AAAAAAAAAAAAAAAAAAAABTnSlp31Zmf2jDL2dZ9pfhq2u/6tsvHrFVmWd2rejlP3d90d2j7ez7Cv5qPWn+OXhogxDdIAAAAAAAPcB6C0dlSybTlKnFdpxUpvvnJXfjbd4JF3Yt7lEQ8t2rlTk5Vdc8tdI8I5fvxbo3K8AAAAAAAAAAAAAAAAAAAABqtU5Ws5yCrSa2yi3HlNbYv5pGu9Rv0TSm7Oypxsmi72Tx8J4T6PPBRPVQAAAAAAB7gPQ+ms6pZ5lcZ4GW5JSi98JW3Nf/XLy1cpuU6w8qz8K7iXpouR4T1THc2ptQgAAAAAAAAAAAAAAAAAAAAHGpNU6bdRpJK7b4JcWNdH2mmap0jm835nUhVzOrLCf6bqTcNluy5NrZw2WKCuYmqdOT1vHprps0RX80RGvjpxYpi3AAAAAAANlkOdVchx6q4CVnulF7px/DJd37Gy3cqt1a0omZhWsu1Nu7H7ie2F36W1NR1Jg+thX1Zr79NvbF/zHuf87C3s3qbsaw852jsy9g17tfGJ5T1T+p7m7NyuAAAAAAAAAAAAAAAAAAAArzpX1H9lwawmEfbqK9Rr3af4fGT+i5kHMvaRuR1uq6N7O9pX7zXHCnl3z2+X38FTFY7gAAAAAAAAAd+Dxc8DiY1MHKUJxd1KLs1/65H2mqaZ1hru2qLtE0XI1iVpaV6SoYpKnn9qc9yqpdiXxL3Hz3eBZWcyJ4V8HF7R6N129a8X4o7OuPDt+/isGE1UgnTaae1NO6a5E5y0xNM6S5B8AAAAAAAAAAAAAAAAGt1DnMMhyqdbFcNkY8ZSe6K8forvga7tyLdO9KXg4deXei1R18+6OuXn3MMbPMcdOri3ec5OTfjwXcluS7kUlVU1TMy9SsWaLNum3RHCI0Y5i2gAAAAAAAAAAA3WntUYnT8/8jO8ONOV3F+XuvmrG61frt8pV2dsvGzI/wDJTx7Y4T/PmszIOknDZjaOY+wn+Z3g/CfD9SXiWFvMoq4VcHIZvRzJs/Fa+OO7n9P1qmlOoqsE6bTT3NO6fgyXE6ueqpmmdJji5B8AAAAAAAAAAAAA4zkoQbm0kldt7LLvYfYiZnSFGa81M9RZr7Bv0FO6prv75vm+HcrcymyL3tKuHKHpOxtmRhWfi+ern3d3l9/JGCOuAAAAAAAAAAAAAAADYZVneIyed8tqzhyTvF+MXeL+RnRcro+WUXJwsfJjS9RE/f6xxTnKOlWUElnFFS/PSdn/AEy2P5omUZ0/5Q5vK6K0zxsV6d0/uP0muUawwebWWGrRUn7k+xK/clLf5XJlGRbr5S57K2RmY/GuidO2OMenLz0b43KwAAAAAAAAAAK36V9S+gpfY8G+1JJ1WnujvUP1b3yt3kDMvafBHm63o3s3en3q5HCPl8eufLq7/BVZWu1AAADtwuGni8RGGFi5Tk7Rit7Z9iJmdIYXLlNuia650iF0aP0PSyfA3zGEKtaa7TlFSUfyxuvm+JbWMamiPi4y892ptu7k3NLUzTRHLSdJnvnT7dTLznRGDzWk70o05cJ0koNeKWyXmjK5jW6+rRoxNt5mPPzzVHZPH+Y8lUao0jX05UvXXXpcKsVs8JL3X47O5lbesVW+fJ2+ztr2M2NKeFXZP47Y/swjxoWoAAAAAAAAAAbPLNQYnKber69SCXu3vH+mV4/Q2UXa6PllDyNn42R/q0RPfyn6xxS3LOlSvR2ZlShUXfFuD/lP5IlUZ1UfNGqiyOi1irjarmnx4x+J+6WZZ0kYLGu1eU6L3e0js/qjdW8bEmjMt1c+CkyOjmba40xFUd0/idPTVKMHjaeOpdbBVITj3wkpL6EimqKuMSprtm5anduUzE98aMgyagAAAAa3UWcQyLKJ1sR7q7MfxSexR839Ls13bkW6ZqlLwcOvLv02qevn3R1y8+Y3FTx2LnUxTvOcnKT5v+ORR1VTVOsvU7Vqi1RFuiNIiNHQfGwAAduGw8sViIww0XKcnaMVtbbPsRMzpDC5cpt0zXXOkQuvQ2j46ew/XxVpYiS7Ut6gvwx/l8S3x8eLcazzeebY2xVm17lHCiPXvn8QlhJUYBwq01WpuNZKUWrNNJpruae9HyY14SypqmmYqpnSYVtqroz67lU067Pe6Mns/RJ7vB7Oa3EC9h9dH0dbs3pLppbyv+0fmPzH0lWuLws8FiHDFxlCcd8ZJpor5iaZ0l19u7RdpiuiYmJ64dJ8bAAAAAAAAAAAAc6FaWHqqWHlKMlulFtNea2n2JmOMMa6Ka43ao1jv4pxo/Ps1x9fqZbL00VvlWV4x+KeyV+V2+RLsXb9U6U8fFzm1MDZVqneuxuzP+3nPhHL00WxSjV9GvSyp9ayvaErX427W4s43utxFU2tZ3YnTxj9MkyaQABS/SdqH1tnHocM/ZUG1s96puk+aX3V595U5d3fq3Y5R93oPR7Z/u9j2tcfFX6U9X15z5diFkR0IAA7cNh5YrERhhouU5O0YpXbZ9iJmdIYXLlNuma650iF1aF0dHT1D0mLtLESW171BP3Y/wAvj4Ftj48W41nm882xtirMq3KOFuPXvn8QlpKUYAAAAMDNsmoZzR6uZU4zXBtbV8MltXkzCu3TXGlUJONmX8ares1TH2845SgWc9FSbbyWtb8lXb8pxV/mn4kKvB/2S6fF6UzyyKPOP1P7QnNdK4vKW/tlCfVXvxXXjbvvG9vOxDrsXKOcOixtqYmR/p3I17J4T9J/DSmpYAAAAAAAAHbhcPPF11DCxlOct0YptvyR9iJmdIYXLlFuma65iIjrlY+mOjHrWnqJ/wDRi/75L9o/Mn2cLrufRyW0Ok0RrRix/wDU/iPzP0WVhcNDB4dQwkYwhHdGKSS8kWEUxTGkOQuXa7tU11zMzPa7j6wAAET6Q9Teocp6uGft6qah+VcZ+W5c/BkbKvezp0jnK82Hs33u/vVx8FPPvnqj993io8p3owAA78Fg54/FRp4KLnOTsorj/wCF3t7EZU0zVOkNV29RZom5cnSIXXojR0NO0OviLTxEl2pcIr8MOXe+P0LbHx4txrPN57tfbFebVu08KI6u3vn9dSVElSAAAAAAAAADUZppnCZrd46hTbfvJdWX9UbP6mquzbr5wnY+08vH/wBO5MR2c4+k8EUzLoqo1W3l1apT5SSqLwW5/NsjVYNM/LOi8sdKb1PC7RFXhwn8x6QjWP6MsZhr/ZvRVVw6suq/lJJfUj1YVyOXFb2ekuHX8+tPjGv2/TQ4vTGMwcrV8NW8VBzXzjdGmqzcjnTKztbTw7ka03afrp6To1dWlKhK1aLi+6Sa/c1zGnNMpqpqjWmdXC58ZaMrBZbWx8rYGlUqfDCUvqlZGVNFVXKGi7k2bMa3K4jxmITXIejCtimpZzJUofgjaU35/dj9fAl28KqeNfBz2b0ms2/hx43p7Z4R+59PFZWSZDQyKh1ctpqN98t8pfFJ7X4biwt2qLcaUw5HLz7+XVvXqte7qjwhszYhgAABi5nj4ZXgJ1cY7Qgrt/sl3tuyS72Y11xRTNUt2Pj15F2m1bjWZeftQZxPPc1nWxW+WyMeEYrdFeH1d3xKS5cm5VvS9RwsOjEs02qOr1nrlrjWlgG00/kFbUGM6mXx3fem9kYLvk/43s2W7VVydKULOz7OHb37s+Edc+H75Lq0rpajpvC2w/aqNduq1tlyX4Y8vnct7Nim1HDm892ltS9nV61cKY5R2fue/wCzfG5WAAAAAAAAAAAAAAAHxq+8DgqEU9kY/JHzSGftKu2XYfWAAAAAAACoOlTUnrDMPs2Efs6T7dveqbreEd3i33Iq8y9vVbkco+7vOjmzvY2veK4+Krl3U/z9tO1AiE6YAlGjdG1NR1evUvTw6e2fGVt8Yd757l9CRYx5u8epTbV2zbwo3Y419nZ3z+uc+q6csy6nlWDVLAQUIR4Li+9vi+bLeiiKI0pee5GRcyLk3Ls6zLLMmgAAAAAAAAAAAAAAAAAAAAAAAAAEd11qD/D+RylTa9LPsU1+Z75eEVt8bLiaMi77OjXrWux9n++ZEUz8scZ8Ozz5fVQzfWd5bW+LKV6ZEacIdmFw08XXUMLGU5vdGKbb8kfYiZnSGNy5RbpmuuYiI65WRpToz7Sqai8VRi/75L9o/PgT7OH13Po5HaXSWNJt4n/afxH5n6dazKNKNCko0UoxirKKSSSXBJbkWEREcIchVVVVM1VTrMuZ9YgAAAAAAAAAAAAAAAAAAAAAAAAAAUfqvGVdYaoksvi5Rh7OnG6jsT2y7TSvJ3fhZcCnvVVXrnwvRtm2bWzcOJuzpM8Znn5cOyPXXtbrI+i2pValndRQX/Lp9qXg5PYvJM3W8GZ+eVfmdKLdPw49Os9s8I+nOfRYuTZHQySj1cspxhfe98pfFJ7WTrdqmiNKYcplZ1/Kq3r1Uz9o8I5NibEQAAAAAAAAAAAAAAAAAAAAAAAAAAAAA//Z"/>
          <p:cNvSpPr>
            <a:spLocks noChangeAspect="1" noChangeArrowheads="1"/>
          </p:cNvSpPr>
          <p:nvPr/>
        </p:nvSpPr>
        <p:spPr bwMode="auto">
          <a:xfrm>
            <a:off x="433705" y="-2545398"/>
            <a:ext cx="54102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Inhaltsplatzhalter 2"/>
          <p:cNvSpPr txBox="1">
            <a:spLocks/>
          </p:cNvSpPr>
          <p:nvPr/>
        </p:nvSpPr>
        <p:spPr>
          <a:xfrm>
            <a:off x="467544" y="1729703"/>
            <a:ext cx="8314506" cy="470136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CH" sz="2400" dirty="0" smtClean="0"/>
              <a:t>integer </a:t>
            </a:r>
            <a:r>
              <a:rPr lang="de-CH" sz="2400" dirty="0" err="1" smtClean="0"/>
              <a:t>parameters</a:t>
            </a:r>
            <a:r>
              <a:rPr lang="de-CH" sz="2400" dirty="0" smtClean="0"/>
              <a:t>              and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6491" y="1361785"/>
            <a:ext cx="869878" cy="33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815148"/>
            <a:ext cx="13319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6775" y="1826260"/>
            <a:ext cx="6731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ieren 72"/>
          <p:cNvGrpSpPr/>
          <p:nvPr/>
        </p:nvGrpSpPr>
        <p:grpSpPr>
          <a:xfrm>
            <a:off x="5036820" y="3558503"/>
            <a:ext cx="3025775" cy="2290026"/>
            <a:chOff x="5036820" y="3558503"/>
            <a:chExt cx="3025775" cy="2290026"/>
          </a:xfrm>
        </p:grpSpPr>
        <p:grpSp>
          <p:nvGrpSpPr>
            <p:cNvPr id="4" name="Gruppieren 70"/>
            <p:cNvGrpSpPr/>
            <p:nvPr/>
          </p:nvGrpSpPr>
          <p:grpSpPr>
            <a:xfrm>
              <a:off x="5429575" y="4131429"/>
              <a:ext cx="2134700" cy="1717100"/>
              <a:chOff x="5498155" y="4276209"/>
              <a:chExt cx="2134700" cy="1717100"/>
            </a:xfrm>
          </p:grpSpPr>
          <p:sp>
            <p:nvSpPr>
              <p:cNvPr id="55" name="Line 117"/>
              <p:cNvSpPr>
                <a:spLocks noChangeShapeType="1"/>
              </p:cNvSpPr>
              <p:nvPr/>
            </p:nvSpPr>
            <p:spPr bwMode="auto">
              <a:xfrm rot="10800000" flipV="1">
                <a:off x="6003564" y="4574381"/>
                <a:ext cx="1116373" cy="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117"/>
              <p:cNvSpPr>
                <a:spLocks noChangeShapeType="1"/>
              </p:cNvSpPr>
              <p:nvPr/>
            </p:nvSpPr>
            <p:spPr bwMode="auto">
              <a:xfrm rot="10800000" flipV="1">
                <a:off x="6003564" y="5691981"/>
                <a:ext cx="1116373" cy="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117"/>
              <p:cNvSpPr>
                <a:spLocks noChangeShapeType="1"/>
              </p:cNvSpPr>
              <p:nvPr/>
            </p:nvSpPr>
            <p:spPr bwMode="auto">
              <a:xfrm rot="16200000" flipV="1">
                <a:off x="5444764" y="5133181"/>
                <a:ext cx="1116373" cy="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117"/>
              <p:cNvSpPr>
                <a:spLocks noChangeShapeType="1"/>
              </p:cNvSpPr>
              <p:nvPr/>
            </p:nvSpPr>
            <p:spPr bwMode="auto">
              <a:xfrm rot="16200000" flipV="1">
                <a:off x="6562364" y="5133181"/>
                <a:ext cx="1116373" cy="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117"/>
              <p:cNvSpPr>
                <a:spLocks noChangeShapeType="1"/>
              </p:cNvSpPr>
              <p:nvPr/>
            </p:nvSpPr>
            <p:spPr bwMode="auto">
              <a:xfrm rot="10800000">
                <a:off x="5994398" y="4572000"/>
                <a:ext cx="1130301" cy="11239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17"/>
              <p:cNvSpPr>
                <a:spLocks noChangeShapeType="1"/>
              </p:cNvSpPr>
              <p:nvPr/>
            </p:nvSpPr>
            <p:spPr bwMode="auto">
              <a:xfrm rot="16200000">
                <a:off x="6000749" y="4575175"/>
                <a:ext cx="1114425" cy="11080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Rechteck 60"/>
              <p:cNvSpPr/>
              <p:nvPr/>
            </p:nvSpPr>
            <p:spPr>
              <a:xfrm>
                <a:off x="5498155" y="4276209"/>
                <a:ext cx="4748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CH" sz="2000" smtClean="0">
                    <a:solidFill>
                      <a:prstClr val="black"/>
                    </a:solidFill>
                  </a:rPr>
                  <a:t>{1}</a:t>
                </a:r>
                <a:endParaRPr lang="en-US" sz="2000"/>
              </a:p>
            </p:txBody>
          </p:sp>
          <p:sp>
            <p:nvSpPr>
              <p:cNvPr id="62" name="Rechteck 61"/>
              <p:cNvSpPr/>
              <p:nvPr/>
            </p:nvSpPr>
            <p:spPr>
              <a:xfrm>
                <a:off x="5517205" y="5571609"/>
                <a:ext cx="4748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CH" sz="2000" smtClean="0">
                    <a:solidFill>
                      <a:prstClr val="black"/>
                    </a:solidFill>
                  </a:rPr>
                  <a:t>{4}</a:t>
                </a:r>
                <a:endParaRPr lang="en-US" sz="2000"/>
              </a:p>
            </p:txBody>
          </p:sp>
          <p:sp>
            <p:nvSpPr>
              <p:cNvPr id="63" name="Rechteck 62"/>
              <p:cNvSpPr/>
              <p:nvPr/>
            </p:nvSpPr>
            <p:spPr>
              <a:xfrm>
                <a:off x="7158045" y="4305419"/>
                <a:ext cx="4748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CH" sz="2000" smtClean="0">
                    <a:solidFill>
                      <a:prstClr val="black"/>
                    </a:solidFill>
                  </a:rPr>
                  <a:t>{2}</a:t>
                </a:r>
                <a:endParaRPr lang="en-US" sz="2000"/>
              </a:p>
            </p:txBody>
          </p:sp>
          <p:sp>
            <p:nvSpPr>
              <p:cNvPr id="64" name="Rechteck 63"/>
              <p:cNvSpPr/>
              <p:nvPr/>
            </p:nvSpPr>
            <p:spPr>
              <a:xfrm>
                <a:off x="7147885" y="5593199"/>
                <a:ext cx="4748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CH" sz="2000" smtClean="0">
                    <a:solidFill>
                      <a:prstClr val="black"/>
                    </a:solidFill>
                  </a:rPr>
                  <a:t>{3}</a:t>
                </a:r>
                <a:endParaRPr lang="en-US" sz="2000"/>
              </a:p>
            </p:txBody>
          </p:sp>
        </p:grpSp>
        <p:grpSp>
          <p:nvGrpSpPr>
            <p:cNvPr id="5" name="Gruppieren 68"/>
            <p:cNvGrpSpPr/>
            <p:nvPr/>
          </p:nvGrpSpPr>
          <p:grpSpPr>
            <a:xfrm>
              <a:off x="5036820" y="3558503"/>
              <a:ext cx="3025775" cy="470136"/>
              <a:chOff x="5105400" y="3634703"/>
              <a:chExt cx="3025775" cy="470136"/>
            </a:xfrm>
          </p:grpSpPr>
          <p:pic>
            <p:nvPicPr>
              <p:cNvPr id="1036" name="Picture 1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40588" y="3705543"/>
                <a:ext cx="890587" cy="344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5" name="Inhaltsplatzhalter 2"/>
              <p:cNvSpPr txBox="1">
                <a:spLocks/>
              </p:cNvSpPr>
              <p:nvPr/>
            </p:nvSpPr>
            <p:spPr>
              <a:xfrm>
                <a:off x="5105400" y="3634703"/>
                <a:ext cx="2217420" cy="470136"/>
              </a:xfrm>
              <a:prstGeom prst="rect">
                <a:avLst/>
              </a:prstGeom>
              <a:effectLst>
                <a:outerShdw blurRad="127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de-CH" sz="2400" dirty="0" err="1" smtClean="0">
                    <a:solidFill>
                      <a:prstClr val="black"/>
                    </a:solidFill>
                  </a:rPr>
                  <a:t>Complete</a:t>
                </a:r>
                <a:r>
                  <a:rPr lang="de-CH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de-CH" sz="2400" dirty="0" err="1" smtClean="0">
                    <a:solidFill>
                      <a:prstClr val="black"/>
                    </a:solidFill>
                  </a:rPr>
                  <a:t>graph</a:t>
                </a:r>
                <a:endParaRPr lang="de-CH" sz="2400" b="1" dirty="0" smtClean="0"/>
              </a:p>
            </p:txBody>
          </p:sp>
        </p:grpSp>
      </p:grpSp>
      <p:grpSp>
        <p:nvGrpSpPr>
          <p:cNvPr id="6" name="Gruppieren 73"/>
          <p:cNvGrpSpPr/>
          <p:nvPr/>
        </p:nvGrpSpPr>
        <p:grpSpPr>
          <a:xfrm>
            <a:off x="886150" y="3535643"/>
            <a:ext cx="3297673" cy="2882481"/>
            <a:chOff x="886150" y="3535643"/>
            <a:chExt cx="3297673" cy="2882481"/>
          </a:xfrm>
        </p:grpSpPr>
        <p:grpSp>
          <p:nvGrpSpPr>
            <p:cNvPr id="7" name="Gruppieren 69"/>
            <p:cNvGrpSpPr/>
            <p:nvPr/>
          </p:nvGrpSpPr>
          <p:grpSpPr>
            <a:xfrm>
              <a:off x="886150" y="4046339"/>
              <a:ext cx="3297673" cy="2371785"/>
              <a:chOff x="954730" y="4191119"/>
              <a:chExt cx="3297673" cy="2371785"/>
            </a:xfrm>
          </p:grpSpPr>
          <p:grpSp>
            <p:nvGrpSpPr>
              <p:cNvPr id="8" name="Gruppieren 208"/>
              <p:cNvGrpSpPr/>
              <p:nvPr/>
            </p:nvGrpSpPr>
            <p:grpSpPr>
              <a:xfrm rot="10800000">
                <a:off x="1671755" y="4442107"/>
                <a:ext cx="1898005" cy="1777364"/>
                <a:chOff x="4476749" y="1092911"/>
                <a:chExt cx="2838451" cy="2658033"/>
              </a:xfrm>
            </p:grpSpPr>
            <p:sp>
              <p:nvSpPr>
                <p:cNvPr id="26" name="Line 117"/>
                <p:cNvSpPr>
                  <a:spLocks noChangeShapeType="1"/>
                </p:cNvSpPr>
                <p:nvPr/>
              </p:nvSpPr>
              <p:spPr bwMode="auto">
                <a:xfrm>
                  <a:off x="4970288" y="1092911"/>
                  <a:ext cx="1735312" cy="55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oval"/>
                  <a:tailEnd type="oval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117"/>
                <p:cNvSpPr>
                  <a:spLocks noChangeShapeType="1"/>
                </p:cNvSpPr>
                <p:nvPr/>
              </p:nvSpPr>
              <p:spPr bwMode="auto">
                <a:xfrm>
                  <a:off x="6713363" y="1092911"/>
                  <a:ext cx="601837" cy="163885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oval"/>
                  <a:tailEnd type="oval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4476751" y="1092911"/>
                  <a:ext cx="493538" cy="1648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oval"/>
                  <a:tailEnd type="oval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117"/>
                <p:cNvSpPr>
                  <a:spLocks noChangeShapeType="1"/>
                </p:cNvSpPr>
                <p:nvPr/>
              </p:nvSpPr>
              <p:spPr bwMode="auto">
                <a:xfrm flipH="1" flipV="1">
                  <a:off x="4476749" y="2750819"/>
                  <a:ext cx="1466849" cy="9905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oval"/>
                  <a:tailEnd type="oval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5943598" y="2731770"/>
                  <a:ext cx="1371601" cy="10191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oval"/>
                  <a:tailEnd type="oval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" name="Line 117"/>
              <p:cNvSpPr>
                <a:spLocks noChangeShapeType="1"/>
              </p:cNvSpPr>
              <p:nvPr/>
            </p:nvSpPr>
            <p:spPr bwMode="auto">
              <a:xfrm rot="10800000" flipH="1">
                <a:off x="2076833" y="5918622"/>
                <a:ext cx="216549" cy="2995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17"/>
              <p:cNvSpPr>
                <a:spLocks noChangeShapeType="1"/>
              </p:cNvSpPr>
              <p:nvPr/>
            </p:nvSpPr>
            <p:spPr bwMode="auto">
              <a:xfrm rot="10800000" flipH="1" flipV="1">
                <a:off x="1674303" y="5132896"/>
                <a:ext cx="374504" cy="12843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17"/>
              <p:cNvSpPr>
                <a:spLocks noChangeShapeType="1"/>
              </p:cNvSpPr>
              <p:nvPr/>
            </p:nvSpPr>
            <p:spPr bwMode="auto">
              <a:xfrm rot="10800000" flipH="1" flipV="1">
                <a:off x="2989600" y="5918846"/>
                <a:ext cx="248965" cy="29425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17"/>
              <p:cNvSpPr>
                <a:spLocks noChangeShapeType="1"/>
              </p:cNvSpPr>
              <p:nvPr/>
            </p:nvSpPr>
            <p:spPr bwMode="auto">
              <a:xfrm rot="10800000" flipV="1">
                <a:off x="3187610" y="5122705"/>
                <a:ext cx="371959" cy="13097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17"/>
              <p:cNvSpPr>
                <a:spLocks noChangeShapeType="1"/>
              </p:cNvSpPr>
              <p:nvPr/>
            </p:nvSpPr>
            <p:spPr bwMode="auto">
              <a:xfrm rot="10800000" flipH="1" flipV="1">
                <a:off x="2596555" y="4450124"/>
                <a:ext cx="2548" cy="4023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17"/>
              <p:cNvSpPr>
                <a:spLocks noChangeShapeType="1"/>
              </p:cNvSpPr>
              <p:nvPr/>
            </p:nvSpPr>
            <p:spPr bwMode="auto">
              <a:xfrm rot="10800000" flipV="1">
                <a:off x="2290836" y="4852654"/>
                <a:ext cx="315909" cy="10598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17"/>
              <p:cNvSpPr>
                <a:spLocks noChangeShapeType="1"/>
              </p:cNvSpPr>
              <p:nvPr/>
            </p:nvSpPr>
            <p:spPr bwMode="auto">
              <a:xfrm rot="10800000" flipV="1">
                <a:off x="2290836" y="5255183"/>
                <a:ext cx="891680" cy="6623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17"/>
              <p:cNvSpPr>
                <a:spLocks noChangeShapeType="1"/>
              </p:cNvSpPr>
              <p:nvPr/>
            </p:nvSpPr>
            <p:spPr bwMode="auto">
              <a:xfrm rot="10800000">
                <a:off x="2041166" y="5260279"/>
                <a:ext cx="1146446" cy="50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17"/>
              <p:cNvSpPr>
                <a:spLocks noChangeShapeType="1"/>
              </p:cNvSpPr>
              <p:nvPr/>
            </p:nvSpPr>
            <p:spPr bwMode="auto">
              <a:xfrm rot="10800000">
                <a:off x="2046261" y="5260279"/>
                <a:ext cx="947728" cy="6572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117"/>
              <p:cNvSpPr>
                <a:spLocks noChangeShapeType="1"/>
              </p:cNvSpPr>
              <p:nvPr/>
            </p:nvSpPr>
            <p:spPr bwMode="auto">
              <a:xfrm rot="10800000">
                <a:off x="2602924" y="4853927"/>
                <a:ext cx="388518" cy="10636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1859605" y="4191119"/>
                <a:ext cx="66877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CH" sz="2000" dirty="0" smtClean="0">
                    <a:solidFill>
                      <a:prstClr val="black"/>
                    </a:solidFill>
                  </a:rPr>
                  <a:t>{1,2}</a:t>
                </a:r>
                <a:endParaRPr lang="en-US" sz="2000" dirty="0"/>
              </a:p>
            </p:txBody>
          </p:sp>
          <p:sp>
            <p:nvSpPr>
              <p:cNvPr id="46" name="Rechteck 45"/>
              <p:cNvSpPr/>
              <p:nvPr/>
            </p:nvSpPr>
            <p:spPr>
              <a:xfrm>
                <a:off x="2621605" y="4730234"/>
                <a:ext cx="66877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CH" sz="2000" smtClean="0">
                    <a:solidFill>
                      <a:prstClr val="black"/>
                    </a:solidFill>
                  </a:rPr>
                  <a:t>{3,5}</a:t>
                </a:r>
                <a:endParaRPr lang="en-US" sz="2000"/>
              </a:p>
            </p:txBody>
          </p:sp>
          <p:sp>
            <p:nvSpPr>
              <p:cNvPr id="47" name="Rechteck 46"/>
              <p:cNvSpPr/>
              <p:nvPr/>
            </p:nvSpPr>
            <p:spPr>
              <a:xfrm>
                <a:off x="954730" y="4768334"/>
                <a:ext cx="66877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CH" sz="2000" smtClean="0">
                    <a:solidFill>
                      <a:prstClr val="black"/>
                    </a:solidFill>
                  </a:rPr>
                  <a:t>{3,4}</a:t>
                </a:r>
                <a:endParaRPr lang="en-US" sz="2000"/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3583630" y="4777859"/>
                <a:ext cx="66877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CH" sz="2000" smtClean="0">
                    <a:solidFill>
                      <a:prstClr val="black"/>
                    </a:solidFill>
                  </a:rPr>
                  <a:t>{4,5}</a:t>
                </a:r>
                <a:endParaRPr lang="en-US" sz="2000"/>
              </a:p>
            </p:txBody>
          </p:sp>
          <p:sp>
            <p:nvSpPr>
              <p:cNvPr id="49" name="Rechteck 48"/>
              <p:cNvSpPr/>
              <p:nvPr/>
            </p:nvSpPr>
            <p:spPr>
              <a:xfrm>
                <a:off x="3202630" y="5235059"/>
                <a:ext cx="66877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CH" sz="2000" smtClean="0">
                    <a:solidFill>
                      <a:schemeClr val="bg1">
                        <a:lumMod val="50000"/>
                      </a:schemeClr>
                    </a:solidFill>
                  </a:rPr>
                  <a:t>{2,3}</a:t>
                </a:r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Rechteck 49"/>
              <p:cNvSpPr/>
              <p:nvPr/>
            </p:nvSpPr>
            <p:spPr>
              <a:xfrm>
                <a:off x="1516705" y="5263634"/>
                <a:ext cx="66877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CH" sz="2000" smtClean="0">
                    <a:solidFill>
                      <a:schemeClr val="bg1">
                        <a:lumMod val="50000"/>
                      </a:schemeClr>
                    </a:solidFill>
                  </a:rPr>
                  <a:t>{1,5}</a:t>
                </a:r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Rechteck 50"/>
              <p:cNvSpPr/>
              <p:nvPr/>
            </p:nvSpPr>
            <p:spPr>
              <a:xfrm>
                <a:off x="1564330" y="5720834"/>
                <a:ext cx="66877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CH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{1,4}</a:t>
                </a:r>
                <a:endParaRPr lang="en-US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Rechteck 51"/>
              <p:cNvSpPr/>
              <p:nvPr/>
            </p:nvSpPr>
            <p:spPr>
              <a:xfrm>
                <a:off x="1394785" y="6155174"/>
                <a:ext cx="66877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CH" sz="2000" smtClean="0">
                    <a:solidFill>
                      <a:prstClr val="black"/>
                    </a:solidFill>
                  </a:rPr>
                  <a:t>{2,5}</a:t>
                </a:r>
                <a:endParaRPr lang="en-US" sz="2000"/>
              </a:p>
            </p:txBody>
          </p:sp>
          <p:sp>
            <p:nvSpPr>
              <p:cNvPr id="53" name="Rechteck 52"/>
              <p:cNvSpPr/>
              <p:nvPr/>
            </p:nvSpPr>
            <p:spPr>
              <a:xfrm>
                <a:off x="3267400" y="6162794"/>
                <a:ext cx="66877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CH" sz="2000" smtClean="0">
                    <a:solidFill>
                      <a:prstClr val="black"/>
                    </a:solidFill>
                  </a:rPr>
                  <a:t>{1,3}</a:t>
                </a:r>
                <a:endParaRPr lang="en-US" sz="2000"/>
              </a:p>
            </p:txBody>
          </p:sp>
          <p:sp>
            <p:nvSpPr>
              <p:cNvPr id="54" name="Rechteck 53"/>
              <p:cNvSpPr/>
              <p:nvPr/>
            </p:nvSpPr>
            <p:spPr>
              <a:xfrm>
                <a:off x="3031180" y="5692259"/>
                <a:ext cx="66877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CH" sz="2000" smtClean="0">
                    <a:solidFill>
                      <a:schemeClr val="bg1">
                        <a:lumMod val="50000"/>
                      </a:schemeClr>
                    </a:solidFill>
                  </a:rPr>
                  <a:t>{2,4}</a:t>
                </a:r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9" name="Gruppieren 66"/>
            <p:cNvGrpSpPr/>
            <p:nvPr/>
          </p:nvGrpSpPr>
          <p:grpSpPr>
            <a:xfrm>
              <a:off x="1021080" y="3535643"/>
              <a:ext cx="2918778" cy="470136"/>
              <a:chOff x="1089660" y="3611843"/>
              <a:chExt cx="2918778" cy="470136"/>
            </a:xfrm>
          </p:grpSpPr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133725" y="3714750"/>
                <a:ext cx="874713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6" name="Inhaltsplatzhalter 2"/>
              <p:cNvSpPr txBox="1">
                <a:spLocks/>
              </p:cNvSpPr>
              <p:nvPr/>
            </p:nvSpPr>
            <p:spPr>
              <a:xfrm>
                <a:off x="1089660" y="3611843"/>
                <a:ext cx="2217420" cy="470136"/>
              </a:xfrm>
              <a:prstGeom prst="rect">
                <a:avLst/>
              </a:prstGeom>
              <a:effectLst>
                <a:outerShdw blurRad="127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de-CH" sz="2400" dirty="0" smtClean="0">
                    <a:solidFill>
                      <a:prstClr val="black"/>
                    </a:solidFill>
                  </a:rPr>
                  <a:t>Petersen </a:t>
                </a:r>
                <a:r>
                  <a:rPr lang="de-CH" sz="2400" dirty="0" err="1" smtClean="0">
                    <a:solidFill>
                      <a:prstClr val="black"/>
                    </a:solidFill>
                  </a:rPr>
                  <a:t>graph</a:t>
                </a:r>
                <a:endParaRPr lang="de-CH" sz="2400" b="1" dirty="0" smtClean="0"/>
              </a:p>
            </p:txBody>
          </p:sp>
        </p:grpSp>
      </p:grpSp>
      <p:grpSp>
        <p:nvGrpSpPr>
          <p:cNvPr id="10" name="Gruppieren 70"/>
          <p:cNvGrpSpPr/>
          <p:nvPr/>
        </p:nvGrpSpPr>
        <p:grpSpPr>
          <a:xfrm>
            <a:off x="2551113" y="2721610"/>
            <a:ext cx="3640137" cy="621229"/>
            <a:chOff x="2551113" y="2721610"/>
            <a:chExt cx="3640137" cy="621229"/>
          </a:xfrm>
        </p:grpSpPr>
        <p:sp>
          <p:nvSpPr>
            <p:cNvPr id="17" name="Line 117"/>
            <p:cNvSpPr>
              <a:spLocks noChangeShapeType="1"/>
            </p:cNvSpPr>
            <p:nvPr/>
          </p:nvSpPr>
          <p:spPr bwMode="auto">
            <a:xfrm flipH="1">
              <a:off x="2638424" y="3147060"/>
              <a:ext cx="155257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51113" y="2747010"/>
              <a:ext cx="23177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49713" y="2721610"/>
              <a:ext cx="225425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75213" y="2932748"/>
              <a:ext cx="1316037" cy="33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Inhaltsplatzhalter 2"/>
            <p:cNvSpPr txBox="1">
              <a:spLocks/>
            </p:cNvSpPr>
            <p:nvPr/>
          </p:nvSpPr>
          <p:spPr>
            <a:xfrm>
              <a:off x="4490904" y="2872703"/>
              <a:ext cx="477336" cy="470136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CH" sz="2400" dirty="0" err="1" smtClean="0"/>
                <a:t>iff</a:t>
              </a:r>
              <a:endParaRPr lang="de-CH" sz="2400" b="1" dirty="0" smtClean="0"/>
            </a:p>
          </p:txBody>
        </p:sp>
      </p:grpSp>
      <p:sp>
        <p:nvSpPr>
          <p:cNvPr id="67" name="Inhaltsplatzhalter 2"/>
          <p:cNvSpPr txBox="1">
            <a:spLocks/>
          </p:cNvSpPr>
          <p:nvPr/>
        </p:nvSpPr>
        <p:spPr>
          <a:xfrm>
            <a:off x="449580" y="1264883"/>
            <a:ext cx="2217420" cy="470136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de-CH" sz="2400" dirty="0" err="1" smtClean="0">
                <a:solidFill>
                  <a:prstClr val="black"/>
                </a:solidFill>
              </a:rPr>
              <a:t>Kneser</a:t>
            </a:r>
            <a:r>
              <a:rPr lang="de-CH" sz="2400" dirty="0" smtClean="0">
                <a:solidFill>
                  <a:prstClr val="black"/>
                </a:solidFill>
              </a:rPr>
              <a:t> </a:t>
            </a:r>
            <a:r>
              <a:rPr lang="de-CH" sz="2400" dirty="0" err="1" smtClean="0">
                <a:solidFill>
                  <a:prstClr val="black"/>
                </a:solidFill>
              </a:rPr>
              <a:t>graphs</a:t>
            </a:r>
            <a:endParaRPr lang="de-CH" sz="2400" b="1" dirty="0" smtClean="0"/>
          </a:p>
        </p:txBody>
      </p:sp>
      <p:grpSp>
        <p:nvGrpSpPr>
          <p:cNvPr id="11" name="Gruppieren 71"/>
          <p:cNvGrpSpPr/>
          <p:nvPr/>
        </p:nvGrpSpPr>
        <p:grpSpPr>
          <a:xfrm>
            <a:off x="472712" y="2168822"/>
            <a:ext cx="8314506" cy="470136"/>
            <a:chOff x="472712" y="2168822"/>
            <a:chExt cx="8314506" cy="470136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670175" y="2267585"/>
              <a:ext cx="182563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401350" y="2228086"/>
              <a:ext cx="1450975" cy="354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Inhaltsplatzhalter 2"/>
            <p:cNvSpPr txBox="1">
              <a:spLocks/>
            </p:cNvSpPr>
            <p:nvPr/>
          </p:nvSpPr>
          <p:spPr>
            <a:xfrm>
              <a:off x="472712" y="2168822"/>
              <a:ext cx="8314506" cy="470136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de-CH" sz="2400" dirty="0" err="1" smtClean="0"/>
                <a:t>vertices</a:t>
              </a:r>
              <a:r>
                <a:rPr lang="de-CH" sz="2400" dirty="0" smtClean="0"/>
                <a:t>  =  all    -element </a:t>
              </a:r>
              <a:r>
                <a:rPr lang="de-CH" sz="2400" dirty="0" err="1" smtClean="0"/>
                <a:t>subsets</a:t>
              </a:r>
              <a:r>
                <a:rPr lang="de-CH" sz="2400" dirty="0" smtClean="0"/>
                <a:t> of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de-CH" sz="2400" dirty="0" err="1" smtClean="0"/>
                <a:t>edges</a:t>
              </a:r>
              <a:r>
                <a:rPr lang="de-CH" sz="2400" dirty="0" smtClean="0"/>
                <a:t>  =</a:t>
              </a:r>
              <a:endParaRPr lang="de-CH" sz="2400" b="1" dirty="0" smtClean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Kneser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graphs</a:t>
            </a:r>
            <a:endParaRPr lang="en-US" dirty="0"/>
          </a:p>
        </p:txBody>
      </p:sp>
      <p:sp>
        <p:nvSpPr>
          <p:cNvPr id="2052" name="AutoShape 4" descr="data:image/jpeg;base64,/9j/4AAQSkZJRgABAQAAAQABAAD/2wCEAAkGBxQHBhUUBxQUFhQWFxoZGBYXFhQYIRgYGhccFyAaGhwdHCggGhwlHhoWITEhJSouLi4uHyM1ODM4NygtLisBCgoKDg0OGhAQGywmICYsLC83NzcvLC00LywvLCwsLzQwLCwsLjQvLC4sLCwsLCw0LCwsLy0sLC4sLCwsLCwtLP/AABEIAN8A4gMBEQACEQEDEQH/xAAcAAEAAgIDAQAAAAAAAAAAAAAABgcEBQIDCAH/xABAEAACAQIDBAYHBwIEBwAAAAAAAQIDEQQFBiExQWEHEiJRcYETFSNCcpGhFDJSYoKxwZKyFiQzwkNTg6LR4fD/xAAbAQEAAgMBAQAAAAAAAAAAAAAABAUCAwYHAf/EADYRAQABAwEEBwgCAQQDAAAAAAABAgMEEQUSITEGQVFhcYGhExQiMpGxwdHh8EIzUnKSI0OC/9oADAMBAAIRAxEAPwC8QAAAAAxczzCnlWClVx0lGEd7f7JcW+4xrriiNZbsfHuZFyLduNZlS+qdcV87xX+WlKlRjK8IRdm2ndSm1vd9tty+pU3smqueHCHoWztiWMWj44iqqY4zPLwiOz1n0XBpzMvW+RUa2y84Jyt+JbJLykmWlqvfoipwWfje7ZNdrsn06vRsjYiAAAAAAAAAAAAAAAAAAAAAAAAAAAAMTNMxp5VgZVcdJRhFbX/CXFvuMa64ojWW/Hx7mRci3bjWZUbq/VFTUuOvUvGlF+zp33c33yf03FPevTdnuej7M2Zbwbekcap5z+I7mgNC0W90P4/0+RVKUntpVLpd0Zq6/wC5TLTBq1omnscJ0osbmTTdj/KPWP40T4muYAAAAAAAAAAAAAAAAAAAAAAAAAAAxczzCnleClVx0lGEVtb/AGXe33GNdcURrLdj49zIuRbtxrMqM1fqipqXHXneNKL9nTvu/NLvk/puKe9fm7Pc9I2Xsu3g29I41Tzn8R3NAaFoATfokx/2bUrpyeyrTat+aPaX065MwqtLmna5zpNY38SLkf4zH0nh99Fylq4AAAAAAAAAAAAAAAAAAAAAAAAAAGNmOPp5ZgpVcdJRhFXbf7Lvb3JcTGqqKY1lusWLl+5Fu3Gsyo3WOqampcdeV40Yv2dP/dLvk/puXFunv35uz3PR9l7Lt4NvTnXPOfxHd90eNC1AAGdkWP8AVmc0a3CFSLfw37S+VzO3Vu1RUjZlj29iu12xMefV6vRqd1sL55M+gAAAAAAAAAAAAAAAAAAAAAAAACmuljMqlfUTo1JeypqLjFbF1pRu5Pve23JeLvVZlczXu9UO/wCjWNboxfbRHxVTOs90Ty8P72IQQ3RgAAAAvzQeZ+tdLUZyd5RXo5fFDs3firPzLrHr37cS8x2zje75ldMcpnWPCeP8JAb1WAAAADhVqKjTcqzUYpXbbSSS4tvcj5M6cZZU0zVMU0xrMo/jNdYDCStPERk/yKU/rFNfU0VZVqOtaWth59yNYtzHjpH34sWHSPgJb6k1406n8JmPvlrtbp6OZ8f4x9YZ+E1lgcX/AKWJpr424f3pGynItTyqRrux86381qfLj9tW5oYiGIhfDyjJd8Wn+xtiYnkr67ddE6VRMeLtPrAAAAAAAAAAAAACoOmHBehz6nVW6pTt+qD2/SUSrzqdK4nth3fRa9vY1dv/AG1ek/zEoEQnTgAAAAsfodzb0WMq4apumvSQ+KOyS8WrP9LJ+Dc0maHJ9KcTet0ZEdXCfCeXrr9Vqlk4kAAAAFQ9J2qvWGKeFwL9lB+0a9+a4c4xfzfgiry7+9O5HJ3fR7ZXsaIybkfFPLuj9z9vGUBITpwABzpVHRnei3FrjFtP5o+xOnJjVTFUaVRrDc4HV+NwP+hiajXdNqp/embaci5TyqV97ZGFd+a1Hlw+2iw+jvVeK1DjqkMeqbhCF3KMWpdZySS+9a1lLhwJ2LfruTMVOV27srFw7dNVrXWZ5a6xppx6tezrT0muZAAAAAAAAAACHdKeWfb9LudNdqjJT/T92XlZ3/SRcyjet69i/wCjmT7LMiieVcaefOP15qUKh6GAAAADNyXMZZTm1OtS305J271ua802vMzor3KoqhHy8enIs12quuNP19JeisLiI4rDRnQd4zipRfemrpl7ExMaw8ouW6rdc0VRxidHafWAAAh/SPqj1Hlvo8I/b1VstvhDc5+PBc7vgRcq9uU6RzlfbB2Z71d9pXHwU+s9n5nu8VJlQ9EAAAAAAt7ofy/0GR1K0ltq1LLnGCt/c5lpg0aUTV2uE6UZG/kU2o/xj1n+NE+JrmAAAAAAAAAAA68TQjisPKFdXjOLjJd6as18j5MRMaSzt11W6orp5xOvnDzlm2AlleZ1KNbfTm4370tz81Z+ZQ10zRVNM9T1jGv05Fmm7TyqjX++EsQxbwAAAAW50R539qyuWGrvt0dsOdOT/wBsr+TiWmFc1p3J6vs4XpNhezvRkUxwq4T/AMo/cfaVgE1y4Bg51mkMmyydbGPswW7jJ8Irm3sMLlcUUzVKRiYteTeptW+c+nf5PP8AnOaTznM51sY+1N7uEVwiuSWwpK65rqmqXqOJi0Y1mm1b5R6z1z5sEwSQAAAAZOXYKeZY6FLCK85yUV58XySu3yRlTTNUxTDTfvUWLdV2vlEavRGU4COV5bTo4f7tOKiudt7fNu78y9opiimKYeVZN+rIu1Xauczr/fBlmTQAAAAAAAAAAACqOmDJ/Q46niaS2VOxP44q8W+bimv0lbm29JiuOt2/RfM3rdWPV/jxjwnn6/dXRAdWAAAADZadzaWR5zTrUr9l9pfig9kl8t3OxstXJt1RVCHnYlOXYqs1dfLunq/vY9C4bERxWGjPDtOMkpRa4pq6ZeRMTGsPLLluq3XNFUaTE6O1uy2n1gpHpE1R6+zL0eEfsKT7Nvfluc/Dely28Soyb/tKtI5Q9F2Hsv3S1v1x8dXPujs/M9/giJFXoAAAAAFv9F+lvVuE+046NqtRdiL9ym+PKUtj5K3ey0xLG7G/POXB9Idqe3r93tz8NPPvn9R9/JPSa5kAAAAAAAAAAAADVaoyhZ5kVSi98leD7prbF/P6XNd637SiaU3Z2XOLk0XeqJ4+E83nmUXCTU0007NPY01wZRPVImJjWHwPoAAAALM6K9UKnH7Hj5WW10ZNpLbtdP53a813Fhh39Pgq8nH9I9lzVPvVqP8AlH5/E+XezulDVf2TC/ZcukvSVF7SS92D93xl+3ijPLv6RuUo/R7ZXtK/ebsfDHLvnt8I+/gqUrHcAAAAAATTo20v66zD02NjehSe5+/Peo80tjfkuLJeLY36t6eUOe29tT3W17K3Px1ekdvjPKPqugtnnwAAAAAAAAAAAAAABS3SlknqzP8A0tFWp17y8Ki+8vPZLzZU5dvdr1jlL0Lo7m+3xvZ1T8VHDy6v15QhhEdAAAAAAAAAAAAABscgyiee5rCjhN8t8rXUYrfJ8l9XZcTZbtzcqimETNy6MSzVdr6vWeqP71cXoDKsuhlOXwo4NWhBWXPvb5t3bLuiiKKYph5fk5FeRdqu3J4z/fRlmTQAAAAAAAAAAAAAAAaDW+SevtPzp017SPbp/HHh5q8fM0ZFr2lEx1rPZGb7plU1z8s8J8J/XNQXiUr08AAAAAAAAAAAHKnB1aijSTcm0kkrtt7EkuLPvNjVVFMTMzpEL00Lphacyz21nXqWdSXd3QXJfV35WuMez7Onjzeb7Y2nObe+H5I5fvxn7JMSFOAAAAAAAAAAAAAAAAAFI9JmR+qdQOdFWp17zXKd+2vm1L9RUZdrcr1jlL0Xo/ne8Yu5V81HDy6v15IiRV6AAAAAAAAAAFpdFulPRwWMzBbWvYxfBP8A4j5vhy28UWOHY/8AZV5OL6RbV3pnFtTwj5p/Hl19/DqlZRYORAAAAAAAAAAAAAAAAAABH9cZF6/yCcKa9pHt0/iXDzV158jRkWvaUada02Rne55NNc/LPCfCf1zUI1Z9rYylemvgfQAAAAAAACVdH+mP8Q5rfEJ+gpNOf5nvUPPjy8UScaz7SrjyhS7b2n7nZ0o+erl3d/67/CV4xXVjaO4uHm8zrxl9AAAAAAAAAAAAAAAAAAAABTnSlp31Zmf2jDL2dZ9pfhq2u/6tsvHrFVmWd2rejlP3d90d2j7ez7Cv5qPWn+OXhogxDdIAAAAAAAPcB6C0dlSybTlKnFdpxUpvvnJXfjbd4JF3Yt7lEQ8t2rlTk5Vdc8tdI8I5fvxbo3K8AAAAAAAAAAAAAAAAAAAABqtU5Ws5yCrSa2yi3HlNbYv5pGu9Rv0TSm7Oypxsmi72Tx8J4T6PPBRPVQAAAAAAB7gPQ+ms6pZ5lcZ4GW5JSi98JW3Nf/XLy1cpuU6w8qz8K7iXpouR4T1THc2ptQgAAAAAAAAAAAAAAAAAAAAHGpNU6bdRpJK7b4JcWNdH2mmap0jm835nUhVzOrLCf6bqTcNluy5NrZw2WKCuYmqdOT1vHprps0RX80RGvjpxYpi3AAAAAAANlkOdVchx6q4CVnulF7px/DJd37Gy3cqt1a0omZhWsu1Nu7H7ie2F36W1NR1Jg+thX1Zr79NvbF/zHuf87C3s3qbsaw852jsy9g17tfGJ5T1T+p7m7NyuAAAAAAAAAAAAAAAAAAAArzpX1H9lwawmEfbqK9Rr3af4fGT+i5kHMvaRuR1uq6N7O9pX7zXHCnl3z2+X38FTFY7gAAAAAAAAAd+Dxc8DiY1MHKUJxd1KLs1/65H2mqaZ1hru2qLtE0XI1iVpaV6SoYpKnn9qc9yqpdiXxL3Hz3eBZWcyJ4V8HF7R6N129a8X4o7OuPDt+/isGE1UgnTaae1NO6a5E5y0xNM6S5B8AAAAAAAAAAAAAAAAGt1DnMMhyqdbFcNkY8ZSe6K8forvga7tyLdO9KXg4deXei1R18+6OuXn3MMbPMcdOri3ec5OTfjwXcluS7kUlVU1TMy9SsWaLNum3RHCI0Y5i2gAAAAAAAAAAA3WntUYnT8/8jO8ONOV3F+XuvmrG61frt8pV2dsvGzI/wDJTx7Y4T/PmszIOknDZjaOY+wn+Z3g/CfD9SXiWFvMoq4VcHIZvRzJs/Fa+OO7n9P1qmlOoqsE6bTT3NO6fgyXE6ueqpmmdJji5B8AAAAAAAAAAAAA4zkoQbm0kldt7LLvYfYiZnSFGa81M9RZr7Bv0FO6prv75vm+HcrcymyL3tKuHKHpOxtmRhWfi+ern3d3l9/JGCOuAAAAAAAAAAAAAAADYZVneIyed8tqzhyTvF+MXeL+RnRcro+WUXJwsfJjS9RE/f6xxTnKOlWUElnFFS/PSdn/AEy2P5omUZ0/5Q5vK6K0zxsV6d0/uP0muUawwebWWGrRUn7k+xK/clLf5XJlGRbr5S57K2RmY/GuidO2OMenLz0b43KwAAAAAAAAAAK36V9S+gpfY8G+1JJ1WnujvUP1b3yt3kDMvafBHm63o3s3en3q5HCPl8eufLq7/BVZWu1AAADtwuGni8RGGFi5Tk7Rit7Z9iJmdIYXLlNuia650iF0aP0PSyfA3zGEKtaa7TlFSUfyxuvm+JbWMamiPi4y892ptu7k3NLUzTRHLSdJnvnT7dTLznRGDzWk70o05cJ0koNeKWyXmjK5jW6+rRoxNt5mPPzzVHZPH+Y8lUao0jX05UvXXXpcKsVs8JL3X47O5lbesVW+fJ2+ztr2M2NKeFXZP47Y/swjxoWoAAAAAAAAAAbPLNQYnKber69SCXu3vH+mV4/Q2UXa6PllDyNn42R/q0RPfyn6xxS3LOlSvR2ZlShUXfFuD/lP5IlUZ1UfNGqiyOi1irjarmnx4x+J+6WZZ0kYLGu1eU6L3e0js/qjdW8bEmjMt1c+CkyOjmba40xFUd0/idPTVKMHjaeOpdbBVITj3wkpL6EimqKuMSprtm5anduUzE98aMgyagAAAAa3UWcQyLKJ1sR7q7MfxSexR839Ls13bkW6ZqlLwcOvLv02qevn3R1y8+Y3FTx2LnUxTvOcnKT5v+ORR1VTVOsvU7Vqi1RFuiNIiNHQfGwAAduGw8sViIww0XKcnaMVtbbPsRMzpDC5cpt0zXXOkQuvQ2j46ew/XxVpYiS7Ut6gvwx/l8S3x8eLcazzeebY2xVm17lHCiPXvn8QlhJUYBwq01WpuNZKUWrNNJpruae9HyY14SypqmmYqpnSYVtqroz67lU067Pe6Mns/RJ7vB7Oa3EC9h9dH0dbs3pLppbyv+0fmPzH0lWuLws8FiHDFxlCcd8ZJpor5iaZ0l19u7RdpiuiYmJ64dJ8bAAAAAAAAAAAAc6FaWHqqWHlKMlulFtNea2n2JmOMMa6Ka43ao1jv4pxo/Ps1x9fqZbL00VvlWV4x+KeyV+V2+RLsXb9U6U8fFzm1MDZVqneuxuzP+3nPhHL00WxSjV9GvSyp9ayvaErX427W4s43utxFU2tZ3YnTxj9MkyaQABS/SdqH1tnHocM/ZUG1s96puk+aX3V595U5d3fq3Y5R93oPR7Z/u9j2tcfFX6U9X15z5diFkR0IAA7cNh5YrERhhouU5O0YpXbZ9iJmdIYXLlNuma650iF1aF0dHT1D0mLtLESW171BP3Y/wAvj4Ftj48W41nm882xtirMq3KOFuPXvn8QlpKUYAAAAMDNsmoZzR6uZU4zXBtbV8MltXkzCu3TXGlUJONmX8ares1TH2845SgWc9FSbbyWtb8lXb8pxV/mn4kKvB/2S6fF6UzyyKPOP1P7QnNdK4vKW/tlCfVXvxXXjbvvG9vOxDrsXKOcOixtqYmR/p3I17J4T9J/DSmpYAAAAAAAAHbhcPPF11DCxlOct0YptvyR9iJmdIYXLlFuma65iIjrlY+mOjHrWnqJ/wDRi/75L9o/Mn2cLrufRyW0Ok0RrRix/wDU/iPzP0WVhcNDB4dQwkYwhHdGKSS8kWEUxTGkOQuXa7tU11zMzPa7j6wAAET6Q9Teocp6uGft6qah+VcZ+W5c/BkbKvezp0jnK82Hs33u/vVx8FPPvnqj993io8p3owAA78Fg54/FRp4KLnOTsorj/wCF3t7EZU0zVOkNV29RZom5cnSIXXojR0NO0OviLTxEl2pcIr8MOXe+P0LbHx4txrPN57tfbFebVu08KI6u3vn9dSVElSAAAAAAAAADUZppnCZrd46hTbfvJdWX9UbP6mquzbr5wnY+08vH/wBO5MR2c4+k8EUzLoqo1W3l1apT5SSqLwW5/NsjVYNM/LOi8sdKb1PC7RFXhwn8x6QjWP6MsZhr/ZvRVVw6suq/lJJfUj1YVyOXFb2ekuHX8+tPjGv2/TQ4vTGMwcrV8NW8VBzXzjdGmqzcjnTKztbTw7ka03afrp6To1dWlKhK1aLi+6Sa/c1zGnNMpqpqjWmdXC58ZaMrBZbWx8rYGlUqfDCUvqlZGVNFVXKGi7k2bMa3K4jxmITXIejCtimpZzJUofgjaU35/dj9fAl28KqeNfBz2b0ms2/hx43p7Z4R+59PFZWSZDQyKh1ctpqN98t8pfFJ7X4biwt2qLcaUw5HLz7+XVvXqte7qjwhszYhgAABi5nj4ZXgJ1cY7Qgrt/sl3tuyS72Y11xRTNUt2Pj15F2m1bjWZeftQZxPPc1nWxW+WyMeEYrdFeH1d3xKS5cm5VvS9RwsOjEs02qOr1nrlrjWlgG00/kFbUGM6mXx3fem9kYLvk/43s2W7VVydKULOz7OHb37s+Edc+H75Lq0rpajpvC2w/aqNduq1tlyX4Y8vnct7Nim1HDm892ltS9nV61cKY5R2fue/wCzfG5WAAAAAAAAAAAAAAAHxq+8DgqEU9kY/JHzSGftKu2XYfWAAAAAAACoOlTUnrDMPs2Efs6T7dveqbreEd3i33Iq8y9vVbkco+7vOjmzvY2veK4+Krl3U/z9tO1AiE6YAlGjdG1NR1evUvTw6e2fGVt8Yd757l9CRYx5u8epTbV2zbwo3Y419nZ3z+uc+q6csy6nlWDVLAQUIR4Li+9vi+bLeiiKI0pee5GRcyLk3Ls6zLLMmgAAAAAAAAAAAAAAAAAAAAAAAAAEd11qD/D+RylTa9LPsU1+Z75eEVt8bLiaMi77OjXrWux9n++ZEUz8scZ8Ozz5fVQzfWd5bW+LKV6ZEacIdmFw08XXUMLGU5vdGKbb8kfYiZnSGNy5RbpmuuYiI65WRpToz7Sqai8VRi/75L9o/PgT7OH13Po5HaXSWNJt4n/afxH5n6dazKNKNCko0UoxirKKSSSXBJbkWEREcIchVVVVM1VTrMuZ9YgAAAAAAAAAAAAAAAAAAAAAAAAAAUfqvGVdYaoksvi5Rh7OnG6jsT2y7TSvJ3fhZcCnvVVXrnwvRtm2bWzcOJuzpM8Znn5cOyPXXtbrI+i2pValndRQX/Lp9qXg5PYvJM3W8GZ+eVfmdKLdPw49Os9s8I+nOfRYuTZHQySj1cspxhfe98pfFJ7WTrdqmiNKYcplZ1/Kq3r1Uz9o8I5NibEQAAAAAAAAAAAAAAAAAAAAAAAAAAAAA//Z"/>
          <p:cNvSpPr>
            <a:spLocks noChangeAspect="1" noChangeArrowheads="1"/>
          </p:cNvSpPr>
          <p:nvPr/>
        </p:nvSpPr>
        <p:spPr bwMode="auto">
          <a:xfrm>
            <a:off x="433705" y="-2545398"/>
            <a:ext cx="54102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Inhaltsplatzhalter 2"/>
          <p:cNvSpPr txBox="1">
            <a:spLocks/>
          </p:cNvSpPr>
          <p:nvPr/>
        </p:nvSpPr>
        <p:spPr>
          <a:xfrm>
            <a:off x="467544" y="1729702"/>
            <a:ext cx="8314506" cy="158042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dirty="0" err="1" smtClean="0"/>
              <a:t>introduced</a:t>
            </a:r>
            <a:r>
              <a:rPr lang="de-CH" sz="2400" dirty="0" smtClean="0"/>
              <a:t> </a:t>
            </a:r>
            <a:r>
              <a:rPr lang="de-CH" sz="2400" dirty="0" err="1" smtClean="0"/>
              <a:t>by</a:t>
            </a:r>
            <a:r>
              <a:rPr lang="de-CH" sz="2400" dirty="0" smtClean="0"/>
              <a:t>  </a:t>
            </a:r>
            <a:r>
              <a:rPr lang="de-CH" b="1" i="1" dirty="0" smtClean="0">
                <a:solidFill>
                  <a:prstClr val="black"/>
                </a:solidFill>
              </a:rPr>
              <a:t>[</a:t>
            </a:r>
            <a:r>
              <a:rPr lang="de-CH" b="1" i="1" dirty="0" err="1" smtClean="0">
                <a:solidFill>
                  <a:prstClr val="black"/>
                </a:solidFill>
              </a:rPr>
              <a:t>Lovász</a:t>
            </a:r>
            <a:r>
              <a:rPr lang="de-CH" b="1" i="1" dirty="0" smtClean="0">
                <a:solidFill>
                  <a:prstClr val="black"/>
                </a:solidFill>
              </a:rPr>
              <a:t> 78]  </a:t>
            </a:r>
            <a:r>
              <a:rPr lang="de-CH" sz="2400" dirty="0" smtClean="0">
                <a:solidFill>
                  <a:prstClr val="black"/>
                </a:solidFill>
              </a:rPr>
              <a:t>to </a:t>
            </a:r>
            <a:r>
              <a:rPr lang="de-CH" sz="2400" dirty="0" err="1" smtClean="0">
                <a:solidFill>
                  <a:prstClr val="black"/>
                </a:solidFill>
              </a:rPr>
              <a:t>prove</a:t>
            </a:r>
            <a:r>
              <a:rPr lang="de-CH" sz="2400" dirty="0" smtClean="0">
                <a:solidFill>
                  <a:prstClr val="black"/>
                </a:solidFill>
              </a:rPr>
              <a:t> </a:t>
            </a:r>
            <a:r>
              <a:rPr lang="de-CH" sz="2400" dirty="0" err="1" smtClean="0">
                <a:solidFill>
                  <a:prstClr val="black"/>
                </a:solidFill>
              </a:rPr>
              <a:t>Kneser‘s</a:t>
            </a:r>
            <a:r>
              <a:rPr lang="de-CH" sz="2400" dirty="0" smtClean="0">
                <a:solidFill>
                  <a:prstClr val="black"/>
                </a:solidFill>
              </a:rPr>
              <a:t> </a:t>
            </a:r>
            <a:r>
              <a:rPr lang="de-CH" sz="2400" dirty="0" err="1" smtClean="0">
                <a:solidFill>
                  <a:prstClr val="black"/>
                </a:solidFill>
              </a:rPr>
              <a:t>conjecture</a:t>
            </a:r>
            <a:r>
              <a:rPr lang="de-CH" sz="2400" dirty="0" smtClean="0">
                <a:solidFill>
                  <a:prstClr val="black"/>
                </a:solidFill>
              </a:rPr>
              <a:t>,</a:t>
            </a:r>
            <a:br>
              <a:rPr lang="de-CH" sz="2400" dirty="0" smtClean="0">
                <a:solidFill>
                  <a:prstClr val="black"/>
                </a:solidFill>
              </a:rPr>
            </a:br>
            <a:r>
              <a:rPr lang="de-CH" sz="2400" dirty="0" err="1" smtClean="0">
                <a:solidFill>
                  <a:prstClr val="black"/>
                </a:solidFill>
              </a:rPr>
              <a:t>using</a:t>
            </a:r>
            <a:r>
              <a:rPr lang="de-CH" sz="2400" dirty="0" smtClean="0">
                <a:solidFill>
                  <a:prstClr val="black"/>
                </a:solidFill>
              </a:rPr>
              <a:t> </a:t>
            </a:r>
            <a:r>
              <a:rPr lang="de-CH" sz="2400" dirty="0" err="1" smtClean="0">
                <a:solidFill>
                  <a:prstClr val="black"/>
                </a:solidFill>
              </a:rPr>
              <a:t>topological</a:t>
            </a:r>
            <a:r>
              <a:rPr lang="de-CH" sz="2400" dirty="0" smtClean="0">
                <a:solidFill>
                  <a:prstClr val="black"/>
                </a:solidFill>
              </a:rPr>
              <a:t> </a:t>
            </a:r>
            <a:r>
              <a:rPr lang="de-CH" sz="2400" dirty="0" err="1" smtClean="0">
                <a:solidFill>
                  <a:prstClr val="black"/>
                </a:solidFill>
              </a:rPr>
              <a:t>arguments</a:t>
            </a:r>
            <a:r>
              <a:rPr lang="de-CH" sz="2400" dirty="0" smtClean="0">
                <a:solidFill>
                  <a:prstClr val="black"/>
                </a:solidFill>
              </a:rPr>
              <a:t> he </a:t>
            </a:r>
            <a:r>
              <a:rPr lang="de-CH" sz="2400" dirty="0" err="1" smtClean="0">
                <a:solidFill>
                  <a:prstClr val="black"/>
                </a:solidFill>
              </a:rPr>
              <a:t>showed</a:t>
            </a:r>
            <a:r>
              <a:rPr lang="de-CH" sz="2400" dirty="0" smtClean="0">
                <a:solidFill>
                  <a:prstClr val="black"/>
                </a:solidFill>
              </a:rPr>
              <a:t> </a:t>
            </a:r>
            <a:r>
              <a:rPr lang="de-CH" sz="2400" dirty="0" err="1" smtClean="0">
                <a:solidFill>
                  <a:prstClr val="black"/>
                </a:solidFill>
              </a:rPr>
              <a:t>that</a:t>
            </a:r>
            <a:r>
              <a:rPr lang="de-CH" sz="2400" dirty="0" smtClean="0">
                <a:solidFill>
                  <a:prstClr val="black"/>
                </a:solidFill>
              </a:rPr>
              <a:t/>
            </a:r>
            <a:br>
              <a:rPr lang="de-CH" sz="2400" dirty="0" smtClean="0">
                <a:solidFill>
                  <a:prstClr val="black"/>
                </a:solidFill>
              </a:rPr>
            </a:b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6491" y="1361785"/>
            <a:ext cx="869878" cy="33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Inhaltsplatzhalter 2"/>
          <p:cNvSpPr txBox="1">
            <a:spLocks/>
          </p:cNvSpPr>
          <p:nvPr/>
        </p:nvSpPr>
        <p:spPr>
          <a:xfrm>
            <a:off x="449580" y="1264883"/>
            <a:ext cx="2217420" cy="470136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de-CH" sz="2400" dirty="0" err="1" smtClean="0">
                <a:solidFill>
                  <a:prstClr val="black"/>
                </a:solidFill>
              </a:rPr>
              <a:t>Kneser</a:t>
            </a:r>
            <a:r>
              <a:rPr lang="de-CH" sz="2400" dirty="0" smtClean="0">
                <a:solidFill>
                  <a:prstClr val="black"/>
                </a:solidFill>
              </a:rPr>
              <a:t> </a:t>
            </a:r>
            <a:r>
              <a:rPr lang="de-CH" sz="2400" dirty="0" err="1" smtClean="0">
                <a:solidFill>
                  <a:prstClr val="black"/>
                </a:solidFill>
              </a:rPr>
              <a:t>graphs</a:t>
            </a:r>
            <a:endParaRPr lang="de-CH" sz="2400" b="1" dirty="0" smtClean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60764" y="2993141"/>
            <a:ext cx="8314506" cy="72936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dirty="0" err="1" smtClean="0">
                <a:solidFill>
                  <a:prstClr val="black"/>
                </a:solidFill>
              </a:rPr>
              <a:t>stimulated</a:t>
            </a:r>
            <a:r>
              <a:rPr lang="de-CH" sz="2400" dirty="0" smtClean="0">
                <a:solidFill>
                  <a:prstClr val="black"/>
                </a:solidFill>
              </a:rPr>
              <a:t> </a:t>
            </a:r>
            <a:r>
              <a:rPr lang="de-CH" sz="2400" dirty="0" err="1" smtClean="0">
                <a:solidFill>
                  <a:prstClr val="black"/>
                </a:solidFill>
              </a:rPr>
              <a:t>exciting</a:t>
            </a:r>
            <a:r>
              <a:rPr lang="de-CH" sz="2400" dirty="0" smtClean="0">
                <a:solidFill>
                  <a:prstClr val="black"/>
                </a:solidFill>
              </a:rPr>
              <a:t> line of </a:t>
            </a:r>
            <a:r>
              <a:rPr lang="de-CH" sz="2400" dirty="0" err="1" smtClean="0">
                <a:solidFill>
                  <a:prstClr val="black"/>
                </a:solidFill>
              </a:rPr>
              <a:t>research</a:t>
            </a:r>
            <a:r>
              <a:rPr lang="de-CH" sz="2400" dirty="0" smtClean="0">
                <a:solidFill>
                  <a:prstClr val="black"/>
                </a:solidFill>
              </a:rPr>
              <a:t/>
            </a:r>
            <a:br>
              <a:rPr lang="de-CH" sz="2400" dirty="0" smtClean="0">
                <a:solidFill>
                  <a:prstClr val="black"/>
                </a:solidFill>
              </a:rPr>
            </a:br>
            <a:r>
              <a:rPr lang="en-US" b="1" i="1" dirty="0" smtClean="0"/>
              <a:t>[</a:t>
            </a:r>
            <a:r>
              <a:rPr lang="en-US" b="1" i="1" dirty="0" err="1" smtClean="0"/>
              <a:t>Bárány</a:t>
            </a:r>
            <a:r>
              <a:rPr lang="en-US" b="1" i="1" dirty="0" smtClean="0"/>
              <a:t> 78], [Greene 02], [Ziegler 02], [</a:t>
            </a:r>
            <a:r>
              <a:rPr lang="en-US" b="1" i="1" dirty="0" err="1" smtClean="0"/>
              <a:t>Matoušek</a:t>
            </a:r>
            <a:r>
              <a:rPr lang="en-US" b="1" i="1" dirty="0" smtClean="0"/>
              <a:t> 04]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1049" y="2644329"/>
            <a:ext cx="2877895" cy="32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Inhaltsplatzhalter 2"/>
          <p:cNvSpPr txBox="1">
            <a:spLocks/>
          </p:cNvSpPr>
          <p:nvPr/>
        </p:nvSpPr>
        <p:spPr>
          <a:xfrm>
            <a:off x="464963" y="3731565"/>
            <a:ext cx="8162427" cy="871431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birth of `topological </a:t>
            </a:r>
            <a:r>
              <a:rPr lang="en-US" sz="2400" dirty="0" err="1" smtClean="0"/>
              <a:t>combinatorics</a:t>
            </a:r>
            <a:r>
              <a:rPr lang="en-US" sz="2400" dirty="0" smtClean="0"/>
              <a:t>’</a:t>
            </a:r>
          </a:p>
        </p:txBody>
      </p:sp>
      <p:grpSp>
        <p:nvGrpSpPr>
          <p:cNvPr id="4" name="Gruppieren 11"/>
          <p:cNvGrpSpPr/>
          <p:nvPr/>
        </p:nvGrpSpPr>
        <p:grpSpPr>
          <a:xfrm>
            <a:off x="474325" y="4192008"/>
            <a:ext cx="8314506" cy="1182306"/>
            <a:chOff x="474325" y="4475814"/>
            <a:chExt cx="8314506" cy="118230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25515" y="4966173"/>
              <a:ext cx="2652901" cy="691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Inhaltsplatzhalter 2"/>
            <p:cNvSpPr txBox="1">
              <a:spLocks/>
            </p:cNvSpPr>
            <p:nvPr/>
          </p:nvSpPr>
          <p:spPr>
            <a:xfrm>
              <a:off x="474325" y="4475814"/>
              <a:ext cx="8314506" cy="729362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de-CH" sz="2400" dirty="0" smtClean="0"/>
                <a:t>Erd</a:t>
              </a:r>
              <a:r>
                <a:rPr lang="hu-HU" sz="2400" dirty="0" smtClean="0"/>
                <a:t>ő</a:t>
              </a:r>
              <a:r>
                <a:rPr lang="de-CH" sz="2400" dirty="0" err="1" smtClean="0"/>
                <a:t>s-Ko-Rado-Theorem</a:t>
              </a:r>
              <a:r>
                <a:rPr lang="de-CH" sz="2400" dirty="0" smtClean="0"/>
                <a:t>  </a:t>
              </a:r>
              <a:r>
                <a:rPr lang="de-CH" b="1" i="1" dirty="0" smtClean="0"/>
                <a:t>[Erd</a:t>
              </a:r>
              <a:r>
                <a:rPr lang="hu-HU" b="1" i="1" dirty="0" smtClean="0"/>
                <a:t>ő</a:t>
              </a:r>
              <a:r>
                <a:rPr lang="de-CH" b="1" i="1" dirty="0" err="1" smtClean="0"/>
                <a:t>s-Ko-Rado</a:t>
              </a:r>
              <a:r>
                <a:rPr lang="de-CH" b="1" i="1" dirty="0" smtClean="0"/>
                <a:t> 61]:</a:t>
              </a:r>
              <a:endParaRPr lang="en-US" b="1" i="1" dirty="0" smtClean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Kneser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graphs</a:t>
            </a:r>
            <a:endParaRPr lang="en-US" dirty="0"/>
          </a:p>
        </p:txBody>
      </p:sp>
      <p:sp>
        <p:nvSpPr>
          <p:cNvPr id="2052" name="AutoShape 4" descr="data:image/jpeg;base64,/9j/4AAQSkZJRgABAQAAAQABAAD/2wCEAAkGBxQHBhUUBxQUFhQWFxoZGBYXFhQYIRgYGhccFyAaGhwdHCggGhwlHhoWITEhJSouLi4uHyM1ODM4NygtLisBCgoKDg0OGhAQGywmICYsLC83NzcvLC00LywvLCwsLzQwLCwsLjQvLC4sLCwsLCw0LCwsLy0sLC4sLCwsLCwtLP/AABEIAN8A4gMBEQACEQEDEQH/xAAcAAEAAgIDAQAAAAAAAAAAAAAABgcEBQIDCAH/xABAEAACAQIDBAYHBwIEBwAAAAAAAQIDEQQFBiExQWEHEiJRcYETFSNCcpGhFDJSYoKxwZKyFiQzwkNTg6LR4fD/xAAbAQEAAgMBAQAAAAAAAAAAAAAABAUCAwYHAf/EADYRAQABAwEEBwgCAQQDAAAAAAABAgMEEQUSITEGQVFhcYGhExQiMpGxwdHh8EIzUnKSI0OC/9oADAMBAAIRAxEAPwC8QAAAAAxczzCnlWClVx0lGEd7f7JcW+4xrriiNZbsfHuZFyLduNZlS+qdcV87xX+WlKlRjK8IRdm2ndSm1vd9tty+pU3smqueHCHoWztiWMWj44iqqY4zPLwiOz1n0XBpzMvW+RUa2y84Jyt+JbJLykmWlqvfoipwWfje7ZNdrsn06vRsjYiAAAAAAAAAAAAAAAAAAAAAAAAAAAAMTNMxp5VgZVcdJRhFbX/CXFvuMa64ojWW/Hx7mRci3bjWZUbq/VFTUuOvUvGlF+zp33c33yf03FPevTdnuej7M2Zbwbekcap5z+I7mgNC0W90P4/0+RVKUntpVLpd0Zq6/wC5TLTBq1omnscJ0osbmTTdj/KPWP40T4muYAAAAAAAAAAAAAAAAAAAAAAAAAAAxczzCnleClVx0lGEVtb/AGXe33GNdcURrLdj49zIuRbtxrMqM1fqipqXHXneNKL9nTvu/NLvk/puKe9fm7Pc9I2Xsu3g29I41Tzn8R3NAaFoATfokx/2bUrpyeyrTat+aPaX065MwqtLmna5zpNY38SLkf4zH0nh99Fylq4AAAAAAAAAAAAAAAAAAAAAAAAAAGNmOPp5ZgpVcdJRhFXbf7Lvb3JcTGqqKY1lusWLl+5Fu3Gsyo3WOqampcdeV40Yv2dP/dLvk/puXFunv35uz3PR9l7Lt4NvTnXPOfxHd90eNC1AAGdkWP8AVmc0a3CFSLfw37S+VzO3Vu1RUjZlj29iu12xMefV6vRqd1sL55M+gAAAAAAAAAAAAAAAAAAAAAAAACmuljMqlfUTo1JeypqLjFbF1pRu5Pve23JeLvVZlczXu9UO/wCjWNboxfbRHxVTOs90Ty8P72IQQ3RgAAAAvzQeZ+tdLUZyd5RXo5fFDs3firPzLrHr37cS8x2zje75ldMcpnWPCeP8JAb1WAAAADhVqKjTcqzUYpXbbSSS4tvcj5M6cZZU0zVMU0xrMo/jNdYDCStPERk/yKU/rFNfU0VZVqOtaWth59yNYtzHjpH34sWHSPgJb6k1406n8JmPvlrtbp6OZ8f4x9YZ+E1lgcX/AKWJpr424f3pGynItTyqRrux86381qfLj9tW5oYiGIhfDyjJd8Wn+xtiYnkr67ddE6VRMeLtPrAAAAAAAAAAAAACoOmHBehz6nVW6pTt+qD2/SUSrzqdK4nth3fRa9vY1dv/AG1ek/zEoEQnTgAAAAsfodzb0WMq4apumvSQ+KOyS8WrP9LJ+Dc0maHJ9KcTet0ZEdXCfCeXrr9Vqlk4kAAAAFQ9J2qvWGKeFwL9lB+0a9+a4c4xfzfgiry7+9O5HJ3fR7ZXsaIybkfFPLuj9z9vGUBITpwABzpVHRnei3FrjFtP5o+xOnJjVTFUaVRrDc4HV+NwP+hiajXdNqp/embaci5TyqV97ZGFd+a1Hlw+2iw+jvVeK1DjqkMeqbhCF3KMWpdZySS+9a1lLhwJ2LfruTMVOV27srFw7dNVrXWZ5a6xppx6tezrT0muZAAAAAAAAAACHdKeWfb9LudNdqjJT/T92XlZ3/SRcyjet69i/wCjmT7LMiieVcaefOP15qUKh6GAAAADNyXMZZTm1OtS305J271ua802vMzor3KoqhHy8enIs12quuNP19JeisLiI4rDRnQd4zipRfemrpl7ExMaw8ouW6rdc0VRxidHafWAAAh/SPqj1Hlvo8I/b1VstvhDc5+PBc7vgRcq9uU6RzlfbB2Z71d9pXHwU+s9n5nu8VJlQ9EAAAAAAt7ofy/0GR1K0ltq1LLnGCt/c5lpg0aUTV2uE6UZG/kU2o/xj1n+NE+JrmAAAAAAAAAAA68TQjisPKFdXjOLjJd6as18j5MRMaSzt11W6orp5xOvnDzlm2AlleZ1KNbfTm4370tz81Z+ZQ10zRVNM9T1jGv05Fmm7TyqjX++EsQxbwAAAAW50R539qyuWGrvt0dsOdOT/wBsr+TiWmFc1p3J6vs4XpNhezvRkUxwq4T/AMo/cfaVgE1y4Bg51mkMmyydbGPswW7jJ8Irm3sMLlcUUzVKRiYteTeptW+c+nf5PP8AnOaTznM51sY+1N7uEVwiuSWwpK65rqmqXqOJi0Y1mm1b5R6z1z5sEwSQAAAAZOXYKeZY6FLCK85yUV58XySu3yRlTTNUxTDTfvUWLdV2vlEavRGU4COV5bTo4f7tOKiudt7fNu78y9opiimKYeVZN+rIu1Xauczr/fBlmTQAAAAAAAAAAACqOmDJ/Q46niaS2VOxP44q8W+bimv0lbm29JiuOt2/RfM3rdWPV/jxjwnn6/dXRAdWAAAADZadzaWR5zTrUr9l9pfig9kl8t3OxstXJt1RVCHnYlOXYqs1dfLunq/vY9C4bERxWGjPDtOMkpRa4pq6ZeRMTGsPLLluq3XNFUaTE6O1uy2n1gpHpE1R6+zL0eEfsKT7Nvfluc/Dely28Soyb/tKtI5Q9F2Hsv3S1v1x8dXPujs/M9/giJFXoAAAAAFv9F+lvVuE+046NqtRdiL9ym+PKUtj5K3ey0xLG7G/POXB9Idqe3r93tz8NPPvn9R9/JPSa5kAAAAAAAAAAAADVaoyhZ5kVSi98leD7prbF/P6XNd637SiaU3Z2XOLk0XeqJ4+E83nmUXCTU0007NPY01wZRPVImJjWHwPoAAAALM6K9UKnH7Hj5WW10ZNpLbtdP53a813Fhh39Pgq8nH9I9lzVPvVqP8AlH5/E+XezulDVf2TC/ZcukvSVF7SS92D93xl+3ijPLv6RuUo/R7ZXtK/ebsfDHLvnt8I+/gqUrHcAAAAAATTo20v66zD02NjehSe5+/Peo80tjfkuLJeLY36t6eUOe29tT3W17K3Px1ekdvjPKPqugtnnwAAAAAAAAAAAAAABS3SlknqzP8A0tFWp17y8Ki+8vPZLzZU5dvdr1jlL0Lo7m+3xvZ1T8VHDy6v15QhhEdAAAAAAAAAAAAABscgyiee5rCjhN8t8rXUYrfJ8l9XZcTZbtzcqimETNy6MSzVdr6vWeqP71cXoDKsuhlOXwo4NWhBWXPvb5t3bLuiiKKYph5fk5FeRdqu3J4z/fRlmTQAAAAAAAAAAAAAAAaDW+SevtPzp017SPbp/HHh5q8fM0ZFr2lEx1rPZGb7plU1z8s8J8J/XNQXiUr08AAAAAAAAAAAHKnB1aijSTcm0kkrtt7EkuLPvNjVVFMTMzpEL00Lphacyz21nXqWdSXd3QXJfV35WuMez7Onjzeb7Y2nObe+H5I5fvxn7JMSFOAAAAAAAAAAAAAAAAAFI9JmR+qdQOdFWp17zXKd+2vm1L9RUZdrcr1jlL0Xo/ne8Yu5V81HDy6v15IiRV6AAAAAAAAAAFpdFulPRwWMzBbWvYxfBP8A4j5vhy28UWOHY/8AZV5OL6RbV3pnFtTwj5p/Hl19/DqlZRYORAAAAAAAAAAAAAAAAAABH9cZF6/yCcKa9pHt0/iXDzV158jRkWvaUada02Rne55NNc/LPCfCf1zUI1Z9rYylemvgfQAAAAAAACVdH+mP8Q5rfEJ+gpNOf5nvUPPjy8UScaz7SrjyhS7b2n7nZ0o+erl3d/67/CV4xXVjaO4uHm8zrxl9AAAAAAAAAAAAAAAAAAAABTnSlp31Zmf2jDL2dZ9pfhq2u/6tsvHrFVmWd2rejlP3d90d2j7ez7Cv5qPWn+OXhogxDdIAAAAAAAPcB6C0dlSybTlKnFdpxUpvvnJXfjbd4JF3Yt7lEQ8t2rlTk5Vdc8tdI8I5fvxbo3K8AAAAAAAAAAAAAAAAAAAABqtU5Ws5yCrSa2yi3HlNbYv5pGu9Rv0TSm7Oypxsmi72Tx8J4T6PPBRPVQAAAAAAB7gPQ+ms6pZ5lcZ4GW5JSi98JW3Nf/XLy1cpuU6w8qz8K7iXpouR4T1THc2ptQgAAAAAAAAAAAAAAAAAAAAHGpNU6bdRpJK7b4JcWNdH2mmap0jm835nUhVzOrLCf6bqTcNluy5NrZw2WKCuYmqdOT1vHprps0RX80RGvjpxYpi3AAAAAAANlkOdVchx6q4CVnulF7px/DJd37Gy3cqt1a0omZhWsu1Nu7H7ie2F36W1NR1Jg+thX1Zr79NvbF/zHuf87C3s3qbsaw852jsy9g17tfGJ5T1T+p7m7NyuAAAAAAAAAAAAAAAAAAAArzpX1H9lwawmEfbqK9Rr3af4fGT+i5kHMvaRuR1uq6N7O9pX7zXHCnl3z2+X38FTFY7gAAAAAAAAAd+Dxc8DiY1MHKUJxd1KLs1/65H2mqaZ1hru2qLtE0XI1iVpaV6SoYpKnn9qc9yqpdiXxL3Hz3eBZWcyJ4V8HF7R6N129a8X4o7OuPDt+/isGE1UgnTaae1NO6a5E5y0xNM6S5B8AAAAAAAAAAAAAAAAGt1DnMMhyqdbFcNkY8ZSe6K8forvga7tyLdO9KXg4deXei1R18+6OuXn3MMbPMcdOri3ec5OTfjwXcluS7kUlVU1TMy9SsWaLNum3RHCI0Y5i2gAAAAAAAAAAA3WntUYnT8/8jO8ONOV3F+XuvmrG61frt8pV2dsvGzI/wDJTx7Y4T/PmszIOknDZjaOY+wn+Z3g/CfD9SXiWFvMoq4VcHIZvRzJs/Fa+OO7n9P1qmlOoqsE6bTT3NO6fgyXE6ueqpmmdJji5B8AAAAAAAAAAAAA4zkoQbm0kldt7LLvYfYiZnSFGa81M9RZr7Bv0FO6prv75vm+HcrcymyL3tKuHKHpOxtmRhWfi+ern3d3l9/JGCOuAAAAAAAAAAAAAAADYZVneIyed8tqzhyTvF+MXeL+RnRcro+WUXJwsfJjS9RE/f6xxTnKOlWUElnFFS/PSdn/AEy2P5omUZ0/5Q5vK6K0zxsV6d0/uP0muUawwebWWGrRUn7k+xK/clLf5XJlGRbr5S57K2RmY/GuidO2OMenLz0b43KwAAAAAAAAAAK36V9S+gpfY8G+1JJ1WnujvUP1b3yt3kDMvafBHm63o3s3en3q5HCPl8eufLq7/BVZWu1AAADtwuGni8RGGFi5Tk7Rit7Z9iJmdIYXLlNuia650iF0aP0PSyfA3zGEKtaa7TlFSUfyxuvm+JbWMamiPi4y892ptu7k3NLUzTRHLSdJnvnT7dTLznRGDzWk70o05cJ0koNeKWyXmjK5jW6+rRoxNt5mPPzzVHZPH+Y8lUao0jX05UvXXXpcKsVs8JL3X47O5lbesVW+fJ2+ztr2M2NKeFXZP47Y/swjxoWoAAAAAAAAAAbPLNQYnKber69SCXu3vH+mV4/Q2UXa6PllDyNn42R/q0RPfyn6xxS3LOlSvR2ZlShUXfFuD/lP5IlUZ1UfNGqiyOi1irjarmnx4x+J+6WZZ0kYLGu1eU6L3e0js/qjdW8bEmjMt1c+CkyOjmba40xFUd0/idPTVKMHjaeOpdbBVITj3wkpL6EimqKuMSprtm5anduUzE98aMgyagAAAAa3UWcQyLKJ1sR7q7MfxSexR839Ls13bkW6ZqlLwcOvLv02qevn3R1y8+Y3FTx2LnUxTvOcnKT5v+ORR1VTVOsvU7Vqi1RFuiNIiNHQfGwAAduGw8sViIww0XKcnaMVtbbPsRMzpDC5cpt0zXXOkQuvQ2j46ew/XxVpYiS7Ut6gvwx/l8S3x8eLcazzeebY2xVm17lHCiPXvn8QlhJUYBwq01WpuNZKUWrNNJpruae9HyY14SypqmmYqpnSYVtqroz67lU067Pe6Mns/RJ7vB7Oa3EC9h9dH0dbs3pLppbyv+0fmPzH0lWuLws8FiHDFxlCcd8ZJpor5iaZ0l19u7RdpiuiYmJ64dJ8bAAAAAAAAAAAAc6FaWHqqWHlKMlulFtNea2n2JmOMMa6Ka43ao1jv4pxo/Ps1x9fqZbL00VvlWV4x+KeyV+V2+RLsXb9U6U8fFzm1MDZVqneuxuzP+3nPhHL00WxSjV9GvSyp9ayvaErX427W4s43utxFU2tZ3YnTxj9MkyaQABS/SdqH1tnHocM/ZUG1s96puk+aX3V595U5d3fq3Y5R93oPR7Z/u9j2tcfFX6U9X15z5diFkR0IAA7cNh5YrERhhouU5O0YpXbZ9iJmdIYXLlNuma650iF1aF0dHT1D0mLtLESW171BP3Y/wAvj4Ftj48W41nm882xtirMq3KOFuPXvn8QlpKUYAAAAMDNsmoZzR6uZU4zXBtbV8MltXkzCu3TXGlUJONmX8ares1TH2845SgWc9FSbbyWtb8lXb8pxV/mn4kKvB/2S6fF6UzyyKPOP1P7QnNdK4vKW/tlCfVXvxXXjbvvG9vOxDrsXKOcOixtqYmR/p3I17J4T9J/DSmpYAAAAAAAAHbhcPPF11DCxlOct0YptvyR9iJmdIYXLlFuma65iIjrlY+mOjHrWnqJ/wDRi/75L9o/Mn2cLrufRyW0Ok0RrRix/wDU/iPzP0WVhcNDB4dQwkYwhHdGKSS8kWEUxTGkOQuXa7tU11zMzPa7j6wAAET6Q9Teocp6uGft6qah+VcZ+W5c/BkbKvezp0jnK82Hs33u/vVx8FPPvnqj993io8p3owAA78Fg54/FRp4KLnOTsorj/wCF3t7EZU0zVOkNV29RZom5cnSIXXojR0NO0OviLTxEl2pcIr8MOXe+P0LbHx4txrPN57tfbFebVu08KI6u3vn9dSVElSAAAAAAAAADUZppnCZrd46hTbfvJdWX9UbP6mquzbr5wnY+08vH/wBO5MR2c4+k8EUzLoqo1W3l1apT5SSqLwW5/NsjVYNM/LOi8sdKb1PC7RFXhwn8x6QjWP6MsZhr/ZvRVVw6suq/lJJfUj1YVyOXFb2ekuHX8+tPjGv2/TQ4vTGMwcrV8NW8VBzXzjdGmqzcjnTKztbTw7ka03afrp6To1dWlKhK1aLi+6Sa/c1zGnNMpqpqjWmdXC58ZaMrBZbWx8rYGlUqfDCUvqlZGVNFVXKGi7k2bMa3K4jxmITXIejCtimpZzJUofgjaU35/dj9fAl28KqeNfBz2b0ms2/hx43p7Z4R+59PFZWSZDQyKh1ctpqN98t8pfFJ7X4biwt2qLcaUw5HLz7+XVvXqte7qjwhszYhgAABi5nj4ZXgJ1cY7Qgrt/sl3tuyS72Y11xRTNUt2Pj15F2m1bjWZeftQZxPPc1nWxW+WyMeEYrdFeH1d3xKS5cm5VvS9RwsOjEs02qOr1nrlrjWlgG00/kFbUGM6mXx3fem9kYLvk/43s2W7VVydKULOz7OHb37s+Edc+H75Lq0rpajpvC2w/aqNduq1tlyX4Y8vnct7Nim1HDm892ltS9nV61cKY5R2fue/wCzfG5WAAAAAAAAAAAAAAAHxq+8DgqEU9kY/JHzSGftKu2XYfWAAAAAAACoOlTUnrDMPs2Efs6T7dveqbreEd3i33Iq8y9vVbkco+7vOjmzvY2veK4+Krl3U/z9tO1AiE6YAlGjdG1NR1evUvTw6e2fGVt8Yd757l9CRYx5u8epTbV2zbwo3Y419nZ3z+uc+q6csy6nlWDVLAQUIR4Li+9vi+bLeiiKI0pee5GRcyLk3Ls6zLLMmgAAAAAAAAAAAAAAAAAAAAAAAAAEd11qD/D+RylTa9LPsU1+Z75eEVt8bLiaMi77OjXrWux9n++ZEUz8scZ8Ozz5fVQzfWd5bW+LKV6ZEacIdmFw08XXUMLGU5vdGKbb8kfYiZnSGNy5RbpmuuYiI65WRpToz7Sqai8VRi/75L9o/PgT7OH13Po5HaXSWNJt4n/afxH5n6dazKNKNCko0UoxirKKSSSXBJbkWEREcIchVVVVM1VTrMuZ9YgAAAAAAAAAAAAAAAAAAAAAAAAAAUfqvGVdYaoksvi5Rh7OnG6jsT2y7TSvJ3fhZcCnvVVXrnwvRtm2bWzcOJuzpM8Znn5cOyPXXtbrI+i2pValndRQX/Lp9qXg5PYvJM3W8GZ+eVfmdKLdPw49Os9s8I+nOfRYuTZHQySj1cspxhfe98pfFJ7WTrdqmiNKYcplZ1/Kq3r1Uz9o8I5NibEQAAAAAAAAAAAAAAAAAAAAAAAAAAAAA//Z"/>
          <p:cNvSpPr>
            <a:spLocks noChangeAspect="1" noChangeArrowheads="1"/>
          </p:cNvSpPr>
          <p:nvPr/>
        </p:nvSpPr>
        <p:spPr bwMode="auto">
          <a:xfrm>
            <a:off x="433705" y="-2545398"/>
            <a:ext cx="54102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6491" y="1361785"/>
            <a:ext cx="869878" cy="33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Inhaltsplatzhalter 2"/>
          <p:cNvSpPr txBox="1">
            <a:spLocks/>
          </p:cNvSpPr>
          <p:nvPr/>
        </p:nvSpPr>
        <p:spPr>
          <a:xfrm>
            <a:off x="449580" y="1264883"/>
            <a:ext cx="2217420" cy="470136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de-CH" sz="2400" dirty="0" err="1" smtClean="0">
                <a:solidFill>
                  <a:prstClr val="black"/>
                </a:solidFill>
              </a:rPr>
              <a:t>Kneser</a:t>
            </a:r>
            <a:r>
              <a:rPr lang="de-CH" sz="2400" dirty="0" smtClean="0">
                <a:solidFill>
                  <a:prstClr val="black"/>
                </a:solidFill>
              </a:rPr>
              <a:t> </a:t>
            </a:r>
            <a:r>
              <a:rPr lang="de-CH" sz="2400" dirty="0" err="1" smtClean="0">
                <a:solidFill>
                  <a:prstClr val="black"/>
                </a:solidFill>
              </a:rPr>
              <a:t>graphs</a:t>
            </a:r>
            <a:endParaRPr lang="de-CH" sz="2400" b="1" dirty="0" smtClean="0"/>
          </a:p>
        </p:txBody>
      </p:sp>
      <p:grpSp>
        <p:nvGrpSpPr>
          <p:cNvPr id="3" name="Gruppieren 16"/>
          <p:cNvGrpSpPr/>
          <p:nvPr/>
        </p:nvGrpSpPr>
        <p:grpSpPr>
          <a:xfrm>
            <a:off x="467544" y="1729703"/>
            <a:ext cx="8314506" cy="803186"/>
            <a:chOff x="467544" y="1729703"/>
            <a:chExt cx="8314506" cy="803186"/>
          </a:xfrm>
        </p:grpSpPr>
        <p:sp>
          <p:nvSpPr>
            <p:cNvPr id="85" name="Inhaltsplatzhalter 2"/>
            <p:cNvSpPr txBox="1">
              <a:spLocks/>
            </p:cNvSpPr>
            <p:nvPr/>
          </p:nvSpPr>
          <p:spPr>
            <a:xfrm>
              <a:off x="467544" y="1729703"/>
              <a:ext cx="8314506" cy="803186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400" dirty="0" smtClean="0"/>
                <a:t>have long been conjectured to have Hamilton cycle, with one notable exception, the Petersen graph</a:t>
              </a:r>
            </a:p>
          </p:txBody>
        </p:sp>
        <p:pic>
          <p:nvPicPr>
            <p:cNvPr id="7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99760" y="2203704"/>
              <a:ext cx="8747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Inhaltsplatzhalter 2"/>
          <p:cNvSpPr txBox="1">
            <a:spLocks/>
          </p:cNvSpPr>
          <p:nvPr/>
        </p:nvSpPr>
        <p:spPr>
          <a:xfrm>
            <a:off x="471545" y="2601951"/>
            <a:ext cx="8316924" cy="46166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dirty="0" err="1" smtClean="0"/>
              <a:t>another</a:t>
            </a:r>
            <a:r>
              <a:rPr lang="de-CH" sz="2400" dirty="0" smtClean="0"/>
              <a:t> </a:t>
            </a:r>
            <a:r>
              <a:rPr lang="de-CH" sz="2400" dirty="0" err="1" smtClean="0"/>
              <a:t>instance</a:t>
            </a:r>
            <a:r>
              <a:rPr lang="de-CH" sz="2400" dirty="0" smtClean="0"/>
              <a:t> of </a:t>
            </a:r>
            <a:r>
              <a:rPr lang="de-CH" sz="2400" dirty="0" err="1" smtClean="0"/>
              <a:t>Lovász</a:t>
            </a:r>
            <a:r>
              <a:rPr lang="de-CH" sz="2400" dirty="0" smtClean="0"/>
              <a:t>‘ </a:t>
            </a:r>
            <a:r>
              <a:rPr lang="de-CH" sz="2400" dirty="0" err="1" smtClean="0"/>
              <a:t>conjecture</a:t>
            </a:r>
            <a:endParaRPr kumimoji="0" lang="en-US" sz="24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Kneser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graphs</a:t>
            </a:r>
            <a:endParaRPr lang="en-US" dirty="0"/>
          </a:p>
        </p:txBody>
      </p:sp>
      <p:sp>
        <p:nvSpPr>
          <p:cNvPr id="2052" name="AutoShape 4" descr="data:image/jpeg;base64,/9j/4AAQSkZJRgABAQAAAQABAAD/2wCEAAkGBxQHBhUUBxQUFhQWFxoZGBYXFhQYIRgYGhccFyAaGhwdHCggGhwlHhoWITEhJSouLi4uHyM1ODM4NygtLisBCgoKDg0OGhAQGywmICYsLC83NzcvLC00LywvLCwsLzQwLCwsLjQvLC4sLCwsLCw0LCwsLy0sLC4sLCwsLCwtLP/AABEIAN8A4gMBEQACEQEDEQH/xAAcAAEAAgIDAQAAAAAAAAAAAAAABgcEBQIDCAH/xABAEAACAQIDBAYHBwIEBwAAAAAAAQIDEQQFBiExQWEHEiJRcYETFSNCcpGhFDJSYoKxwZKyFiQzwkNTg6LR4fD/xAAbAQEAAgMBAQAAAAAAAAAAAAAABAUCAwYHAf/EADYRAQABAwEEBwgCAQQDAAAAAAABAgMEEQUSITEGQVFhcYGhExQiMpGxwdHh8EIzUnKSI0OC/9oADAMBAAIRAxEAPwC8QAAAAAxczzCnlWClVx0lGEd7f7JcW+4xrriiNZbsfHuZFyLduNZlS+qdcV87xX+WlKlRjK8IRdm2ndSm1vd9tty+pU3smqueHCHoWztiWMWj44iqqY4zPLwiOz1n0XBpzMvW+RUa2y84Jyt+JbJLykmWlqvfoipwWfje7ZNdrsn06vRsjYiAAAAAAAAAAAAAAAAAAAAAAAAAAAAMTNMxp5VgZVcdJRhFbX/CXFvuMa64ojWW/Hx7mRci3bjWZUbq/VFTUuOvUvGlF+zp33c33yf03FPevTdnuej7M2Zbwbekcap5z+I7mgNC0W90P4/0+RVKUntpVLpd0Zq6/wC5TLTBq1omnscJ0osbmTTdj/KPWP40T4muYAAAAAAAAAAAAAAAAAAAAAAAAAAAxczzCnleClVx0lGEVtb/AGXe33GNdcURrLdj49zIuRbtxrMqM1fqipqXHXneNKL9nTvu/NLvk/puKe9fm7Pc9I2Xsu3g29I41Tzn8R3NAaFoATfokx/2bUrpyeyrTat+aPaX065MwqtLmna5zpNY38SLkf4zH0nh99Fylq4AAAAAAAAAAAAAAAAAAAAAAAAAAGNmOPp5ZgpVcdJRhFXbf7Lvb3JcTGqqKY1lusWLl+5Fu3Gsyo3WOqampcdeV40Yv2dP/dLvk/puXFunv35uz3PR9l7Lt4NvTnXPOfxHd90eNC1AAGdkWP8AVmc0a3CFSLfw37S+VzO3Vu1RUjZlj29iu12xMefV6vRqd1sL55M+gAAAAAAAAAAAAAAAAAAAAAAAACmuljMqlfUTo1JeypqLjFbF1pRu5Pve23JeLvVZlczXu9UO/wCjWNboxfbRHxVTOs90Ty8P72IQQ3RgAAAAvzQeZ+tdLUZyd5RXo5fFDs3firPzLrHr37cS8x2zje75ldMcpnWPCeP8JAb1WAAAADhVqKjTcqzUYpXbbSSS4tvcj5M6cZZU0zVMU0xrMo/jNdYDCStPERk/yKU/rFNfU0VZVqOtaWth59yNYtzHjpH34sWHSPgJb6k1406n8JmPvlrtbp6OZ8f4x9YZ+E1lgcX/AKWJpr424f3pGynItTyqRrux86381qfLj9tW5oYiGIhfDyjJd8Wn+xtiYnkr67ddE6VRMeLtPrAAAAAAAAAAAAACoOmHBehz6nVW6pTt+qD2/SUSrzqdK4nth3fRa9vY1dv/AG1ek/zEoEQnTgAAAAsfodzb0WMq4apumvSQ+KOyS8WrP9LJ+Dc0maHJ9KcTet0ZEdXCfCeXrr9Vqlk4kAAAAFQ9J2qvWGKeFwL9lB+0a9+a4c4xfzfgiry7+9O5HJ3fR7ZXsaIybkfFPLuj9z9vGUBITpwABzpVHRnei3FrjFtP5o+xOnJjVTFUaVRrDc4HV+NwP+hiajXdNqp/embaci5TyqV97ZGFd+a1Hlw+2iw+jvVeK1DjqkMeqbhCF3KMWpdZySS+9a1lLhwJ2LfruTMVOV27srFw7dNVrXWZ5a6xppx6tezrT0muZAAAAAAAAAACHdKeWfb9LudNdqjJT/T92XlZ3/SRcyjet69i/wCjmT7LMiieVcaefOP15qUKh6GAAAADNyXMZZTm1OtS305J271ua802vMzor3KoqhHy8enIs12quuNP19JeisLiI4rDRnQd4zipRfemrpl7ExMaw8ouW6rdc0VRxidHafWAAAh/SPqj1Hlvo8I/b1VstvhDc5+PBc7vgRcq9uU6RzlfbB2Z71d9pXHwU+s9n5nu8VJlQ9EAAAAAAt7ofy/0GR1K0ltq1LLnGCt/c5lpg0aUTV2uE6UZG/kU2o/xj1n+NE+JrmAAAAAAAAAAA68TQjisPKFdXjOLjJd6as18j5MRMaSzt11W6orp5xOvnDzlm2AlleZ1KNbfTm4370tz81Z+ZQ10zRVNM9T1jGv05Fmm7TyqjX++EsQxbwAAAAW50R539qyuWGrvt0dsOdOT/wBsr+TiWmFc1p3J6vs4XpNhezvRkUxwq4T/AMo/cfaVgE1y4Bg51mkMmyydbGPswW7jJ8Irm3sMLlcUUzVKRiYteTeptW+c+nf5PP8AnOaTznM51sY+1N7uEVwiuSWwpK65rqmqXqOJi0Y1mm1b5R6z1z5sEwSQAAAAZOXYKeZY6FLCK85yUV58XySu3yRlTTNUxTDTfvUWLdV2vlEavRGU4COV5bTo4f7tOKiudt7fNu78y9opiimKYeVZN+rIu1Xauczr/fBlmTQAAAAAAAAAAACqOmDJ/Q46niaS2VOxP44q8W+bimv0lbm29JiuOt2/RfM3rdWPV/jxjwnn6/dXRAdWAAAADZadzaWR5zTrUr9l9pfig9kl8t3OxstXJt1RVCHnYlOXYqs1dfLunq/vY9C4bERxWGjPDtOMkpRa4pq6ZeRMTGsPLLluq3XNFUaTE6O1uy2n1gpHpE1R6+zL0eEfsKT7Nvfluc/Dely28Soyb/tKtI5Q9F2Hsv3S1v1x8dXPujs/M9/giJFXoAAAAAFv9F+lvVuE+046NqtRdiL9ym+PKUtj5K3ey0xLG7G/POXB9Idqe3r93tz8NPPvn9R9/JPSa5kAAAAAAAAAAAADVaoyhZ5kVSi98leD7prbF/P6XNd637SiaU3Z2XOLk0XeqJ4+E83nmUXCTU0007NPY01wZRPVImJjWHwPoAAAALM6K9UKnH7Hj5WW10ZNpLbtdP53a813Fhh39Pgq8nH9I9lzVPvVqP8AlH5/E+XezulDVf2TC/ZcukvSVF7SS92D93xl+3ijPLv6RuUo/R7ZXtK/ebsfDHLvnt8I+/gqUrHcAAAAAATTo20v66zD02NjehSe5+/Peo80tjfkuLJeLY36t6eUOe29tT3W17K3Px1ekdvjPKPqugtnnwAAAAAAAAAAAAAABS3SlknqzP8A0tFWp17y8Ki+8vPZLzZU5dvdr1jlL0Lo7m+3xvZ1T8VHDy6v15QhhEdAAAAAAAAAAAAABscgyiee5rCjhN8t8rXUYrfJ8l9XZcTZbtzcqimETNy6MSzVdr6vWeqP71cXoDKsuhlOXwo4NWhBWXPvb5t3bLuiiKKYph5fk5FeRdqu3J4z/fRlmTQAAAAAAAAAAAAAAAaDW+SevtPzp017SPbp/HHh5q8fM0ZFr2lEx1rPZGb7plU1z8s8J8J/XNQXiUr08AAAAAAAAAAAHKnB1aijSTcm0kkrtt7EkuLPvNjVVFMTMzpEL00Lphacyz21nXqWdSXd3QXJfV35WuMez7Onjzeb7Y2nObe+H5I5fvxn7JMSFOAAAAAAAAAAAAAAAAAFI9JmR+qdQOdFWp17zXKd+2vm1L9RUZdrcr1jlL0Xo/ne8Yu5V81HDy6v15IiRV6AAAAAAAAAAFpdFulPRwWMzBbWvYxfBP8A4j5vhy28UWOHY/8AZV5OL6RbV3pnFtTwj5p/Hl19/DqlZRYORAAAAAAAAAAAAAAAAAABH9cZF6/yCcKa9pHt0/iXDzV158jRkWvaUada02Rne55NNc/LPCfCf1zUI1Z9rYylemvgfQAAAAAAACVdH+mP8Q5rfEJ+gpNOf5nvUPPjy8UScaz7SrjyhS7b2n7nZ0o+erl3d/67/CV4xXVjaO4uHm8zrxl9AAAAAAAAAAAAAAAAAAAABTnSlp31Zmf2jDL2dZ9pfhq2u/6tsvHrFVmWd2rejlP3d90d2j7ez7Cv5qPWn+OXhogxDdIAAAAAAAPcB6C0dlSybTlKnFdpxUpvvnJXfjbd4JF3Yt7lEQ8t2rlTk5Vdc8tdI8I5fvxbo3K8AAAAAAAAAAAAAAAAAAAABqtU5Ws5yCrSa2yi3HlNbYv5pGu9Rv0TSm7Oypxsmi72Tx8J4T6PPBRPVQAAAAAAB7gPQ+ms6pZ5lcZ4GW5JSi98JW3Nf/XLy1cpuU6w8qz8K7iXpouR4T1THc2ptQgAAAAAAAAAAAAAAAAAAAAHGpNU6bdRpJK7b4JcWNdH2mmap0jm835nUhVzOrLCf6bqTcNluy5NrZw2WKCuYmqdOT1vHprps0RX80RGvjpxYpi3AAAAAAANlkOdVchx6q4CVnulF7px/DJd37Gy3cqt1a0omZhWsu1Nu7H7ie2F36W1NR1Jg+thX1Zr79NvbF/zHuf87C3s3qbsaw852jsy9g17tfGJ5T1T+p7m7NyuAAAAAAAAAAAAAAAAAAAArzpX1H9lwawmEfbqK9Rr3af4fGT+i5kHMvaRuR1uq6N7O9pX7zXHCnl3z2+X38FTFY7gAAAAAAAAAd+Dxc8DiY1MHKUJxd1KLs1/65H2mqaZ1hru2qLtE0XI1iVpaV6SoYpKnn9qc9yqpdiXxL3Hz3eBZWcyJ4V8HF7R6N129a8X4o7OuPDt+/isGE1UgnTaae1NO6a5E5y0xNM6S5B8AAAAAAAAAAAAAAAAGt1DnMMhyqdbFcNkY8ZSe6K8forvga7tyLdO9KXg4deXei1R18+6OuXn3MMbPMcdOri3ec5OTfjwXcluS7kUlVU1TMy9SsWaLNum3RHCI0Y5i2gAAAAAAAAAAA3WntUYnT8/8jO8ONOV3F+XuvmrG61frt8pV2dsvGzI/wDJTx7Y4T/PmszIOknDZjaOY+wn+Z3g/CfD9SXiWFvMoq4VcHIZvRzJs/Fa+OO7n9P1qmlOoqsE6bTT3NO6fgyXE6ueqpmmdJji5B8AAAAAAAAAAAAA4zkoQbm0kldt7LLvYfYiZnSFGa81M9RZr7Bv0FO6prv75vm+HcrcymyL3tKuHKHpOxtmRhWfi+ern3d3l9/JGCOuAAAAAAAAAAAAAAADYZVneIyed8tqzhyTvF+MXeL+RnRcro+WUXJwsfJjS9RE/f6xxTnKOlWUElnFFS/PSdn/AEy2P5omUZ0/5Q5vK6K0zxsV6d0/uP0muUawwebWWGrRUn7k+xK/clLf5XJlGRbr5S57K2RmY/GuidO2OMenLz0b43KwAAAAAAAAAAK36V9S+gpfY8G+1JJ1WnujvUP1b3yt3kDMvafBHm63o3s3en3q5HCPl8eufLq7/BVZWu1AAADtwuGni8RGGFi5Tk7Rit7Z9iJmdIYXLlNuia650iF0aP0PSyfA3zGEKtaa7TlFSUfyxuvm+JbWMamiPi4y892ptu7k3NLUzTRHLSdJnvnT7dTLznRGDzWk70o05cJ0koNeKWyXmjK5jW6+rRoxNt5mPPzzVHZPH+Y8lUao0jX05UvXXXpcKsVs8JL3X47O5lbesVW+fJ2+ztr2M2NKeFXZP47Y/swjxoWoAAAAAAAAAAbPLNQYnKber69SCXu3vH+mV4/Q2UXa6PllDyNn42R/q0RPfyn6xxS3LOlSvR2ZlShUXfFuD/lP5IlUZ1UfNGqiyOi1irjarmnx4x+J+6WZZ0kYLGu1eU6L3e0js/qjdW8bEmjMt1c+CkyOjmba40xFUd0/idPTVKMHjaeOpdbBVITj3wkpL6EimqKuMSprtm5anduUzE98aMgyagAAAAa3UWcQyLKJ1sR7q7MfxSexR839Ls13bkW6ZqlLwcOvLv02qevn3R1y8+Y3FTx2LnUxTvOcnKT5v+ORR1VTVOsvU7Vqi1RFuiNIiNHQfGwAAduGw8sViIww0XKcnaMVtbbPsRMzpDC5cpt0zXXOkQuvQ2j46ew/XxVpYiS7Ut6gvwx/l8S3x8eLcazzeebY2xVm17lHCiPXvn8QlhJUYBwq01WpuNZKUWrNNJpruae9HyY14SypqmmYqpnSYVtqroz67lU067Pe6Mns/RJ7vB7Oa3EC9h9dH0dbs3pLppbyv+0fmPzH0lWuLws8FiHDFxlCcd8ZJpor5iaZ0l19u7RdpiuiYmJ64dJ8bAAAAAAAAAAAAc6FaWHqqWHlKMlulFtNea2n2JmOMMa6Ka43ao1jv4pxo/Ps1x9fqZbL00VvlWV4x+KeyV+V2+RLsXb9U6U8fFzm1MDZVqneuxuzP+3nPhHL00WxSjV9GvSyp9ayvaErX427W4s43utxFU2tZ3YnTxj9MkyaQABS/SdqH1tnHocM/ZUG1s96puk+aX3V595U5d3fq3Y5R93oPR7Z/u9j2tcfFX6U9X15z5diFkR0IAA7cNh5YrERhhouU5O0YpXbZ9iJmdIYXLlNuma650iF1aF0dHT1D0mLtLESW171BP3Y/wAvj4Ftj48W41nm882xtirMq3KOFuPXvn8QlpKUYAAAAMDNsmoZzR6uZU4zXBtbV8MltXkzCu3TXGlUJONmX8ares1TH2845SgWc9FSbbyWtb8lXb8pxV/mn4kKvB/2S6fF6UzyyKPOP1P7QnNdK4vKW/tlCfVXvxXXjbvvG9vOxDrsXKOcOixtqYmR/p3I17J4T9J/DSmpYAAAAAAAAHbhcPPF11DCxlOct0YptvyR9iJmdIYXLlFuma65iIjrlY+mOjHrWnqJ/wDRi/75L9o/Mn2cLrufRyW0Ok0RrRix/wDU/iPzP0WVhcNDB4dQwkYwhHdGKSS8kWEUxTGkOQuXa7tU11zMzPa7j6wAAET6Q9Teocp6uGft6qah+VcZ+W5c/BkbKvezp0jnK82Hs33u/vVx8FPPvnqj993io8p3owAA78Fg54/FRp4KLnOTsorj/wCF3t7EZU0zVOkNV29RZom5cnSIXXojR0NO0OviLTxEl2pcIr8MOXe+P0LbHx4txrPN57tfbFebVu08KI6u3vn9dSVElSAAAAAAAAADUZppnCZrd46hTbfvJdWX9UbP6mquzbr5wnY+08vH/wBO5MR2c4+k8EUzLoqo1W3l1apT5SSqLwW5/NsjVYNM/LOi8sdKb1PC7RFXhwn8x6QjWP6MsZhr/ZvRVVw6suq/lJJfUj1YVyOXFb2ekuHX8+tPjGv2/TQ4vTGMwcrV8NW8VBzXzjdGmqzcjnTKztbTw7ka03afrp6To1dWlKhK1aLi+6Sa/c1zGnNMpqpqjWmdXC58ZaMrBZbWx8rYGlUqfDCUvqlZGVNFVXKGi7k2bMa3K4jxmITXIejCtimpZzJUofgjaU35/dj9fAl28KqeNfBz2b0ms2/hx43p7Z4R+59PFZWSZDQyKh1ctpqN98t8pfFJ7X4biwt2qLcaUw5HLz7+XVvXqte7qjwhszYhgAABi5nj4ZXgJ1cY7Qgrt/sl3tuyS72Y11xRTNUt2Pj15F2m1bjWZeftQZxPPc1nWxW+WyMeEYrdFeH1d3xKS5cm5VvS9RwsOjEs02qOr1nrlrjWlgG00/kFbUGM6mXx3fem9kYLvk/43s2W7VVydKULOz7OHb37s+Edc+H75Lq0rpajpvC2w/aqNduq1tlyX4Y8vnct7Nim1HDm892ltS9nV61cKY5R2fue/wCzfG5WAAAAAAAAAAAAAAAHxq+8DgqEU9kY/JHzSGftKu2XYfWAAAAAAACoOlTUnrDMPs2Efs6T7dveqbreEd3i33Iq8y9vVbkco+7vOjmzvY2veK4+Krl3U/z9tO1AiE6YAlGjdG1NR1evUvTw6e2fGVt8Yd757l9CRYx5u8epTbV2zbwo3Y419nZ3z+uc+q6csy6nlWDVLAQUIR4Li+9vi+bLeiiKI0pee5GRcyLk3Ls6zLLMmgAAAAAAAAAAAAAAAAAAAAAAAAAEd11qD/D+RylTa9LPsU1+Z75eEVt8bLiaMi77OjXrWux9n++ZEUz8scZ8Ozz5fVQzfWd5bW+LKV6ZEacIdmFw08XXUMLGU5vdGKbb8kfYiZnSGNy5RbpmuuYiI65WRpToz7Sqai8VRi/75L9o/PgT7OH13Po5HaXSWNJt4n/afxH5n6dazKNKNCko0UoxirKKSSSXBJbkWEREcIchVVVVM1VTrMuZ9YgAAAAAAAAAAAAAAAAAAAAAAAAAAUfqvGVdYaoksvi5Rh7OnG6jsT2y7TSvJ3fhZcCnvVVXrnwvRtm2bWzcOJuzpM8Znn5cOyPXXtbrI+i2pValndRQX/Lp9qXg5PYvJM3W8GZ+eVfmdKLdPw49Os9s8I+nOfRYuTZHQySj1cspxhfe98pfFJ7WTrdqmiNKYcplZ1/Kq3r1Uz9o8I5NibEQAAAAAAAAAAAAAAAAAAAAAAAAAAAAA//Z"/>
          <p:cNvSpPr>
            <a:spLocks noChangeAspect="1" noChangeArrowheads="1"/>
          </p:cNvSpPr>
          <p:nvPr/>
        </p:nvSpPr>
        <p:spPr bwMode="auto">
          <a:xfrm>
            <a:off x="433705" y="-2545398"/>
            <a:ext cx="54102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6491" y="1361785"/>
            <a:ext cx="869878" cy="33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Inhaltsplatzhalter 2"/>
          <p:cNvSpPr txBox="1">
            <a:spLocks/>
          </p:cNvSpPr>
          <p:nvPr/>
        </p:nvSpPr>
        <p:spPr>
          <a:xfrm>
            <a:off x="449580" y="1264883"/>
            <a:ext cx="2217420" cy="470136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de-CH" sz="2400" dirty="0" err="1" smtClean="0">
                <a:solidFill>
                  <a:prstClr val="black"/>
                </a:solidFill>
              </a:rPr>
              <a:t>Kneser</a:t>
            </a:r>
            <a:r>
              <a:rPr lang="de-CH" sz="2400" dirty="0" smtClean="0">
                <a:solidFill>
                  <a:prstClr val="black"/>
                </a:solidFill>
              </a:rPr>
              <a:t> </a:t>
            </a:r>
            <a:r>
              <a:rPr lang="de-CH" sz="2400" dirty="0" err="1" smtClean="0">
                <a:solidFill>
                  <a:prstClr val="black"/>
                </a:solidFill>
              </a:rPr>
              <a:t>graphs</a:t>
            </a:r>
            <a:endParaRPr lang="de-CH" sz="2400" b="1" dirty="0" smtClean="0"/>
          </a:p>
        </p:txBody>
      </p:sp>
      <p:grpSp>
        <p:nvGrpSpPr>
          <p:cNvPr id="3" name="Gruppieren 15"/>
          <p:cNvGrpSpPr/>
          <p:nvPr/>
        </p:nvGrpSpPr>
        <p:grpSpPr>
          <a:xfrm>
            <a:off x="483165" y="2252994"/>
            <a:ext cx="8314506" cy="371385"/>
            <a:chOff x="473640" y="2494751"/>
            <a:chExt cx="8314506" cy="371385"/>
          </a:xfrm>
        </p:grpSpPr>
        <p:sp>
          <p:nvSpPr>
            <p:cNvPr id="8" name="Inhaltsplatzhalter 2"/>
            <p:cNvSpPr txBox="1">
              <a:spLocks/>
            </p:cNvSpPr>
            <p:nvPr/>
          </p:nvSpPr>
          <p:spPr>
            <a:xfrm>
              <a:off x="473640" y="2494751"/>
              <a:ext cx="8314506" cy="367321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400" dirty="0" smtClean="0"/>
                <a:t>sparsest and therefore hardest case is when</a:t>
              </a: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8232" y="2596896"/>
              <a:ext cx="1354075" cy="269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14"/>
          <p:cNvGrpSpPr/>
          <p:nvPr/>
        </p:nvGrpSpPr>
        <p:grpSpPr>
          <a:xfrm>
            <a:off x="479355" y="2737245"/>
            <a:ext cx="8314506" cy="416089"/>
            <a:chOff x="488880" y="2912327"/>
            <a:chExt cx="8314506" cy="41608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16113" y="3022323"/>
              <a:ext cx="2401252" cy="305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Inhaltsplatzhalter 2"/>
            <p:cNvSpPr txBox="1">
              <a:spLocks/>
            </p:cNvSpPr>
            <p:nvPr/>
          </p:nvSpPr>
          <p:spPr>
            <a:xfrm>
              <a:off x="488880" y="2912327"/>
              <a:ext cx="8314506" cy="41608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400" dirty="0" smtClean="0"/>
                <a:t>odd graphs</a:t>
              </a:r>
            </a:p>
          </p:txBody>
        </p:sp>
      </p:grpSp>
      <p:grpSp>
        <p:nvGrpSpPr>
          <p:cNvPr id="5" name="Gruppieren 13"/>
          <p:cNvGrpSpPr/>
          <p:nvPr/>
        </p:nvGrpSpPr>
        <p:grpSpPr>
          <a:xfrm>
            <a:off x="485070" y="3221115"/>
            <a:ext cx="8314506" cy="416089"/>
            <a:chOff x="504120" y="3339047"/>
            <a:chExt cx="8314506" cy="416089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37704" y="3456432"/>
              <a:ext cx="669992" cy="242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Inhaltsplatzhalter 2"/>
            <p:cNvSpPr txBox="1">
              <a:spLocks/>
            </p:cNvSpPr>
            <p:nvPr/>
          </p:nvSpPr>
          <p:spPr>
            <a:xfrm>
              <a:off x="504120" y="3339047"/>
              <a:ext cx="8314506" cy="41608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400" dirty="0" smtClean="0"/>
                <a:t>degree            , which is logarithmic in the number of vertices</a:t>
              </a:r>
            </a:p>
          </p:txBody>
        </p:sp>
      </p:grpSp>
      <p:sp>
        <p:nvSpPr>
          <p:cNvPr id="22" name="Inhaltsplatzhalter 2"/>
          <p:cNvSpPr txBox="1">
            <a:spLocks/>
          </p:cNvSpPr>
          <p:nvPr/>
        </p:nvSpPr>
        <p:spPr>
          <a:xfrm>
            <a:off x="473640" y="1770562"/>
            <a:ext cx="8314506" cy="367321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degree of all vertices is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41750" y="1796735"/>
            <a:ext cx="625475" cy="46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uppieren 22"/>
          <p:cNvGrpSpPr/>
          <p:nvPr/>
        </p:nvGrpSpPr>
        <p:grpSpPr>
          <a:xfrm>
            <a:off x="481695" y="3951627"/>
            <a:ext cx="7974612" cy="925697"/>
            <a:chOff x="485898" y="4366739"/>
            <a:chExt cx="7974612" cy="925697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78193" y="4820698"/>
              <a:ext cx="869878" cy="335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94736" y="4758929"/>
              <a:ext cx="945241" cy="417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Inhaltsplatzhalter 2"/>
            <p:cNvSpPr txBox="1">
              <a:spLocks/>
            </p:cNvSpPr>
            <p:nvPr/>
          </p:nvSpPr>
          <p:spPr>
            <a:xfrm>
              <a:off x="485898" y="4366739"/>
              <a:ext cx="7974612" cy="925697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de-CH" sz="2400" b="1" dirty="0" smtClean="0"/>
                <a:t>Observation:</a:t>
              </a:r>
              <a:br>
                <a:rPr lang="de-CH" sz="2400" b="1" dirty="0" smtClean="0"/>
              </a:br>
              <a:r>
                <a:rPr lang="de-CH" sz="2400" dirty="0" err="1" smtClean="0"/>
                <a:t>Hamiltonicity</a:t>
              </a:r>
              <a:r>
                <a:rPr lang="de-CH" sz="2400" dirty="0" smtClean="0"/>
                <a:t> of                </a:t>
              </a:r>
              <a:r>
                <a:rPr lang="de-CH" sz="2400" dirty="0" err="1" smtClean="0"/>
                <a:t>implies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Hamiltonicity</a:t>
              </a:r>
              <a:r>
                <a:rPr lang="de-CH" sz="2400" dirty="0" smtClean="0"/>
                <a:t> of               .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Kneser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graphs</a:t>
            </a:r>
            <a:endParaRPr lang="en-US" dirty="0"/>
          </a:p>
        </p:txBody>
      </p:sp>
      <p:sp>
        <p:nvSpPr>
          <p:cNvPr id="2052" name="AutoShape 4" descr="data:image/jpeg;base64,/9j/4AAQSkZJRgABAQAAAQABAAD/2wCEAAkGBxQHBhUUBxQUFhQWFxoZGBYXFhQYIRgYGhccFyAaGhwdHCggGhwlHhoWITEhJSouLi4uHyM1ODM4NygtLisBCgoKDg0OGhAQGywmICYsLC83NzcvLC00LywvLCwsLzQwLCwsLjQvLC4sLCwsLCw0LCwsLy0sLC4sLCwsLCwtLP/AABEIAN8A4gMBEQACEQEDEQH/xAAcAAEAAgIDAQAAAAAAAAAAAAAABgcEBQIDCAH/xABAEAACAQIDBAYHBwIEBwAAAAAAAQIDEQQFBiExQWEHEiJRcYETFSNCcpGhFDJSYoKxwZKyFiQzwkNTg6LR4fD/xAAbAQEAAgMBAQAAAAAAAAAAAAAABAUCAwYHAf/EADYRAQABAwEEBwgCAQQDAAAAAAABAgMEEQUSITEGQVFhcYGhExQiMpGxwdHh8EIzUnKSI0OC/9oADAMBAAIRAxEAPwC8QAAAAAxczzCnlWClVx0lGEd7f7JcW+4xrriiNZbsfHuZFyLduNZlS+qdcV87xX+WlKlRjK8IRdm2ndSm1vd9tty+pU3smqueHCHoWztiWMWj44iqqY4zPLwiOz1n0XBpzMvW+RUa2y84Jyt+JbJLykmWlqvfoipwWfje7ZNdrsn06vRsjYiAAAAAAAAAAAAAAAAAAAAAAAAAAAAMTNMxp5VgZVcdJRhFbX/CXFvuMa64ojWW/Hx7mRci3bjWZUbq/VFTUuOvUvGlF+zp33c33yf03FPevTdnuej7M2Zbwbekcap5z+I7mgNC0W90P4/0+RVKUntpVLpd0Zq6/wC5TLTBq1omnscJ0osbmTTdj/KPWP40T4muYAAAAAAAAAAAAAAAAAAAAAAAAAAAxczzCnleClVx0lGEVtb/AGXe33GNdcURrLdj49zIuRbtxrMqM1fqipqXHXneNKL9nTvu/NLvk/puKe9fm7Pc9I2Xsu3g29I41Tzn8R3NAaFoATfokx/2bUrpyeyrTat+aPaX065MwqtLmna5zpNY38SLkf4zH0nh99Fylq4AAAAAAAAAAAAAAAAAAAAAAAAAAGNmOPp5ZgpVcdJRhFXbf7Lvb3JcTGqqKY1lusWLl+5Fu3Gsyo3WOqampcdeV40Yv2dP/dLvk/puXFunv35uz3PR9l7Lt4NvTnXPOfxHd90eNC1AAGdkWP8AVmc0a3CFSLfw37S+VzO3Vu1RUjZlj29iu12xMefV6vRqd1sL55M+gAAAAAAAAAAAAAAAAAAAAAAAACmuljMqlfUTo1JeypqLjFbF1pRu5Pve23JeLvVZlczXu9UO/wCjWNboxfbRHxVTOs90Ty8P72IQQ3RgAAAAvzQeZ+tdLUZyd5RXo5fFDs3firPzLrHr37cS8x2zje75ldMcpnWPCeP8JAb1WAAAADhVqKjTcqzUYpXbbSSS4tvcj5M6cZZU0zVMU0xrMo/jNdYDCStPERk/yKU/rFNfU0VZVqOtaWth59yNYtzHjpH34sWHSPgJb6k1406n8JmPvlrtbp6OZ8f4x9YZ+E1lgcX/AKWJpr424f3pGynItTyqRrux86381qfLj9tW5oYiGIhfDyjJd8Wn+xtiYnkr67ddE6VRMeLtPrAAAAAAAAAAAAACoOmHBehz6nVW6pTt+qD2/SUSrzqdK4nth3fRa9vY1dv/AG1ek/zEoEQnTgAAAAsfodzb0WMq4apumvSQ+KOyS8WrP9LJ+Dc0maHJ9KcTet0ZEdXCfCeXrr9Vqlk4kAAAAFQ9J2qvWGKeFwL9lB+0a9+a4c4xfzfgiry7+9O5HJ3fR7ZXsaIybkfFPLuj9z9vGUBITpwABzpVHRnei3FrjFtP5o+xOnJjVTFUaVRrDc4HV+NwP+hiajXdNqp/embaci5TyqV97ZGFd+a1Hlw+2iw+jvVeK1DjqkMeqbhCF3KMWpdZySS+9a1lLhwJ2LfruTMVOV27srFw7dNVrXWZ5a6xppx6tezrT0muZAAAAAAAAAACHdKeWfb9LudNdqjJT/T92XlZ3/SRcyjet69i/wCjmT7LMiieVcaefOP15qUKh6GAAAADNyXMZZTm1OtS305J271ua802vMzor3KoqhHy8enIs12quuNP19JeisLiI4rDRnQd4zipRfemrpl7ExMaw8ouW6rdc0VRxidHafWAAAh/SPqj1Hlvo8I/b1VstvhDc5+PBc7vgRcq9uU6RzlfbB2Z71d9pXHwU+s9n5nu8VJlQ9EAAAAAAt7ofy/0GR1K0ltq1LLnGCt/c5lpg0aUTV2uE6UZG/kU2o/xj1n+NE+JrmAAAAAAAAAAA68TQjisPKFdXjOLjJd6as18j5MRMaSzt11W6orp5xOvnDzlm2AlleZ1KNbfTm4370tz81Z+ZQ10zRVNM9T1jGv05Fmm7TyqjX++EsQxbwAAAAW50R539qyuWGrvt0dsOdOT/wBsr+TiWmFc1p3J6vs4XpNhezvRkUxwq4T/AMo/cfaVgE1y4Bg51mkMmyydbGPswW7jJ8Irm3sMLlcUUzVKRiYteTeptW+c+nf5PP8AnOaTznM51sY+1N7uEVwiuSWwpK65rqmqXqOJi0Y1mm1b5R6z1z5sEwSQAAAAZOXYKeZY6FLCK85yUV58XySu3yRlTTNUxTDTfvUWLdV2vlEavRGU4COV5bTo4f7tOKiudt7fNu78y9opiimKYeVZN+rIu1Xauczr/fBlmTQAAAAAAAAAAACqOmDJ/Q46niaS2VOxP44q8W+bimv0lbm29JiuOt2/RfM3rdWPV/jxjwnn6/dXRAdWAAAADZadzaWR5zTrUr9l9pfig9kl8t3OxstXJt1RVCHnYlOXYqs1dfLunq/vY9C4bERxWGjPDtOMkpRa4pq6ZeRMTGsPLLluq3XNFUaTE6O1uy2n1gpHpE1R6+zL0eEfsKT7Nvfluc/Dely28Soyb/tKtI5Q9F2Hsv3S1v1x8dXPujs/M9/giJFXoAAAAAFv9F+lvVuE+046NqtRdiL9ym+PKUtj5K3ey0xLG7G/POXB9Idqe3r93tz8NPPvn9R9/JPSa5kAAAAAAAAAAAADVaoyhZ5kVSi98leD7prbF/P6XNd637SiaU3Z2XOLk0XeqJ4+E83nmUXCTU0007NPY01wZRPVImJjWHwPoAAAALM6K9UKnH7Hj5WW10ZNpLbtdP53a813Fhh39Pgq8nH9I9lzVPvVqP8AlH5/E+XezulDVf2TC/ZcukvSVF7SS92D93xl+3ijPLv6RuUo/R7ZXtK/ebsfDHLvnt8I+/gqUrHcAAAAAATTo20v66zD02NjehSe5+/Peo80tjfkuLJeLY36t6eUOe29tT3W17K3Px1ekdvjPKPqugtnnwAAAAAAAAAAAAAABS3SlknqzP8A0tFWp17y8Ki+8vPZLzZU5dvdr1jlL0Lo7m+3xvZ1T8VHDy6v15QhhEdAAAAAAAAAAAAABscgyiee5rCjhN8t8rXUYrfJ8l9XZcTZbtzcqimETNy6MSzVdr6vWeqP71cXoDKsuhlOXwo4NWhBWXPvb5t3bLuiiKKYph5fk5FeRdqu3J4z/fRlmTQAAAAAAAAAAAAAAAaDW+SevtPzp017SPbp/HHh5q8fM0ZFr2lEx1rPZGb7plU1z8s8J8J/XNQXiUr08AAAAAAAAAAAHKnB1aijSTcm0kkrtt7EkuLPvNjVVFMTMzpEL00Lphacyz21nXqWdSXd3QXJfV35WuMez7Onjzeb7Y2nObe+H5I5fvxn7JMSFOAAAAAAAAAAAAAAAAAFI9JmR+qdQOdFWp17zXKd+2vm1L9RUZdrcr1jlL0Xo/ne8Yu5V81HDy6v15IiRV6AAAAAAAAAAFpdFulPRwWMzBbWvYxfBP8A4j5vhy28UWOHY/8AZV5OL6RbV3pnFtTwj5p/Hl19/DqlZRYORAAAAAAAAAAAAAAAAAABH9cZF6/yCcKa9pHt0/iXDzV158jRkWvaUada02Rne55NNc/LPCfCf1zUI1Z9rYylemvgfQAAAAAAACVdH+mP8Q5rfEJ+gpNOf5nvUPPjy8UScaz7SrjyhS7b2n7nZ0o+erl3d/67/CV4xXVjaO4uHm8zrxl9AAAAAAAAAAAAAAAAAAAABTnSlp31Zmf2jDL2dZ9pfhq2u/6tsvHrFVmWd2rejlP3d90d2j7ez7Cv5qPWn+OXhogxDdIAAAAAAAPcB6C0dlSybTlKnFdpxUpvvnJXfjbd4JF3Yt7lEQ8t2rlTk5Vdc8tdI8I5fvxbo3K8AAAAAAAAAAAAAAAAAAAABqtU5Ws5yCrSa2yi3HlNbYv5pGu9Rv0TSm7Oypxsmi72Tx8J4T6PPBRPVQAAAAAAB7gPQ+ms6pZ5lcZ4GW5JSi98JW3Nf/XLy1cpuU6w8qz8K7iXpouR4T1THc2ptQgAAAAAAAAAAAAAAAAAAAAHGpNU6bdRpJK7b4JcWNdH2mmap0jm835nUhVzOrLCf6bqTcNluy5NrZw2WKCuYmqdOT1vHprps0RX80RGvjpxYpi3AAAAAAANlkOdVchx6q4CVnulF7px/DJd37Gy3cqt1a0omZhWsu1Nu7H7ie2F36W1NR1Jg+thX1Zr79NvbF/zHuf87C3s3qbsaw852jsy9g17tfGJ5T1T+p7m7NyuAAAAAAAAAAAAAAAAAAAArzpX1H9lwawmEfbqK9Rr3af4fGT+i5kHMvaRuR1uq6N7O9pX7zXHCnl3z2+X38FTFY7gAAAAAAAAAd+Dxc8DiY1MHKUJxd1KLs1/65H2mqaZ1hru2qLtE0XI1iVpaV6SoYpKnn9qc9yqpdiXxL3Hz3eBZWcyJ4V8HF7R6N129a8X4o7OuPDt+/isGE1UgnTaae1NO6a5E5y0xNM6S5B8AAAAAAAAAAAAAAAAGt1DnMMhyqdbFcNkY8ZSe6K8forvga7tyLdO9KXg4deXei1R18+6OuXn3MMbPMcdOri3ec5OTfjwXcluS7kUlVU1TMy9SsWaLNum3RHCI0Y5i2gAAAAAAAAAAA3WntUYnT8/8jO8ONOV3F+XuvmrG61frt8pV2dsvGzI/wDJTx7Y4T/PmszIOknDZjaOY+wn+Z3g/CfD9SXiWFvMoq4VcHIZvRzJs/Fa+OO7n9P1qmlOoqsE6bTT3NO6fgyXE6ueqpmmdJji5B8AAAAAAAAAAAAA4zkoQbm0kldt7LLvYfYiZnSFGa81M9RZr7Bv0FO6prv75vm+HcrcymyL3tKuHKHpOxtmRhWfi+ern3d3l9/JGCOuAAAAAAAAAAAAAAADYZVneIyed8tqzhyTvF+MXeL+RnRcro+WUXJwsfJjS9RE/f6xxTnKOlWUElnFFS/PSdn/AEy2P5omUZ0/5Q5vK6K0zxsV6d0/uP0muUawwebWWGrRUn7k+xK/clLf5XJlGRbr5S57K2RmY/GuidO2OMenLz0b43KwAAAAAAAAAAK36V9S+gpfY8G+1JJ1WnujvUP1b3yt3kDMvafBHm63o3s3en3q5HCPl8eufLq7/BVZWu1AAADtwuGni8RGGFi5Tk7Rit7Z9iJmdIYXLlNuia650iF0aP0PSyfA3zGEKtaa7TlFSUfyxuvm+JbWMamiPi4y892ptu7k3NLUzTRHLSdJnvnT7dTLznRGDzWk70o05cJ0koNeKWyXmjK5jW6+rRoxNt5mPPzzVHZPH+Y8lUao0jX05UvXXXpcKsVs8JL3X47O5lbesVW+fJ2+ztr2M2NKeFXZP47Y/swjxoWoAAAAAAAAAAbPLNQYnKber69SCXu3vH+mV4/Q2UXa6PllDyNn42R/q0RPfyn6xxS3LOlSvR2ZlShUXfFuD/lP5IlUZ1UfNGqiyOi1irjarmnx4x+J+6WZZ0kYLGu1eU6L3e0js/qjdW8bEmjMt1c+CkyOjmba40xFUd0/idPTVKMHjaeOpdbBVITj3wkpL6EimqKuMSprtm5anduUzE98aMgyagAAAAa3UWcQyLKJ1sR7q7MfxSexR839Ls13bkW6ZqlLwcOvLv02qevn3R1y8+Y3FTx2LnUxTvOcnKT5v+ORR1VTVOsvU7Vqi1RFuiNIiNHQfGwAAduGw8sViIww0XKcnaMVtbbPsRMzpDC5cpt0zXXOkQuvQ2j46ew/XxVpYiS7Ut6gvwx/l8S3x8eLcazzeebY2xVm17lHCiPXvn8QlhJUYBwq01WpuNZKUWrNNJpruae9HyY14SypqmmYqpnSYVtqroz67lU067Pe6Mns/RJ7vB7Oa3EC9h9dH0dbs3pLppbyv+0fmPzH0lWuLws8FiHDFxlCcd8ZJpor5iaZ0l19u7RdpiuiYmJ64dJ8bAAAAAAAAAAAAc6FaWHqqWHlKMlulFtNea2n2JmOMMa6Ka43ao1jv4pxo/Ps1x9fqZbL00VvlWV4x+KeyV+V2+RLsXb9U6U8fFzm1MDZVqneuxuzP+3nPhHL00WxSjV9GvSyp9ayvaErX427W4s43utxFU2tZ3YnTxj9MkyaQABS/SdqH1tnHocM/ZUG1s96puk+aX3V595U5d3fq3Y5R93oPR7Z/u9j2tcfFX6U9X15z5diFkR0IAA7cNh5YrERhhouU5O0YpXbZ9iJmdIYXLlNuma650iF1aF0dHT1D0mLtLESW171BP3Y/wAvj4Ftj48W41nm882xtirMq3KOFuPXvn8QlpKUYAAAAMDNsmoZzR6uZU4zXBtbV8MltXkzCu3TXGlUJONmX8ares1TH2845SgWc9FSbbyWtb8lXb8pxV/mn4kKvB/2S6fF6UzyyKPOP1P7QnNdK4vKW/tlCfVXvxXXjbvvG9vOxDrsXKOcOixtqYmR/p3I17J4T9J/DSmpYAAAAAAAAHbhcPPF11DCxlOct0YptvyR9iJmdIYXLlFuma65iIjrlY+mOjHrWnqJ/wDRi/75L9o/Mn2cLrufRyW0Ok0RrRix/wDU/iPzP0WVhcNDB4dQwkYwhHdGKSS8kWEUxTGkOQuXa7tU11zMzPa7j6wAAET6Q9Teocp6uGft6qah+VcZ+W5c/BkbKvezp0jnK82Hs33u/vVx8FPPvnqj993io8p3owAA78Fg54/FRp4KLnOTsorj/wCF3t7EZU0zVOkNV29RZom5cnSIXXojR0NO0OviLTxEl2pcIr8MOXe+P0LbHx4txrPN57tfbFebVu08KI6u3vn9dSVElSAAAAAAAAADUZppnCZrd46hTbfvJdWX9UbP6mquzbr5wnY+08vH/wBO5MR2c4+k8EUzLoqo1W3l1apT5SSqLwW5/NsjVYNM/LOi8sdKb1PC7RFXhwn8x6QjWP6MsZhr/ZvRVVw6suq/lJJfUj1YVyOXFb2ekuHX8+tPjGv2/TQ4vTGMwcrV8NW8VBzXzjdGmqzcjnTKztbTw7ka03afrp6To1dWlKhK1aLi+6Sa/c1zGnNMpqpqjWmdXC58ZaMrBZbWx8rYGlUqfDCUvqlZGVNFVXKGi7k2bMa3K4jxmITXIejCtimpZzJUofgjaU35/dj9fAl28KqeNfBz2b0ms2/hx43p7Z4R+59PFZWSZDQyKh1ctpqN98t8pfFJ7X4biwt2qLcaUw5HLz7+XVvXqte7qjwhszYhgAABi5nj4ZXgJ1cY7Qgrt/sl3tuyS72Y11xRTNUt2Pj15F2m1bjWZeftQZxPPc1nWxW+WyMeEYrdFeH1d3xKS5cm5VvS9RwsOjEs02qOr1nrlrjWlgG00/kFbUGM6mXx3fem9kYLvk/43s2W7VVydKULOz7OHb37s+Edc+H75Lq0rpajpvC2w/aqNduq1tlyX4Y8vnct7Nim1HDm892ltS9nV61cKY5R2fue/wCzfG5WAAAAAAAAAAAAAAAHxq+8DgqEU9kY/JHzSGftKu2XYfWAAAAAAACoOlTUnrDMPs2Efs6T7dveqbreEd3i33Iq8y9vVbkco+7vOjmzvY2veK4+Krl3U/z9tO1AiE6YAlGjdG1NR1evUvTw6e2fGVt8Yd757l9CRYx5u8epTbV2zbwo3Y419nZ3z+uc+q6csy6nlWDVLAQUIR4Li+9vi+bLeiiKI0pee5GRcyLk3Ls6zLLMmgAAAAAAAAAAAAAAAAAAAAAAAAAEd11qD/D+RylTa9LPsU1+Z75eEVt8bLiaMi77OjXrWux9n++ZEUz8scZ8Ozz5fVQzfWd5bW+LKV6ZEacIdmFw08XXUMLGU5vdGKbb8kfYiZnSGNy5RbpmuuYiI65WRpToz7Sqai8VRi/75L9o/PgT7OH13Po5HaXSWNJt4n/afxH5n6dazKNKNCko0UoxirKKSSSXBJbkWEREcIchVVVVM1VTrMuZ9YgAAAAAAAAAAAAAAAAAAAAAAAAAAUfqvGVdYaoksvi5Rh7OnG6jsT2y7TSvJ3fhZcCnvVVXrnwvRtm2bWzcOJuzpM8Znn5cOyPXXtbrI+i2pValndRQX/Lp9qXg5PYvJM3W8GZ+eVfmdKLdPw49Os9s8I+nOfRYuTZHQySj1cspxhfe98pfFJ7WTrdqmiNKYcplZ1/Kq3r1Uz9o8I5NibEQAAAAAAAAAAAAAAAAAAAAAAAAAAAAA//Z"/>
          <p:cNvSpPr>
            <a:spLocks noChangeAspect="1" noChangeArrowheads="1"/>
          </p:cNvSpPr>
          <p:nvPr/>
        </p:nvSpPr>
        <p:spPr bwMode="auto">
          <a:xfrm>
            <a:off x="433705" y="-2545398"/>
            <a:ext cx="54102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uppieren 77"/>
          <p:cNvGrpSpPr/>
          <p:nvPr/>
        </p:nvGrpSpPr>
        <p:grpSpPr>
          <a:xfrm>
            <a:off x="452304" y="1289267"/>
            <a:ext cx="8314506" cy="803186"/>
            <a:chOff x="452304" y="1243547"/>
            <a:chExt cx="8314506" cy="803186"/>
          </a:xfrm>
        </p:grpSpPr>
        <p:sp>
          <p:nvSpPr>
            <p:cNvPr id="85" name="Inhaltsplatzhalter 2"/>
            <p:cNvSpPr txBox="1">
              <a:spLocks/>
            </p:cNvSpPr>
            <p:nvPr/>
          </p:nvSpPr>
          <p:spPr>
            <a:xfrm>
              <a:off x="452304" y="1243547"/>
              <a:ext cx="8314506" cy="803186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400" b="1" dirty="0" smtClean="0"/>
                <a:t>Conjecture</a:t>
              </a:r>
              <a:r>
                <a:rPr lang="en-US" sz="2400" dirty="0" smtClean="0"/>
                <a:t>  </a:t>
              </a:r>
              <a:r>
                <a:rPr lang="de-CH" b="1" i="1" dirty="0" smtClean="0">
                  <a:solidFill>
                    <a:prstClr val="black"/>
                  </a:solidFill>
                </a:rPr>
                <a:t>[Meredith, Lloyd 72], [</a:t>
              </a:r>
              <a:r>
                <a:rPr lang="de-CH" b="1" i="1" dirty="0" err="1" smtClean="0">
                  <a:solidFill>
                    <a:prstClr val="black"/>
                  </a:solidFill>
                </a:rPr>
                <a:t>Biggs</a:t>
              </a:r>
              <a:r>
                <a:rPr lang="de-CH" b="1" i="1" dirty="0" smtClean="0">
                  <a:solidFill>
                    <a:prstClr val="black"/>
                  </a:solidFill>
                </a:rPr>
                <a:t> 79]</a:t>
              </a:r>
              <a:r>
                <a:rPr lang="de-CH" sz="2400" b="1" i="1" dirty="0" smtClean="0">
                  <a:solidFill>
                    <a:prstClr val="black"/>
                  </a:solidFill>
                </a:rPr>
                <a:t>:</a:t>
              </a:r>
              <a:br>
                <a:rPr lang="de-CH" sz="2400" b="1" i="1" dirty="0" smtClean="0">
                  <a:solidFill>
                    <a:prstClr val="black"/>
                  </a:solidFill>
                </a:rPr>
              </a:br>
              <a:r>
                <a:rPr lang="de-CH" sz="2400" dirty="0" smtClean="0">
                  <a:solidFill>
                    <a:prstClr val="black"/>
                  </a:solidFill>
                </a:rPr>
                <a:t>      </a:t>
              </a:r>
              <a:r>
                <a:rPr lang="de-CH" sz="2400" dirty="0" err="1" smtClean="0">
                  <a:solidFill>
                    <a:prstClr val="black"/>
                  </a:solidFill>
                </a:rPr>
                <a:t>is</a:t>
              </a:r>
              <a:r>
                <a:rPr lang="de-CH" sz="2400" dirty="0" smtClean="0">
                  <a:solidFill>
                    <a:prstClr val="black"/>
                  </a:solidFill>
                </a:rPr>
                <a:t> </a:t>
              </a:r>
              <a:r>
                <a:rPr lang="de-CH" sz="2400" dirty="0" err="1" smtClean="0">
                  <a:solidFill>
                    <a:prstClr val="black"/>
                  </a:solidFill>
                </a:rPr>
                <a:t>Hamiltonian</a:t>
              </a:r>
              <a:r>
                <a:rPr lang="de-CH" sz="2400" dirty="0" smtClean="0">
                  <a:solidFill>
                    <a:prstClr val="black"/>
                  </a:solidFill>
                </a:rPr>
                <a:t> </a:t>
              </a:r>
              <a:r>
                <a:rPr lang="de-CH" sz="2400" dirty="0" err="1" smtClean="0">
                  <a:solidFill>
                    <a:prstClr val="black"/>
                  </a:solidFill>
                </a:rPr>
                <a:t>for</a:t>
              </a:r>
              <a:r>
                <a:rPr lang="de-CH" sz="2400" dirty="0" smtClean="0">
                  <a:solidFill>
                    <a:prstClr val="black"/>
                  </a:solidFill>
                </a:rPr>
                <a:t> </a:t>
              </a:r>
              <a:r>
                <a:rPr lang="de-CH" sz="2400" dirty="0" err="1" smtClean="0">
                  <a:solidFill>
                    <a:prstClr val="black"/>
                  </a:solidFill>
                </a:rPr>
                <a:t>every</a:t>
              </a:r>
              <a:r>
                <a:rPr lang="de-CH" sz="2400" dirty="0" smtClean="0">
                  <a:solidFill>
                    <a:prstClr val="black"/>
                  </a:solidFill>
                </a:rPr>
                <a:t>           .</a:t>
              </a:r>
              <a:endParaRPr lang="en-US" sz="2400" dirty="0" smtClean="0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70529" y="1714500"/>
              <a:ext cx="619273" cy="278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2863" y="1691897"/>
              <a:ext cx="358056" cy="331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42"/>
          <p:cNvGrpSpPr/>
          <p:nvPr/>
        </p:nvGrpSpPr>
        <p:grpSpPr>
          <a:xfrm>
            <a:off x="473640" y="2160995"/>
            <a:ext cx="4354392" cy="385609"/>
            <a:chOff x="473640" y="2321015"/>
            <a:chExt cx="4354392" cy="385609"/>
          </a:xfrm>
        </p:grpSpPr>
        <p:sp>
          <p:nvSpPr>
            <p:cNvPr id="8" name="Inhaltsplatzhalter 2"/>
            <p:cNvSpPr txBox="1">
              <a:spLocks/>
            </p:cNvSpPr>
            <p:nvPr/>
          </p:nvSpPr>
          <p:spPr>
            <a:xfrm>
              <a:off x="473640" y="2321015"/>
              <a:ext cx="4354392" cy="367321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de-CH" sz="2400" dirty="0" smtClean="0">
                  <a:solidFill>
                    <a:prstClr val="black"/>
                  </a:solidFill>
                </a:rPr>
                <a:t>           ,</a:t>
              </a:r>
              <a:r>
                <a:rPr lang="de-CH" b="1" i="1" dirty="0" smtClean="0">
                  <a:solidFill>
                    <a:prstClr val="black"/>
                  </a:solidFill>
                </a:rPr>
                <a:t>                      [</a:t>
              </a:r>
              <a:r>
                <a:rPr lang="de-CH" b="1" i="1" dirty="0" err="1" smtClean="0">
                  <a:solidFill>
                    <a:prstClr val="black"/>
                  </a:solidFill>
                </a:rPr>
                <a:t>Balaban</a:t>
              </a:r>
              <a:r>
                <a:rPr lang="de-CH" b="1" i="1" dirty="0" smtClean="0">
                  <a:solidFill>
                    <a:prstClr val="black"/>
                  </a:solidFill>
                </a:rPr>
                <a:t> 72]</a:t>
              </a:r>
              <a:endParaRPr lang="en-US" dirty="0" smtClean="0"/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2681" y="2425522"/>
              <a:ext cx="727519" cy="267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06067" y="2401209"/>
              <a:ext cx="735965" cy="305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pieren 43"/>
          <p:cNvGrpSpPr/>
          <p:nvPr/>
        </p:nvGrpSpPr>
        <p:grpSpPr>
          <a:xfrm>
            <a:off x="488880" y="2532851"/>
            <a:ext cx="4851216" cy="396785"/>
            <a:chOff x="488880" y="2692871"/>
            <a:chExt cx="4851216" cy="396785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78078" y="2772439"/>
              <a:ext cx="740410" cy="317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92225" y="2789687"/>
              <a:ext cx="741514" cy="291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Inhaltsplatzhalter 2"/>
            <p:cNvSpPr txBox="1">
              <a:spLocks/>
            </p:cNvSpPr>
            <p:nvPr/>
          </p:nvSpPr>
          <p:spPr>
            <a:xfrm>
              <a:off x="488880" y="2692871"/>
              <a:ext cx="4851216" cy="367321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de-CH" sz="2400" dirty="0" smtClean="0">
                  <a:solidFill>
                    <a:prstClr val="black"/>
                  </a:solidFill>
                </a:rPr>
                <a:t>           ,</a:t>
              </a:r>
              <a:r>
                <a:rPr lang="de-CH" b="1" i="1" dirty="0" smtClean="0">
                  <a:solidFill>
                    <a:prstClr val="black"/>
                  </a:solidFill>
                </a:rPr>
                <a:t>                      [Meredith, Lloyd 72+73]</a:t>
              </a:r>
              <a:endParaRPr lang="en-US" dirty="0" smtClean="0"/>
            </a:p>
          </p:txBody>
        </p:sp>
      </p:grpSp>
      <p:grpSp>
        <p:nvGrpSpPr>
          <p:cNvPr id="6" name="Gruppieren 44"/>
          <p:cNvGrpSpPr/>
          <p:nvPr/>
        </p:nvGrpSpPr>
        <p:grpSpPr>
          <a:xfrm>
            <a:off x="494976" y="2876513"/>
            <a:ext cx="4872552" cy="367321"/>
            <a:chOff x="494976" y="3055583"/>
            <a:chExt cx="4872552" cy="367321"/>
          </a:xfrm>
        </p:grpSpPr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05575" y="3167393"/>
              <a:ext cx="667194" cy="229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Inhaltsplatzhalter 2"/>
            <p:cNvSpPr txBox="1">
              <a:spLocks/>
            </p:cNvSpPr>
            <p:nvPr/>
          </p:nvSpPr>
          <p:spPr>
            <a:xfrm>
              <a:off x="494976" y="3055583"/>
              <a:ext cx="4872552" cy="367321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de-CH" sz="2400" dirty="0" smtClean="0">
                  <a:solidFill>
                    <a:prstClr val="black"/>
                  </a:solidFill>
                </a:rPr>
                <a:t>            </a:t>
              </a:r>
              <a:r>
                <a:rPr lang="de-CH" b="1" i="1" dirty="0" smtClean="0">
                  <a:solidFill>
                    <a:prstClr val="black"/>
                  </a:solidFill>
                </a:rPr>
                <a:t>                      [</a:t>
              </a:r>
              <a:r>
                <a:rPr lang="de-CH" b="1" i="1" dirty="0" err="1" smtClean="0">
                  <a:solidFill>
                    <a:prstClr val="black"/>
                  </a:solidFill>
                </a:rPr>
                <a:t>Mather</a:t>
              </a:r>
              <a:r>
                <a:rPr lang="de-CH" b="1" i="1" dirty="0" smtClean="0">
                  <a:solidFill>
                    <a:prstClr val="black"/>
                  </a:solidFill>
                </a:rPr>
                <a:t> 76]</a:t>
              </a:r>
              <a:endParaRPr lang="en-US" dirty="0" smtClean="0"/>
            </a:p>
          </p:txBody>
        </p:sp>
      </p:grpSp>
      <p:grpSp>
        <p:nvGrpSpPr>
          <p:cNvPr id="7" name="Gruppieren 45"/>
          <p:cNvGrpSpPr/>
          <p:nvPr/>
        </p:nvGrpSpPr>
        <p:grpSpPr>
          <a:xfrm>
            <a:off x="501072" y="3230843"/>
            <a:ext cx="5579688" cy="385608"/>
            <a:chOff x="501072" y="3390863"/>
            <a:chExt cx="5579688" cy="385608"/>
          </a:xfrm>
        </p:grpSpPr>
        <p:sp>
          <p:nvSpPr>
            <p:cNvPr id="28" name="Inhaltsplatzhalter 2"/>
            <p:cNvSpPr txBox="1">
              <a:spLocks/>
            </p:cNvSpPr>
            <p:nvPr/>
          </p:nvSpPr>
          <p:spPr>
            <a:xfrm>
              <a:off x="501072" y="3390863"/>
              <a:ext cx="5579688" cy="367321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de-CH" sz="2400" dirty="0" smtClean="0">
                  <a:solidFill>
                    <a:prstClr val="black"/>
                  </a:solidFill>
                </a:rPr>
                <a:t>            </a:t>
              </a:r>
              <a:r>
                <a:rPr lang="de-CH" b="1" i="1" dirty="0" smtClean="0">
                  <a:solidFill>
                    <a:prstClr val="black"/>
                  </a:solidFill>
                </a:rPr>
                <a:t>                      [</a:t>
              </a:r>
              <a:r>
                <a:rPr lang="de-CH" b="1" i="1" dirty="0" err="1" smtClean="0">
                  <a:solidFill>
                    <a:prstClr val="black"/>
                  </a:solidFill>
                </a:rPr>
                <a:t>Shields</a:t>
              </a:r>
              <a:r>
                <a:rPr lang="de-CH" b="1" i="1" dirty="0" smtClean="0">
                  <a:solidFill>
                    <a:prstClr val="black"/>
                  </a:solidFill>
                </a:rPr>
                <a:t>, </a:t>
              </a:r>
              <a:r>
                <a:rPr lang="de-CH" b="1" i="1" dirty="0" err="1" smtClean="0">
                  <a:solidFill>
                    <a:prstClr val="black"/>
                  </a:solidFill>
                </a:rPr>
                <a:t>Savage</a:t>
              </a:r>
              <a:r>
                <a:rPr lang="de-CH" b="1" i="1" dirty="0" smtClean="0">
                  <a:solidFill>
                    <a:prstClr val="black"/>
                  </a:solidFill>
                </a:rPr>
                <a:t> 04]</a:t>
              </a:r>
              <a:endParaRPr lang="en-US" dirty="0" smtClean="0"/>
            </a:p>
          </p:txBody>
        </p:sp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14146" y="3476188"/>
              <a:ext cx="804926" cy="300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0" name="Tabelle 39"/>
          <p:cNvGraphicFramePr>
            <a:graphicFrameLocks noGrp="1"/>
          </p:cNvGraphicFramePr>
          <p:nvPr/>
        </p:nvGraphicFramePr>
        <p:xfrm>
          <a:off x="4631056" y="4292600"/>
          <a:ext cx="4172376" cy="2133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1547"/>
                <a:gridCol w="521547"/>
                <a:gridCol w="521547"/>
                <a:gridCol w="521547"/>
                <a:gridCol w="521547"/>
                <a:gridCol w="521547"/>
                <a:gridCol w="521547"/>
                <a:gridCol w="52154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15</a:t>
                      </a:r>
                      <a:endParaRPr lang="en-US" sz="1000" b="1" dirty="0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14</a:t>
                      </a:r>
                      <a:endParaRPr lang="en-US" sz="1000" b="1" dirty="0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13</a:t>
                      </a:r>
                      <a:endParaRPr lang="en-US" sz="1000" b="1" dirty="0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12</a:t>
                      </a:r>
                      <a:endParaRPr lang="en-US" sz="1000" b="1" dirty="0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11</a:t>
                      </a:r>
                      <a:endParaRPr lang="en-US" sz="1000" b="1" dirty="0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smtClean="0"/>
                        <a:t>10</a:t>
                      </a:r>
                      <a:endParaRPr lang="en-US" sz="1000" b="1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smtClean="0"/>
                        <a:t>9</a:t>
                      </a:r>
                      <a:endParaRPr lang="en-US" sz="1000" b="1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smtClean="0"/>
                        <a:t>8</a:t>
                      </a:r>
                      <a:endParaRPr lang="en-US" sz="1000" b="1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smtClean="0"/>
                        <a:t>7</a:t>
                      </a:r>
                      <a:endParaRPr lang="en-US" sz="1000" b="1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smtClean="0"/>
                        <a:t>6</a:t>
                      </a:r>
                      <a:endParaRPr lang="en-US" sz="1000" b="1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5</a:t>
                      </a:r>
                      <a:endParaRPr lang="en-US" sz="1000" b="1" dirty="0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smtClean="0"/>
                        <a:t>4</a:t>
                      </a:r>
                      <a:endParaRPr lang="en-US" sz="1000" b="1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smtClean="0"/>
                        <a:t>3</a:t>
                      </a:r>
                      <a:endParaRPr lang="en-US" sz="1000" b="1"/>
                    </a:p>
                  </a:txBody>
                  <a:tcPr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1</a:t>
                      </a:r>
                      <a:endParaRPr lang="en-US" sz="1000" b="1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2</a:t>
                      </a:r>
                      <a:endParaRPr lang="en-US" sz="1000" b="1"/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3</a:t>
                      </a:r>
                      <a:endParaRPr lang="en-US" sz="1000" b="1"/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4</a:t>
                      </a:r>
                      <a:endParaRPr lang="en-US" sz="1000" b="1"/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5</a:t>
                      </a:r>
                      <a:endParaRPr lang="en-US" sz="1000" b="1" dirty="0"/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6</a:t>
                      </a:r>
                      <a:endParaRPr lang="en-US" sz="1000" b="1" dirty="0"/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7</a:t>
                      </a:r>
                      <a:endParaRPr lang="en-US" sz="1000" b="1" dirty="0"/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21810" y="5216843"/>
            <a:ext cx="201613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57658" y="6456680"/>
            <a:ext cx="20478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Abgerundetes Rechteck 54"/>
          <p:cNvSpPr/>
          <p:nvPr/>
        </p:nvSpPr>
        <p:spPr>
          <a:xfrm rot="19768986">
            <a:off x="6016576" y="4876174"/>
            <a:ext cx="3030543" cy="1968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uppieren 61"/>
          <p:cNvGrpSpPr/>
          <p:nvPr/>
        </p:nvGrpSpPr>
        <p:grpSpPr>
          <a:xfrm>
            <a:off x="6423660" y="5554980"/>
            <a:ext cx="76200" cy="91440"/>
            <a:chOff x="5539740" y="3672840"/>
            <a:chExt cx="297180" cy="289560"/>
          </a:xfrm>
        </p:grpSpPr>
        <p:cxnSp>
          <p:nvCxnSpPr>
            <p:cNvPr id="63" name="Gerade Verbindung 62"/>
            <p:cNvCxnSpPr/>
            <p:nvPr/>
          </p:nvCxnSpPr>
          <p:spPr>
            <a:xfrm>
              <a:off x="5547360" y="3672840"/>
              <a:ext cx="289560" cy="28956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/>
          </p:nvCxnSpPr>
          <p:spPr>
            <a:xfrm flipV="1">
              <a:off x="5539740" y="3672840"/>
              <a:ext cx="281940" cy="28194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64"/>
          <p:cNvGrpSpPr/>
          <p:nvPr/>
        </p:nvGrpSpPr>
        <p:grpSpPr>
          <a:xfrm>
            <a:off x="6934200" y="5242560"/>
            <a:ext cx="76200" cy="91440"/>
            <a:chOff x="5539740" y="3672840"/>
            <a:chExt cx="297180" cy="289560"/>
          </a:xfrm>
        </p:grpSpPr>
        <p:cxnSp>
          <p:nvCxnSpPr>
            <p:cNvPr id="66" name="Gerade Verbindung 65"/>
            <p:cNvCxnSpPr/>
            <p:nvPr/>
          </p:nvCxnSpPr>
          <p:spPr>
            <a:xfrm>
              <a:off x="5547360" y="3672840"/>
              <a:ext cx="289560" cy="28956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/>
          </p:nvCxnSpPr>
          <p:spPr>
            <a:xfrm flipV="1">
              <a:off x="5539740" y="3672840"/>
              <a:ext cx="281940" cy="28194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68"/>
          <p:cNvGrpSpPr/>
          <p:nvPr/>
        </p:nvGrpSpPr>
        <p:grpSpPr>
          <a:xfrm>
            <a:off x="7459980" y="4945380"/>
            <a:ext cx="76200" cy="91440"/>
            <a:chOff x="5539740" y="3672840"/>
            <a:chExt cx="297180" cy="289560"/>
          </a:xfrm>
        </p:grpSpPr>
        <p:cxnSp>
          <p:nvCxnSpPr>
            <p:cNvPr id="70" name="Gerade Verbindung 69"/>
            <p:cNvCxnSpPr/>
            <p:nvPr/>
          </p:nvCxnSpPr>
          <p:spPr>
            <a:xfrm>
              <a:off x="5547360" y="3672840"/>
              <a:ext cx="289560" cy="28956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/>
          </p:nvCxnSpPr>
          <p:spPr>
            <a:xfrm flipV="1">
              <a:off x="5539740" y="3672840"/>
              <a:ext cx="281940" cy="28194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71"/>
          <p:cNvGrpSpPr/>
          <p:nvPr/>
        </p:nvGrpSpPr>
        <p:grpSpPr>
          <a:xfrm>
            <a:off x="7978140" y="4640580"/>
            <a:ext cx="76200" cy="91440"/>
            <a:chOff x="5539740" y="3672840"/>
            <a:chExt cx="297180" cy="289560"/>
          </a:xfrm>
        </p:grpSpPr>
        <p:cxnSp>
          <p:nvCxnSpPr>
            <p:cNvPr id="73" name="Gerade Verbindung 72"/>
            <p:cNvCxnSpPr/>
            <p:nvPr/>
          </p:nvCxnSpPr>
          <p:spPr>
            <a:xfrm>
              <a:off x="5547360" y="3672840"/>
              <a:ext cx="289560" cy="28956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/>
          </p:nvCxnSpPr>
          <p:spPr>
            <a:xfrm flipV="1">
              <a:off x="5539740" y="3672840"/>
              <a:ext cx="281940" cy="28194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ieren 74"/>
          <p:cNvGrpSpPr/>
          <p:nvPr/>
        </p:nvGrpSpPr>
        <p:grpSpPr>
          <a:xfrm>
            <a:off x="8503920" y="4335780"/>
            <a:ext cx="76200" cy="91440"/>
            <a:chOff x="5539740" y="3672840"/>
            <a:chExt cx="297180" cy="289560"/>
          </a:xfrm>
        </p:grpSpPr>
        <p:cxnSp>
          <p:nvCxnSpPr>
            <p:cNvPr id="76" name="Gerade Verbindung 75"/>
            <p:cNvCxnSpPr/>
            <p:nvPr/>
          </p:nvCxnSpPr>
          <p:spPr>
            <a:xfrm>
              <a:off x="5547360" y="3672840"/>
              <a:ext cx="289560" cy="28956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/>
          </p:nvCxnSpPr>
          <p:spPr>
            <a:xfrm flipV="1">
              <a:off x="5539740" y="3672840"/>
              <a:ext cx="281940" cy="28194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72197" y="3743417"/>
            <a:ext cx="1354075" cy="26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Kneser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graphs</a:t>
            </a:r>
            <a:endParaRPr lang="en-US" dirty="0"/>
          </a:p>
        </p:txBody>
      </p:sp>
      <p:sp>
        <p:nvSpPr>
          <p:cNvPr id="2052" name="AutoShape 4" descr="data:image/jpeg;base64,/9j/4AAQSkZJRgABAQAAAQABAAD/2wCEAAkGBxQHBhUUBxQUFhQWFxoZGBYXFhQYIRgYGhccFyAaGhwdHCggGhwlHhoWITEhJSouLi4uHyM1ODM4NygtLisBCgoKDg0OGhAQGywmICYsLC83NzcvLC00LywvLCwsLzQwLCwsLjQvLC4sLCwsLCw0LCwsLy0sLC4sLCwsLCwtLP/AABEIAN8A4gMBEQACEQEDEQH/xAAcAAEAAgIDAQAAAAAAAAAAAAAABgcEBQIDCAH/xABAEAACAQIDBAYHBwIEBwAAAAAAAQIDEQQFBiExQWEHEiJRcYETFSNCcpGhFDJSYoKxwZKyFiQzwkNTg6LR4fD/xAAbAQEAAgMBAQAAAAAAAAAAAAAABAUCAwYHAf/EADYRAQABAwEEBwgCAQQDAAAAAAABAgMEEQUSITEGQVFhcYGhExQiMpGxwdHh8EIzUnKSI0OC/9oADAMBAAIRAxEAPwC8QAAAAAxczzCnlWClVx0lGEd7f7JcW+4xrriiNZbsfHuZFyLduNZlS+qdcV87xX+WlKlRjK8IRdm2ndSm1vd9tty+pU3smqueHCHoWztiWMWj44iqqY4zPLwiOz1n0XBpzMvW+RUa2y84Jyt+JbJLykmWlqvfoipwWfje7ZNdrsn06vRsjYiAAAAAAAAAAAAAAAAAAAAAAAAAAAAMTNMxp5VgZVcdJRhFbX/CXFvuMa64ojWW/Hx7mRci3bjWZUbq/VFTUuOvUvGlF+zp33c33yf03FPevTdnuej7M2Zbwbekcap5z+I7mgNC0W90P4/0+RVKUntpVLpd0Zq6/wC5TLTBq1omnscJ0osbmTTdj/KPWP40T4muYAAAAAAAAAAAAAAAAAAAAAAAAAAAxczzCnleClVx0lGEVtb/AGXe33GNdcURrLdj49zIuRbtxrMqM1fqipqXHXneNKL9nTvu/NLvk/puKe9fm7Pc9I2Xsu3g29I41Tzn8R3NAaFoATfokx/2bUrpyeyrTat+aPaX065MwqtLmna5zpNY38SLkf4zH0nh99Fylq4AAAAAAAAAAAAAAAAAAAAAAAAAAGNmOPp5ZgpVcdJRhFXbf7Lvb3JcTGqqKY1lusWLl+5Fu3Gsyo3WOqampcdeV40Yv2dP/dLvk/puXFunv35uz3PR9l7Lt4NvTnXPOfxHd90eNC1AAGdkWP8AVmc0a3CFSLfw37S+VzO3Vu1RUjZlj29iu12xMefV6vRqd1sL55M+gAAAAAAAAAAAAAAAAAAAAAAAACmuljMqlfUTo1JeypqLjFbF1pRu5Pve23JeLvVZlczXu9UO/wCjWNboxfbRHxVTOs90Ty8P72IQQ3RgAAAAvzQeZ+tdLUZyd5RXo5fFDs3firPzLrHr37cS8x2zje75ldMcpnWPCeP8JAb1WAAAADhVqKjTcqzUYpXbbSSS4tvcj5M6cZZU0zVMU0xrMo/jNdYDCStPERk/yKU/rFNfU0VZVqOtaWth59yNYtzHjpH34sWHSPgJb6k1406n8JmPvlrtbp6OZ8f4x9YZ+E1lgcX/AKWJpr424f3pGynItTyqRrux86381qfLj9tW5oYiGIhfDyjJd8Wn+xtiYnkr67ddE6VRMeLtPrAAAAAAAAAAAAACoOmHBehz6nVW6pTt+qD2/SUSrzqdK4nth3fRa9vY1dv/AG1ek/zEoEQnTgAAAAsfodzb0WMq4apumvSQ+KOyS8WrP9LJ+Dc0maHJ9KcTet0ZEdXCfCeXrr9Vqlk4kAAAAFQ9J2qvWGKeFwL9lB+0a9+a4c4xfzfgiry7+9O5HJ3fR7ZXsaIybkfFPLuj9z9vGUBITpwABzpVHRnei3FrjFtP5o+xOnJjVTFUaVRrDc4HV+NwP+hiajXdNqp/embaci5TyqV97ZGFd+a1Hlw+2iw+jvVeK1DjqkMeqbhCF3KMWpdZySS+9a1lLhwJ2LfruTMVOV27srFw7dNVrXWZ5a6xppx6tezrT0muZAAAAAAAAAACHdKeWfb9LudNdqjJT/T92XlZ3/SRcyjet69i/wCjmT7LMiieVcaefOP15qUKh6GAAAADNyXMZZTm1OtS305J271ua802vMzor3KoqhHy8enIs12quuNP19JeisLiI4rDRnQd4zipRfemrpl7ExMaw8ouW6rdc0VRxidHafWAAAh/SPqj1Hlvo8I/b1VstvhDc5+PBc7vgRcq9uU6RzlfbB2Z71d9pXHwU+s9n5nu8VJlQ9EAAAAAAt7ofy/0GR1K0ltq1LLnGCt/c5lpg0aUTV2uE6UZG/kU2o/xj1n+NE+JrmAAAAAAAAAAA68TQjisPKFdXjOLjJd6as18j5MRMaSzt11W6orp5xOvnDzlm2AlleZ1KNbfTm4370tz81Z+ZQ10zRVNM9T1jGv05Fmm7TyqjX++EsQxbwAAAAW50R539qyuWGrvt0dsOdOT/wBsr+TiWmFc1p3J6vs4XpNhezvRkUxwq4T/AMo/cfaVgE1y4Bg51mkMmyydbGPswW7jJ8Irm3sMLlcUUzVKRiYteTeptW+c+nf5PP8AnOaTznM51sY+1N7uEVwiuSWwpK65rqmqXqOJi0Y1mm1b5R6z1z5sEwSQAAAAZOXYKeZY6FLCK85yUV58XySu3yRlTTNUxTDTfvUWLdV2vlEavRGU4COV5bTo4f7tOKiudt7fNu78y9opiimKYeVZN+rIu1Xauczr/fBlmTQAAAAAAAAAAACqOmDJ/Q46niaS2VOxP44q8W+bimv0lbm29JiuOt2/RfM3rdWPV/jxjwnn6/dXRAdWAAAADZadzaWR5zTrUr9l9pfig9kl8t3OxstXJt1RVCHnYlOXYqs1dfLunq/vY9C4bERxWGjPDtOMkpRa4pq6ZeRMTGsPLLluq3XNFUaTE6O1uy2n1gpHpE1R6+zL0eEfsKT7Nvfluc/Dely28Soyb/tKtI5Q9F2Hsv3S1v1x8dXPujs/M9/giJFXoAAAAAFv9F+lvVuE+046NqtRdiL9ym+PKUtj5K3ey0xLG7G/POXB9Idqe3r93tz8NPPvn9R9/JPSa5kAAAAAAAAAAAADVaoyhZ5kVSi98leD7prbF/P6XNd637SiaU3Z2XOLk0XeqJ4+E83nmUXCTU0007NPY01wZRPVImJjWHwPoAAAALM6K9UKnH7Hj5WW10ZNpLbtdP53a813Fhh39Pgq8nH9I9lzVPvVqP8AlH5/E+XezulDVf2TC/ZcukvSVF7SS92D93xl+3ijPLv6RuUo/R7ZXtK/ebsfDHLvnt8I+/gqUrHcAAAAAATTo20v66zD02NjehSe5+/Peo80tjfkuLJeLY36t6eUOe29tT3W17K3Px1ekdvjPKPqugtnnwAAAAAAAAAAAAAABS3SlknqzP8A0tFWp17y8Ki+8vPZLzZU5dvdr1jlL0Lo7m+3xvZ1T8VHDy6v15QhhEdAAAAAAAAAAAAABscgyiee5rCjhN8t8rXUYrfJ8l9XZcTZbtzcqimETNy6MSzVdr6vWeqP71cXoDKsuhlOXwo4NWhBWXPvb5t3bLuiiKKYph5fk5FeRdqu3J4z/fRlmTQAAAAAAAAAAAAAAAaDW+SevtPzp017SPbp/HHh5q8fM0ZFr2lEx1rPZGb7plU1z8s8J8J/XNQXiUr08AAAAAAAAAAAHKnB1aijSTcm0kkrtt7EkuLPvNjVVFMTMzpEL00Lphacyz21nXqWdSXd3QXJfV35WuMez7Onjzeb7Y2nObe+H5I5fvxn7JMSFOAAAAAAAAAAAAAAAAAFI9JmR+qdQOdFWp17zXKd+2vm1L9RUZdrcr1jlL0Xo/ne8Yu5V81HDy6v15IiRV6AAAAAAAAAAFpdFulPRwWMzBbWvYxfBP8A4j5vhy28UWOHY/8AZV5OL6RbV3pnFtTwj5p/Hl19/DqlZRYORAAAAAAAAAAAAAAAAAABH9cZF6/yCcKa9pHt0/iXDzV158jRkWvaUada02Rne55NNc/LPCfCf1zUI1Z9rYylemvgfQAAAAAAACVdH+mP8Q5rfEJ+gpNOf5nvUPPjy8UScaz7SrjyhS7b2n7nZ0o+erl3d/67/CV4xXVjaO4uHm8zrxl9AAAAAAAAAAAAAAAAAAAABTnSlp31Zmf2jDL2dZ9pfhq2u/6tsvHrFVmWd2rejlP3d90d2j7ez7Cv5qPWn+OXhogxDdIAAAAAAAPcB6C0dlSybTlKnFdpxUpvvnJXfjbd4JF3Yt7lEQ8t2rlTk5Vdc8tdI8I5fvxbo3K8AAAAAAAAAAAAAAAAAAAABqtU5Ws5yCrSa2yi3HlNbYv5pGu9Rv0TSm7Oypxsmi72Tx8J4T6PPBRPVQAAAAAAB7gPQ+ms6pZ5lcZ4GW5JSi98JW3Nf/XLy1cpuU6w8qz8K7iXpouR4T1THc2ptQgAAAAAAAAAAAAAAAAAAAAHGpNU6bdRpJK7b4JcWNdH2mmap0jm835nUhVzOrLCf6bqTcNluy5NrZw2WKCuYmqdOT1vHprps0RX80RGvjpxYpi3AAAAAAANlkOdVchx6q4CVnulF7px/DJd37Gy3cqt1a0omZhWsu1Nu7H7ie2F36W1NR1Jg+thX1Zr79NvbF/zHuf87C3s3qbsaw852jsy9g17tfGJ5T1T+p7m7NyuAAAAAAAAAAAAAAAAAAAArzpX1H9lwawmEfbqK9Rr3af4fGT+i5kHMvaRuR1uq6N7O9pX7zXHCnl3z2+X38FTFY7gAAAAAAAAAd+Dxc8DiY1MHKUJxd1KLs1/65H2mqaZ1hru2qLtE0XI1iVpaV6SoYpKnn9qc9yqpdiXxL3Hz3eBZWcyJ4V8HF7R6N129a8X4o7OuPDt+/isGE1UgnTaae1NO6a5E5y0xNM6S5B8AAAAAAAAAAAAAAAAGt1DnMMhyqdbFcNkY8ZSe6K8forvga7tyLdO9KXg4deXei1R18+6OuXn3MMbPMcdOri3ec5OTfjwXcluS7kUlVU1TMy9SsWaLNum3RHCI0Y5i2gAAAAAAAAAAA3WntUYnT8/8jO8ONOV3F+XuvmrG61frt8pV2dsvGzI/wDJTx7Y4T/PmszIOknDZjaOY+wn+Z3g/CfD9SXiWFvMoq4VcHIZvRzJs/Fa+OO7n9P1qmlOoqsE6bTT3NO6fgyXE6ueqpmmdJji5B8AAAAAAAAAAAAA4zkoQbm0kldt7LLvYfYiZnSFGa81M9RZr7Bv0FO6prv75vm+HcrcymyL3tKuHKHpOxtmRhWfi+ern3d3l9/JGCOuAAAAAAAAAAAAAAADYZVneIyed8tqzhyTvF+MXeL+RnRcro+WUXJwsfJjS9RE/f6xxTnKOlWUElnFFS/PSdn/AEy2P5omUZ0/5Q5vK6K0zxsV6d0/uP0muUawwebWWGrRUn7k+xK/clLf5XJlGRbr5S57K2RmY/GuidO2OMenLz0b43KwAAAAAAAAAAK36V9S+gpfY8G+1JJ1WnujvUP1b3yt3kDMvafBHm63o3s3en3q5HCPl8eufLq7/BVZWu1AAADtwuGni8RGGFi5Tk7Rit7Z9iJmdIYXLlNuia650iF0aP0PSyfA3zGEKtaa7TlFSUfyxuvm+JbWMamiPi4y892ptu7k3NLUzTRHLSdJnvnT7dTLznRGDzWk70o05cJ0koNeKWyXmjK5jW6+rRoxNt5mPPzzVHZPH+Y8lUao0jX05UvXXXpcKsVs8JL3X47O5lbesVW+fJ2+ztr2M2NKeFXZP47Y/swjxoWoAAAAAAAAAAbPLNQYnKber69SCXu3vH+mV4/Q2UXa6PllDyNn42R/q0RPfyn6xxS3LOlSvR2ZlShUXfFuD/lP5IlUZ1UfNGqiyOi1irjarmnx4x+J+6WZZ0kYLGu1eU6L3e0js/qjdW8bEmjMt1c+CkyOjmba40xFUd0/idPTVKMHjaeOpdbBVITj3wkpL6EimqKuMSprtm5anduUzE98aMgyagAAAAa3UWcQyLKJ1sR7q7MfxSexR839Ls13bkW6ZqlLwcOvLv02qevn3R1y8+Y3FTx2LnUxTvOcnKT5v+ORR1VTVOsvU7Vqi1RFuiNIiNHQfGwAAduGw8sViIww0XKcnaMVtbbPsRMzpDC5cpt0zXXOkQuvQ2j46ew/XxVpYiS7Ut6gvwx/l8S3x8eLcazzeebY2xVm17lHCiPXvn8QlhJUYBwq01WpuNZKUWrNNJpruae9HyY14SypqmmYqpnSYVtqroz67lU067Pe6Mns/RJ7vB7Oa3EC9h9dH0dbs3pLppbyv+0fmPzH0lWuLws8FiHDFxlCcd8ZJpor5iaZ0l19u7RdpiuiYmJ64dJ8bAAAAAAAAAAAAc6FaWHqqWHlKMlulFtNea2n2JmOMMa6Ka43ao1jv4pxo/Ps1x9fqZbL00VvlWV4x+KeyV+V2+RLsXb9U6U8fFzm1MDZVqneuxuzP+3nPhHL00WxSjV9GvSyp9ayvaErX427W4s43utxFU2tZ3YnTxj9MkyaQABS/SdqH1tnHocM/ZUG1s96puk+aX3V595U5d3fq3Y5R93oPR7Z/u9j2tcfFX6U9X15z5diFkR0IAA7cNh5YrERhhouU5O0YpXbZ9iJmdIYXLlNuma650iF1aF0dHT1D0mLtLESW171BP3Y/wAvj4Ftj48W41nm882xtirMq3KOFuPXvn8QlpKUYAAAAMDNsmoZzR6uZU4zXBtbV8MltXkzCu3TXGlUJONmX8ares1TH2845SgWc9FSbbyWtb8lXb8pxV/mn4kKvB/2S6fF6UzyyKPOP1P7QnNdK4vKW/tlCfVXvxXXjbvvG9vOxDrsXKOcOixtqYmR/p3I17J4T9J/DSmpYAAAAAAAAHbhcPPF11DCxlOct0YptvyR9iJmdIYXLlFuma65iIjrlY+mOjHrWnqJ/wDRi/75L9o/Mn2cLrufRyW0Ok0RrRix/wDU/iPzP0WVhcNDB4dQwkYwhHdGKSS8kWEUxTGkOQuXa7tU11zMzPa7j6wAAET6Q9Teocp6uGft6qah+VcZ+W5c/BkbKvezp0jnK82Hs33u/vVx8FPPvnqj993io8p3owAA78Fg54/FRp4KLnOTsorj/wCF3t7EZU0zVOkNV29RZom5cnSIXXojR0NO0OviLTxEl2pcIr8MOXe+P0LbHx4txrPN57tfbFebVu08KI6u3vn9dSVElSAAAAAAAAADUZppnCZrd46hTbfvJdWX9UbP6mquzbr5wnY+08vH/wBO5MR2c4+k8EUzLoqo1W3l1apT5SSqLwW5/NsjVYNM/LOi8sdKb1PC7RFXhwn8x6QjWP6MsZhr/ZvRVVw6suq/lJJfUj1YVyOXFb2ekuHX8+tPjGv2/TQ4vTGMwcrV8NW8VBzXzjdGmqzcjnTKztbTw7ka03afrp6To1dWlKhK1aLi+6Sa/c1zGnNMpqpqjWmdXC58ZaMrBZbWx8rYGlUqfDCUvqlZGVNFVXKGi7k2bMa3K4jxmITXIejCtimpZzJUofgjaU35/dj9fAl28KqeNfBz2b0ms2/hx43p7Z4R+59PFZWSZDQyKh1ctpqN98t8pfFJ7X4biwt2qLcaUw5HLz7+XVvXqte7qjwhszYhgAABi5nj4ZXgJ1cY7Qgrt/sl3tuyS72Y11xRTNUt2Pj15F2m1bjWZeftQZxPPc1nWxW+WyMeEYrdFeH1d3xKS5cm5VvS9RwsOjEs02qOr1nrlrjWlgG00/kFbUGM6mXx3fem9kYLvk/43s2W7VVydKULOz7OHb37s+Edc+H75Lq0rpajpvC2w/aqNduq1tlyX4Y8vnct7Nim1HDm892ltS9nV61cKY5R2fue/wCzfG5WAAAAAAAAAAAAAAAHxq+8DgqEU9kY/JHzSGftKu2XYfWAAAAAAACoOlTUnrDMPs2Efs6T7dveqbreEd3i33Iq8y9vVbkco+7vOjmzvY2veK4+Krl3U/z9tO1AiE6YAlGjdG1NR1evUvTw6e2fGVt8Yd757l9CRYx5u8epTbV2zbwo3Y419nZ3z+uc+q6csy6nlWDVLAQUIR4Li+9vi+bLeiiKI0pee5GRcyLk3Ls6zLLMmgAAAAAAAAAAAAAAAAAAAAAAAAAEd11qD/D+RylTa9LPsU1+Z75eEVt8bLiaMi77OjXrWux9n++ZEUz8scZ8Ozz5fVQzfWd5bW+LKV6ZEacIdmFw08XXUMLGU5vdGKbb8kfYiZnSGNy5RbpmuuYiI65WRpToz7Sqai8VRi/75L9o/PgT7OH13Po5HaXSWNJt4n/afxH5n6dazKNKNCko0UoxirKKSSSXBJbkWEREcIchVVVVM1VTrMuZ9YgAAAAAAAAAAAAAAAAAAAAAAAAAAUfqvGVdYaoksvi5Rh7OnG6jsT2y7TSvJ3fhZcCnvVVXrnwvRtm2bWzcOJuzpM8Znn5cOyPXXtbrI+i2pValndRQX/Lp9qXg5PYvJM3W8GZ+eVfmdKLdPw49Os9s8I+nOfRYuTZHQySj1cspxhfe98pfFJ7WTrdqmiNKYcplZ1/Kq3r1Uz9o8I5NibEQAAAAAAAAAAAAAAAAAAAAAAAAAAAAA//Z"/>
          <p:cNvSpPr>
            <a:spLocks noChangeAspect="1" noChangeArrowheads="1"/>
          </p:cNvSpPr>
          <p:nvPr/>
        </p:nvSpPr>
        <p:spPr bwMode="auto">
          <a:xfrm>
            <a:off x="433705" y="-2545398"/>
            <a:ext cx="54102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uppieren 46"/>
          <p:cNvGrpSpPr/>
          <p:nvPr/>
        </p:nvGrpSpPr>
        <p:grpSpPr>
          <a:xfrm>
            <a:off x="564643" y="1296887"/>
            <a:ext cx="3892777" cy="465852"/>
            <a:chOff x="564643" y="3902927"/>
            <a:chExt cx="3892777" cy="465852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4643" y="3982211"/>
              <a:ext cx="869878" cy="335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Inhaltsplatzhalter 2"/>
            <p:cNvSpPr txBox="1">
              <a:spLocks/>
            </p:cNvSpPr>
            <p:nvPr/>
          </p:nvSpPr>
          <p:spPr>
            <a:xfrm>
              <a:off x="1424616" y="3902927"/>
              <a:ext cx="3032804" cy="465852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400" dirty="0" smtClean="0"/>
                <a:t>has a Hamilton cycle if</a:t>
              </a:r>
            </a:p>
          </p:txBody>
        </p:sp>
      </p:grpSp>
      <p:grpSp>
        <p:nvGrpSpPr>
          <p:cNvPr id="4" name="Gruppieren 47"/>
          <p:cNvGrpSpPr/>
          <p:nvPr/>
        </p:nvGrpSpPr>
        <p:grpSpPr>
          <a:xfrm>
            <a:off x="507168" y="1723607"/>
            <a:ext cx="7749864" cy="424281"/>
            <a:chOff x="507168" y="4329647"/>
            <a:chExt cx="7749864" cy="424281"/>
          </a:xfrm>
        </p:grpSpPr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9385" y="4363142"/>
              <a:ext cx="2830511" cy="390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Inhaltsplatzhalter 2"/>
            <p:cNvSpPr txBox="1">
              <a:spLocks/>
            </p:cNvSpPr>
            <p:nvPr/>
          </p:nvSpPr>
          <p:spPr>
            <a:xfrm>
              <a:off x="507168" y="4329647"/>
              <a:ext cx="7749864" cy="367321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de-CH" sz="2400" dirty="0" smtClean="0">
                  <a:solidFill>
                    <a:prstClr val="black"/>
                  </a:solidFill>
                </a:rPr>
                <a:t>                                       </a:t>
              </a:r>
              <a:r>
                <a:rPr lang="de-CH" b="1" i="1" dirty="0" smtClean="0">
                  <a:solidFill>
                    <a:prstClr val="black"/>
                  </a:solidFill>
                </a:rPr>
                <a:t>                     [Heinrich, Wallis 78]</a:t>
              </a:r>
              <a:endParaRPr lang="en-US" dirty="0" smtClean="0"/>
            </a:p>
          </p:txBody>
        </p:sp>
      </p:grpSp>
      <p:grpSp>
        <p:nvGrpSpPr>
          <p:cNvPr id="5" name="Gruppieren 48"/>
          <p:cNvGrpSpPr/>
          <p:nvPr/>
        </p:nvGrpSpPr>
        <p:grpSpPr>
          <a:xfrm>
            <a:off x="522408" y="2104607"/>
            <a:ext cx="7749864" cy="428026"/>
            <a:chOff x="522408" y="4710647"/>
            <a:chExt cx="7749864" cy="428026"/>
          </a:xfrm>
        </p:grpSpPr>
        <p:sp>
          <p:nvSpPr>
            <p:cNvPr id="36" name="Inhaltsplatzhalter 2"/>
            <p:cNvSpPr txBox="1">
              <a:spLocks/>
            </p:cNvSpPr>
            <p:nvPr/>
          </p:nvSpPr>
          <p:spPr>
            <a:xfrm>
              <a:off x="522408" y="4710647"/>
              <a:ext cx="7749864" cy="367321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de-CH" sz="2400" dirty="0" smtClean="0">
                  <a:solidFill>
                    <a:prstClr val="black"/>
                  </a:solidFill>
                </a:rPr>
                <a:t>                                       </a:t>
              </a:r>
              <a:r>
                <a:rPr lang="de-CH" b="1" i="1" dirty="0" smtClean="0">
                  <a:solidFill>
                    <a:prstClr val="black"/>
                  </a:solidFill>
                </a:rPr>
                <a:t>                     [B. Chen, </a:t>
              </a:r>
              <a:r>
                <a:rPr lang="de-CH" b="1" i="1" dirty="0" err="1" smtClean="0">
                  <a:solidFill>
                    <a:prstClr val="black"/>
                  </a:solidFill>
                </a:rPr>
                <a:t>Lih</a:t>
              </a:r>
              <a:r>
                <a:rPr lang="de-CH" b="1" i="1" dirty="0" smtClean="0">
                  <a:solidFill>
                    <a:prstClr val="black"/>
                  </a:solidFill>
                </a:rPr>
                <a:t> 87]</a:t>
              </a:r>
              <a:endParaRPr lang="en-US" dirty="0" smtClean="0"/>
            </a:p>
          </p:txBody>
        </p:sp>
        <p:pic>
          <p:nvPicPr>
            <p:cNvPr id="4110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96366" y="4784900"/>
              <a:ext cx="2944114" cy="353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pieren 49"/>
          <p:cNvGrpSpPr/>
          <p:nvPr/>
        </p:nvGrpSpPr>
        <p:grpSpPr>
          <a:xfrm>
            <a:off x="528504" y="2467319"/>
            <a:ext cx="7749864" cy="394753"/>
            <a:chOff x="528504" y="5073359"/>
            <a:chExt cx="7749864" cy="394753"/>
          </a:xfrm>
        </p:grpSpPr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90461" y="5166360"/>
              <a:ext cx="956691" cy="30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Inhaltsplatzhalter 2"/>
            <p:cNvSpPr txBox="1">
              <a:spLocks/>
            </p:cNvSpPr>
            <p:nvPr/>
          </p:nvSpPr>
          <p:spPr>
            <a:xfrm>
              <a:off x="528504" y="5073359"/>
              <a:ext cx="7749864" cy="367321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de-CH" sz="2400" dirty="0" smtClean="0">
                  <a:solidFill>
                    <a:prstClr val="black"/>
                  </a:solidFill>
                </a:rPr>
                <a:t>                                       </a:t>
              </a:r>
              <a:r>
                <a:rPr lang="de-CH" b="1" i="1" dirty="0" smtClean="0">
                  <a:solidFill>
                    <a:prstClr val="black"/>
                  </a:solidFill>
                </a:rPr>
                <a:t>                     [Y. Chen 00], [Y. Chen, </a:t>
              </a:r>
              <a:r>
                <a:rPr lang="de-CH" b="1" i="1" dirty="0" err="1" smtClean="0">
                  <a:solidFill>
                    <a:prstClr val="black"/>
                  </a:solidFill>
                </a:rPr>
                <a:t>F</a:t>
              </a:r>
              <a:r>
                <a:rPr lang="de-CH" b="1" i="1" dirty="0" err="1" smtClean="0">
                  <a:cs typeface="Arial" pitchFamily="34" charset="0"/>
                </a:rPr>
                <a:t>üredi</a:t>
              </a:r>
              <a:r>
                <a:rPr lang="de-CH" b="1" i="1" dirty="0" smtClean="0">
                  <a:cs typeface="Arial" pitchFamily="34" charset="0"/>
                </a:rPr>
                <a:t> 02]</a:t>
              </a:r>
              <a:endParaRPr lang="en-US" b="1" i="1" dirty="0" smtClean="0"/>
            </a:p>
          </p:txBody>
        </p:sp>
      </p:grpSp>
      <p:sp>
        <p:nvSpPr>
          <p:cNvPr id="42" name="Inhaltsplatzhalter 2"/>
          <p:cNvSpPr txBox="1">
            <a:spLocks/>
          </p:cNvSpPr>
          <p:nvPr/>
        </p:nvSpPr>
        <p:spPr>
          <a:xfrm>
            <a:off x="472116" y="3311614"/>
            <a:ext cx="4358964" cy="77270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dirty="0" smtClean="0"/>
              <a:t>several other partial results</a:t>
            </a:r>
            <a:br>
              <a:rPr lang="en-US" sz="2400" dirty="0" smtClean="0"/>
            </a:br>
            <a:r>
              <a:rPr lang="de-CH" b="1" i="1" dirty="0" smtClean="0">
                <a:solidFill>
                  <a:prstClr val="black"/>
                </a:solidFill>
              </a:rPr>
              <a:t>[Johnson 04], [Johnson, </a:t>
            </a:r>
            <a:r>
              <a:rPr lang="de-CH" b="1" i="1" dirty="0" err="1" smtClean="0">
                <a:solidFill>
                  <a:prstClr val="black"/>
                </a:solidFill>
              </a:rPr>
              <a:t>Kierstead</a:t>
            </a:r>
            <a:r>
              <a:rPr lang="de-CH" b="1" i="1" dirty="0" smtClean="0">
                <a:solidFill>
                  <a:prstClr val="black"/>
                </a:solidFill>
              </a:rPr>
              <a:t> 04], etc. </a:t>
            </a:r>
            <a:endParaRPr lang="en-US" sz="2400" dirty="0" smtClean="0"/>
          </a:p>
        </p:txBody>
      </p:sp>
      <p:grpSp>
        <p:nvGrpSpPr>
          <p:cNvPr id="7" name="Gruppieren 52"/>
          <p:cNvGrpSpPr/>
          <p:nvPr/>
        </p:nvGrpSpPr>
        <p:grpSpPr>
          <a:xfrm>
            <a:off x="534600" y="2848319"/>
            <a:ext cx="7749864" cy="422565"/>
            <a:chOff x="534600" y="5454359"/>
            <a:chExt cx="7749864" cy="422565"/>
          </a:xfrm>
        </p:grpSpPr>
        <p:sp>
          <p:nvSpPr>
            <p:cNvPr id="41" name="Inhaltsplatzhalter 2"/>
            <p:cNvSpPr txBox="1">
              <a:spLocks/>
            </p:cNvSpPr>
            <p:nvPr/>
          </p:nvSpPr>
          <p:spPr>
            <a:xfrm>
              <a:off x="534600" y="5454359"/>
              <a:ext cx="7749864" cy="367321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de-CH" sz="2400" dirty="0" smtClean="0">
                  <a:solidFill>
                    <a:prstClr val="black"/>
                  </a:solidFill>
                </a:rPr>
                <a:t>                                       </a:t>
              </a:r>
              <a:r>
                <a:rPr lang="de-CH" b="1" i="1" dirty="0" smtClean="0">
                  <a:solidFill>
                    <a:prstClr val="black"/>
                  </a:solidFill>
                </a:rPr>
                <a:t>                     [Y. Chen 03]</a:t>
              </a:r>
              <a:endParaRPr lang="en-US" b="1" i="1" dirty="0" smtClean="0"/>
            </a:p>
          </p:txBody>
        </p:sp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00259" y="5512351"/>
              <a:ext cx="1842941" cy="364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0" name="Tabelle 39"/>
          <p:cNvGraphicFramePr>
            <a:graphicFrameLocks noGrp="1"/>
          </p:cNvGraphicFramePr>
          <p:nvPr/>
        </p:nvGraphicFramePr>
        <p:xfrm>
          <a:off x="4631056" y="4292600"/>
          <a:ext cx="4172376" cy="2133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1547"/>
                <a:gridCol w="521547"/>
                <a:gridCol w="521547"/>
                <a:gridCol w="521547"/>
                <a:gridCol w="521547"/>
                <a:gridCol w="521547"/>
                <a:gridCol w="521547"/>
                <a:gridCol w="52154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15</a:t>
                      </a:r>
                      <a:endParaRPr lang="en-US" sz="1000" b="1" dirty="0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14</a:t>
                      </a:r>
                      <a:endParaRPr lang="en-US" sz="1000" b="1" dirty="0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13</a:t>
                      </a:r>
                      <a:endParaRPr lang="en-US" sz="1000" b="1" dirty="0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12</a:t>
                      </a:r>
                      <a:endParaRPr lang="en-US" sz="1000" b="1" dirty="0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11</a:t>
                      </a:r>
                      <a:endParaRPr lang="en-US" sz="1000" b="1" dirty="0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smtClean="0"/>
                        <a:t>10</a:t>
                      </a:r>
                      <a:endParaRPr lang="en-US" sz="1000" b="1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smtClean="0"/>
                        <a:t>9</a:t>
                      </a:r>
                      <a:endParaRPr lang="en-US" sz="1000" b="1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smtClean="0"/>
                        <a:t>8</a:t>
                      </a:r>
                      <a:endParaRPr lang="en-US" sz="1000" b="1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smtClean="0"/>
                        <a:t>7</a:t>
                      </a:r>
                      <a:endParaRPr lang="en-US" sz="1000" b="1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smtClean="0"/>
                        <a:t>6</a:t>
                      </a:r>
                      <a:endParaRPr lang="en-US" sz="1000" b="1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5</a:t>
                      </a:r>
                      <a:endParaRPr lang="en-US" sz="1000" b="1" dirty="0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smtClean="0"/>
                        <a:t>4</a:t>
                      </a:r>
                      <a:endParaRPr lang="en-US" sz="1000" b="1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smtClean="0"/>
                        <a:t>3</a:t>
                      </a:r>
                      <a:endParaRPr lang="en-US" sz="1000" b="1"/>
                    </a:p>
                  </a:txBody>
                  <a:tcPr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2</a:t>
                      </a:r>
                      <a:endParaRPr lang="en-US" sz="1000" b="1"/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3</a:t>
                      </a:r>
                      <a:endParaRPr lang="en-US" sz="1000" b="1" dirty="0"/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4</a:t>
                      </a:r>
                      <a:endParaRPr lang="en-US" sz="1000" b="1"/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5</a:t>
                      </a:r>
                      <a:endParaRPr lang="en-US" sz="1000" b="1" dirty="0"/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6</a:t>
                      </a:r>
                      <a:endParaRPr lang="en-US" sz="1000" b="1" dirty="0"/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7</a:t>
                      </a:r>
                      <a:endParaRPr lang="en-US" sz="1000" b="1" dirty="0"/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21810" y="5216843"/>
            <a:ext cx="201613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57658" y="6456680"/>
            <a:ext cx="20478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pieren 49"/>
          <p:cNvGrpSpPr/>
          <p:nvPr/>
        </p:nvGrpSpPr>
        <p:grpSpPr>
          <a:xfrm>
            <a:off x="6423660" y="5554980"/>
            <a:ext cx="76200" cy="91440"/>
            <a:chOff x="5539740" y="3672840"/>
            <a:chExt cx="297180" cy="289560"/>
          </a:xfrm>
        </p:grpSpPr>
        <p:cxnSp>
          <p:nvCxnSpPr>
            <p:cNvPr id="51" name="Gerade Verbindung 50"/>
            <p:cNvCxnSpPr/>
            <p:nvPr/>
          </p:nvCxnSpPr>
          <p:spPr>
            <a:xfrm>
              <a:off x="5547360" y="3672840"/>
              <a:ext cx="289560" cy="28956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>
            <a:xfrm flipV="1">
              <a:off x="5539740" y="3672840"/>
              <a:ext cx="281940" cy="28194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53"/>
          <p:cNvGrpSpPr/>
          <p:nvPr/>
        </p:nvGrpSpPr>
        <p:grpSpPr>
          <a:xfrm>
            <a:off x="6941820" y="5250180"/>
            <a:ext cx="76200" cy="91440"/>
            <a:chOff x="5539740" y="3672840"/>
            <a:chExt cx="297180" cy="289560"/>
          </a:xfrm>
        </p:grpSpPr>
        <p:cxnSp>
          <p:nvCxnSpPr>
            <p:cNvPr id="55" name="Gerade Verbindung 54"/>
            <p:cNvCxnSpPr/>
            <p:nvPr/>
          </p:nvCxnSpPr>
          <p:spPr>
            <a:xfrm>
              <a:off x="5547360" y="3672840"/>
              <a:ext cx="289560" cy="28956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/>
          </p:nvCxnSpPr>
          <p:spPr>
            <a:xfrm flipV="1">
              <a:off x="5539740" y="3672840"/>
              <a:ext cx="281940" cy="28194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56"/>
          <p:cNvGrpSpPr/>
          <p:nvPr/>
        </p:nvGrpSpPr>
        <p:grpSpPr>
          <a:xfrm>
            <a:off x="7459980" y="4945380"/>
            <a:ext cx="76200" cy="91440"/>
            <a:chOff x="5539740" y="3672840"/>
            <a:chExt cx="297180" cy="289560"/>
          </a:xfrm>
        </p:grpSpPr>
        <p:cxnSp>
          <p:nvCxnSpPr>
            <p:cNvPr id="58" name="Gerade Verbindung 57"/>
            <p:cNvCxnSpPr/>
            <p:nvPr/>
          </p:nvCxnSpPr>
          <p:spPr>
            <a:xfrm>
              <a:off x="5547360" y="3672840"/>
              <a:ext cx="289560" cy="28956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/>
          </p:nvCxnSpPr>
          <p:spPr>
            <a:xfrm flipV="1">
              <a:off x="5539740" y="3672840"/>
              <a:ext cx="281940" cy="28194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59"/>
          <p:cNvGrpSpPr/>
          <p:nvPr/>
        </p:nvGrpSpPr>
        <p:grpSpPr>
          <a:xfrm>
            <a:off x="7978140" y="4640580"/>
            <a:ext cx="76200" cy="91440"/>
            <a:chOff x="5539740" y="3672840"/>
            <a:chExt cx="297180" cy="289560"/>
          </a:xfrm>
        </p:grpSpPr>
        <p:cxnSp>
          <p:nvCxnSpPr>
            <p:cNvPr id="61" name="Gerade Verbindung 60"/>
            <p:cNvCxnSpPr/>
            <p:nvPr/>
          </p:nvCxnSpPr>
          <p:spPr>
            <a:xfrm>
              <a:off x="5547360" y="3672840"/>
              <a:ext cx="289560" cy="28956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/>
          </p:nvCxnSpPr>
          <p:spPr>
            <a:xfrm flipV="1">
              <a:off x="5539740" y="3672840"/>
              <a:ext cx="281940" cy="28194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62"/>
          <p:cNvGrpSpPr/>
          <p:nvPr/>
        </p:nvGrpSpPr>
        <p:grpSpPr>
          <a:xfrm>
            <a:off x="8503920" y="4335780"/>
            <a:ext cx="76200" cy="91440"/>
            <a:chOff x="5539740" y="3672840"/>
            <a:chExt cx="297180" cy="289560"/>
          </a:xfrm>
        </p:grpSpPr>
        <p:cxnSp>
          <p:nvCxnSpPr>
            <p:cNvPr id="64" name="Gerade Verbindung 63"/>
            <p:cNvCxnSpPr/>
            <p:nvPr/>
          </p:nvCxnSpPr>
          <p:spPr>
            <a:xfrm>
              <a:off x="5547360" y="3672840"/>
              <a:ext cx="289560" cy="28956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/>
          </p:nvCxnSpPr>
          <p:spPr>
            <a:xfrm flipV="1">
              <a:off x="5539740" y="3672840"/>
              <a:ext cx="281940" cy="28194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ieren 87"/>
          <p:cNvGrpSpPr/>
          <p:nvPr/>
        </p:nvGrpSpPr>
        <p:grpSpPr>
          <a:xfrm>
            <a:off x="5257800" y="4091940"/>
            <a:ext cx="1165860" cy="2225040"/>
            <a:chOff x="5257800" y="4091940"/>
            <a:chExt cx="1287780" cy="2225040"/>
          </a:xfrm>
        </p:grpSpPr>
        <p:sp>
          <p:nvSpPr>
            <p:cNvPr id="68" name="Freihandform 67"/>
            <p:cNvSpPr/>
            <p:nvPr/>
          </p:nvSpPr>
          <p:spPr>
            <a:xfrm>
              <a:off x="5257800" y="4091940"/>
              <a:ext cx="1287780" cy="2217420"/>
            </a:xfrm>
            <a:custGeom>
              <a:avLst/>
              <a:gdLst>
                <a:gd name="connsiteX0" fmla="*/ 0 w 1158240"/>
                <a:gd name="connsiteY0" fmla="*/ 2278380 h 2278380"/>
                <a:gd name="connsiteX1" fmla="*/ 655320 w 1158240"/>
                <a:gd name="connsiteY1" fmla="*/ 1889760 h 2278380"/>
                <a:gd name="connsiteX2" fmla="*/ 1074420 w 1158240"/>
                <a:gd name="connsiteY2" fmla="*/ 320040 h 2278380"/>
                <a:gd name="connsiteX3" fmla="*/ 1158240 w 1158240"/>
                <a:gd name="connsiteY3" fmla="*/ 0 h 2278380"/>
                <a:gd name="connsiteX0" fmla="*/ 0 w 1158240"/>
                <a:gd name="connsiteY0" fmla="*/ 2278380 h 2278380"/>
                <a:gd name="connsiteX1" fmla="*/ 769620 w 1158240"/>
                <a:gd name="connsiteY1" fmla="*/ 1645920 h 2278380"/>
                <a:gd name="connsiteX2" fmla="*/ 1074420 w 1158240"/>
                <a:gd name="connsiteY2" fmla="*/ 320040 h 2278380"/>
                <a:gd name="connsiteX3" fmla="*/ 1158240 w 1158240"/>
                <a:gd name="connsiteY3" fmla="*/ 0 h 2278380"/>
                <a:gd name="connsiteX0" fmla="*/ 0 w 1306830"/>
                <a:gd name="connsiteY0" fmla="*/ 2407920 h 2407920"/>
                <a:gd name="connsiteX1" fmla="*/ 769620 w 1306830"/>
                <a:gd name="connsiteY1" fmla="*/ 1775460 h 2407920"/>
                <a:gd name="connsiteX2" fmla="*/ 1242060 w 1306830"/>
                <a:gd name="connsiteY2" fmla="*/ 274320 h 2407920"/>
                <a:gd name="connsiteX3" fmla="*/ 1158240 w 1306830"/>
                <a:gd name="connsiteY3" fmla="*/ 129540 h 2407920"/>
                <a:gd name="connsiteX0" fmla="*/ 0 w 1242060"/>
                <a:gd name="connsiteY0" fmla="*/ 2133600 h 2133600"/>
                <a:gd name="connsiteX1" fmla="*/ 769620 w 1242060"/>
                <a:gd name="connsiteY1" fmla="*/ 1501140 h 2133600"/>
                <a:gd name="connsiteX2" fmla="*/ 1242060 w 1242060"/>
                <a:gd name="connsiteY2" fmla="*/ 0 h 2133600"/>
                <a:gd name="connsiteX0" fmla="*/ 0 w 1287780"/>
                <a:gd name="connsiteY0" fmla="*/ 2217420 h 2217420"/>
                <a:gd name="connsiteX1" fmla="*/ 769620 w 1287780"/>
                <a:gd name="connsiteY1" fmla="*/ 1584960 h 2217420"/>
                <a:gd name="connsiteX2" fmla="*/ 1287780 w 1287780"/>
                <a:gd name="connsiteY2" fmla="*/ 0 h 2217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7780" h="2217420">
                  <a:moveTo>
                    <a:pt x="0" y="2217420"/>
                  </a:moveTo>
                  <a:cubicBezTo>
                    <a:pt x="238125" y="2186305"/>
                    <a:pt x="554990" y="1954530"/>
                    <a:pt x="769620" y="1584960"/>
                  </a:cubicBezTo>
                  <a:cubicBezTo>
                    <a:pt x="984250" y="1215390"/>
                    <a:pt x="1223010" y="274320"/>
                    <a:pt x="1287780" y="0"/>
                  </a:cubicBezTo>
                </a:path>
              </a:pathLst>
            </a:cu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htwinkliges Dreieck 86"/>
            <p:cNvSpPr/>
            <p:nvPr/>
          </p:nvSpPr>
          <p:spPr>
            <a:xfrm flipV="1">
              <a:off x="5257800" y="4091940"/>
              <a:ext cx="1287780" cy="2225040"/>
            </a:xfrm>
            <a:prstGeom prst="rtTriangle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uppieren 88"/>
          <p:cNvGrpSpPr/>
          <p:nvPr/>
        </p:nvGrpSpPr>
        <p:grpSpPr>
          <a:xfrm>
            <a:off x="5257800" y="4091940"/>
            <a:ext cx="1417320" cy="2225040"/>
            <a:chOff x="5257800" y="4091940"/>
            <a:chExt cx="1287780" cy="2225040"/>
          </a:xfrm>
        </p:grpSpPr>
        <p:sp>
          <p:nvSpPr>
            <p:cNvPr id="90" name="Freihandform 89"/>
            <p:cNvSpPr/>
            <p:nvPr/>
          </p:nvSpPr>
          <p:spPr>
            <a:xfrm>
              <a:off x="5257800" y="4091940"/>
              <a:ext cx="1287780" cy="2217420"/>
            </a:xfrm>
            <a:custGeom>
              <a:avLst/>
              <a:gdLst>
                <a:gd name="connsiteX0" fmla="*/ 0 w 1158240"/>
                <a:gd name="connsiteY0" fmla="*/ 2278380 h 2278380"/>
                <a:gd name="connsiteX1" fmla="*/ 655320 w 1158240"/>
                <a:gd name="connsiteY1" fmla="*/ 1889760 h 2278380"/>
                <a:gd name="connsiteX2" fmla="*/ 1074420 w 1158240"/>
                <a:gd name="connsiteY2" fmla="*/ 320040 h 2278380"/>
                <a:gd name="connsiteX3" fmla="*/ 1158240 w 1158240"/>
                <a:gd name="connsiteY3" fmla="*/ 0 h 2278380"/>
                <a:gd name="connsiteX0" fmla="*/ 0 w 1158240"/>
                <a:gd name="connsiteY0" fmla="*/ 2278380 h 2278380"/>
                <a:gd name="connsiteX1" fmla="*/ 769620 w 1158240"/>
                <a:gd name="connsiteY1" fmla="*/ 1645920 h 2278380"/>
                <a:gd name="connsiteX2" fmla="*/ 1074420 w 1158240"/>
                <a:gd name="connsiteY2" fmla="*/ 320040 h 2278380"/>
                <a:gd name="connsiteX3" fmla="*/ 1158240 w 1158240"/>
                <a:gd name="connsiteY3" fmla="*/ 0 h 2278380"/>
                <a:gd name="connsiteX0" fmla="*/ 0 w 1306830"/>
                <a:gd name="connsiteY0" fmla="*/ 2407920 h 2407920"/>
                <a:gd name="connsiteX1" fmla="*/ 769620 w 1306830"/>
                <a:gd name="connsiteY1" fmla="*/ 1775460 h 2407920"/>
                <a:gd name="connsiteX2" fmla="*/ 1242060 w 1306830"/>
                <a:gd name="connsiteY2" fmla="*/ 274320 h 2407920"/>
                <a:gd name="connsiteX3" fmla="*/ 1158240 w 1306830"/>
                <a:gd name="connsiteY3" fmla="*/ 129540 h 2407920"/>
                <a:gd name="connsiteX0" fmla="*/ 0 w 1242060"/>
                <a:gd name="connsiteY0" fmla="*/ 2133600 h 2133600"/>
                <a:gd name="connsiteX1" fmla="*/ 769620 w 1242060"/>
                <a:gd name="connsiteY1" fmla="*/ 1501140 h 2133600"/>
                <a:gd name="connsiteX2" fmla="*/ 1242060 w 1242060"/>
                <a:gd name="connsiteY2" fmla="*/ 0 h 2133600"/>
                <a:gd name="connsiteX0" fmla="*/ 0 w 1287780"/>
                <a:gd name="connsiteY0" fmla="*/ 2217420 h 2217420"/>
                <a:gd name="connsiteX1" fmla="*/ 769620 w 1287780"/>
                <a:gd name="connsiteY1" fmla="*/ 1584960 h 2217420"/>
                <a:gd name="connsiteX2" fmla="*/ 1287780 w 1287780"/>
                <a:gd name="connsiteY2" fmla="*/ 0 h 2217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7780" h="2217420">
                  <a:moveTo>
                    <a:pt x="0" y="2217420"/>
                  </a:moveTo>
                  <a:cubicBezTo>
                    <a:pt x="238125" y="2186305"/>
                    <a:pt x="554990" y="1954530"/>
                    <a:pt x="769620" y="1584960"/>
                  </a:cubicBezTo>
                  <a:cubicBezTo>
                    <a:pt x="984250" y="1215390"/>
                    <a:pt x="1223010" y="274320"/>
                    <a:pt x="1287780" y="0"/>
                  </a:cubicBezTo>
                </a:path>
              </a:pathLst>
            </a:cu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htwinkliges Dreieck 90"/>
            <p:cNvSpPr/>
            <p:nvPr/>
          </p:nvSpPr>
          <p:spPr>
            <a:xfrm flipV="1">
              <a:off x="5257800" y="4091940"/>
              <a:ext cx="1287780" cy="2225040"/>
            </a:xfrm>
            <a:prstGeom prst="rtTriangle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htwinkliges Dreieck 93"/>
          <p:cNvSpPr/>
          <p:nvPr/>
        </p:nvSpPr>
        <p:spPr>
          <a:xfrm flipV="1">
            <a:off x="5265420" y="4091940"/>
            <a:ext cx="2689860" cy="2324100"/>
          </a:xfrm>
          <a:prstGeom prst="rtTriangl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htwinkliges Dreieck 97"/>
          <p:cNvSpPr/>
          <p:nvPr/>
        </p:nvSpPr>
        <p:spPr>
          <a:xfrm flipV="1">
            <a:off x="5257800" y="4091940"/>
            <a:ext cx="2971800" cy="2324100"/>
          </a:xfrm>
          <a:prstGeom prst="rtTriangl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Inhaltsplatzhalter 2"/>
          <p:cNvSpPr txBox="1">
            <a:spLocks/>
          </p:cNvSpPr>
          <p:nvPr/>
        </p:nvSpPr>
        <p:spPr>
          <a:xfrm>
            <a:off x="8321859" y="3775673"/>
            <a:ext cx="776421" cy="470136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CH" sz="2800" b="1" dirty="0" smtClean="0">
                <a:solidFill>
                  <a:srgbClr val="FF0000"/>
                </a:solidFill>
              </a:rPr>
              <a:t>???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4" grpId="0" animBg="1"/>
      <p:bldP spid="94" grpId="1" animBg="1"/>
      <p:bldP spid="98" grpId="0" animBg="1"/>
      <p:bldP spid="10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Our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results</a:t>
            </a:r>
            <a:endParaRPr lang="en-US" dirty="0"/>
          </a:p>
        </p:txBody>
      </p:sp>
      <p:graphicFrame>
        <p:nvGraphicFramePr>
          <p:cNvPr id="17" name="Tabelle 16"/>
          <p:cNvGraphicFramePr>
            <a:graphicFrameLocks noGrp="1"/>
          </p:cNvGraphicFramePr>
          <p:nvPr/>
        </p:nvGraphicFramePr>
        <p:xfrm>
          <a:off x="4631056" y="4292600"/>
          <a:ext cx="4172376" cy="2133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1547"/>
                <a:gridCol w="521547"/>
                <a:gridCol w="521547"/>
                <a:gridCol w="521547"/>
                <a:gridCol w="521547"/>
                <a:gridCol w="521547"/>
                <a:gridCol w="521547"/>
                <a:gridCol w="52154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15</a:t>
                      </a:r>
                      <a:endParaRPr lang="en-US" sz="1000" b="1" dirty="0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14</a:t>
                      </a:r>
                      <a:endParaRPr lang="en-US" sz="1000" b="1" dirty="0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13</a:t>
                      </a:r>
                      <a:endParaRPr lang="en-US" sz="1000" b="1" dirty="0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12</a:t>
                      </a:r>
                      <a:endParaRPr lang="en-US" sz="1000" b="1" dirty="0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11</a:t>
                      </a:r>
                      <a:endParaRPr lang="en-US" sz="1000" b="1" dirty="0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smtClean="0"/>
                        <a:t>10</a:t>
                      </a:r>
                      <a:endParaRPr lang="en-US" sz="1000" b="1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smtClean="0"/>
                        <a:t>9</a:t>
                      </a:r>
                      <a:endParaRPr lang="en-US" sz="1000" b="1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smtClean="0"/>
                        <a:t>8</a:t>
                      </a:r>
                      <a:endParaRPr lang="en-US" sz="1000" b="1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smtClean="0"/>
                        <a:t>7</a:t>
                      </a:r>
                      <a:endParaRPr lang="en-US" sz="1000" b="1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smtClean="0"/>
                        <a:t>6</a:t>
                      </a:r>
                      <a:endParaRPr lang="en-US" sz="1000" b="1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5</a:t>
                      </a:r>
                      <a:endParaRPr lang="en-US" sz="1000" b="1" dirty="0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x</a:t>
                      </a:r>
                      <a:endParaRPr lang="en-US" sz="10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smtClean="0"/>
                        <a:t>4</a:t>
                      </a:r>
                      <a:endParaRPr lang="en-US" sz="1000" b="1"/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smtClean="0"/>
                        <a:t>3</a:t>
                      </a:r>
                      <a:endParaRPr lang="en-US" sz="1000" b="1"/>
                    </a:p>
                  </a:txBody>
                  <a:tcPr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x</a:t>
                      </a:r>
                      <a:endParaRPr lang="en-US" sz="1000" b="1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2</a:t>
                      </a:r>
                      <a:endParaRPr lang="en-US" sz="1000" b="1"/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3</a:t>
                      </a:r>
                      <a:endParaRPr lang="en-US" sz="1000" b="1" dirty="0"/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4</a:t>
                      </a:r>
                      <a:endParaRPr lang="en-US" sz="1000" b="1"/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5</a:t>
                      </a:r>
                      <a:endParaRPr lang="en-US" sz="1000" b="1" dirty="0"/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6</a:t>
                      </a:r>
                      <a:endParaRPr lang="en-US" sz="1000" b="1" dirty="0"/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7</a:t>
                      </a:r>
                      <a:endParaRPr lang="en-US" sz="1000" b="1" dirty="0"/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1810" y="5216843"/>
            <a:ext cx="201613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7658" y="6456680"/>
            <a:ext cx="20478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Abgerundetes Rechteck 53"/>
          <p:cNvSpPr/>
          <p:nvPr/>
        </p:nvSpPr>
        <p:spPr>
          <a:xfrm rot="19768986">
            <a:off x="6037448" y="4887128"/>
            <a:ext cx="3124652" cy="120817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bgerundetes Rechteck 55"/>
          <p:cNvSpPr/>
          <p:nvPr/>
        </p:nvSpPr>
        <p:spPr>
          <a:xfrm rot="19768986">
            <a:off x="6029828" y="4727108"/>
            <a:ext cx="3124652" cy="120817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bgerundetes Rechteck 56"/>
          <p:cNvSpPr/>
          <p:nvPr/>
        </p:nvSpPr>
        <p:spPr>
          <a:xfrm rot="19768986">
            <a:off x="6029828" y="4414688"/>
            <a:ext cx="3124652" cy="120817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bgerundetes Rechteck 57"/>
          <p:cNvSpPr/>
          <p:nvPr/>
        </p:nvSpPr>
        <p:spPr>
          <a:xfrm rot="19768986">
            <a:off x="6045068" y="3782228"/>
            <a:ext cx="3124652" cy="120817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uppieren 37"/>
          <p:cNvGrpSpPr/>
          <p:nvPr/>
        </p:nvGrpSpPr>
        <p:grpSpPr>
          <a:xfrm>
            <a:off x="383723" y="1341257"/>
            <a:ext cx="8552631" cy="1192393"/>
            <a:chOff x="383723" y="1341257"/>
            <a:chExt cx="8552631" cy="1192393"/>
          </a:xfrm>
        </p:grpSpPr>
        <p:sp>
          <p:nvSpPr>
            <p:cNvPr id="21" name="Inhaltsplatzhalter 2"/>
            <p:cNvSpPr txBox="1">
              <a:spLocks/>
            </p:cNvSpPr>
            <p:nvPr/>
          </p:nvSpPr>
          <p:spPr>
            <a:xfrm>
              <a:off x="383723" y="1341257"/>
              <a:ext cx="8552631" cy="1192393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de-CH" sz="2400" b="1" dirty="0" smtClean="0"/>
                <a:t>Theorem 5 </a:t>
              </a:r>
              <a:r>
                <a:rPr lang="de-CH" b="1" i="1" dirty="0" smtClean="0">
                  <a:solidFill>
                    <a:prstClr val="black"/>
                  </a:solidFill>
                </a:rPr>
                <a:t>[M., Nummenpalo, Walczak STOC 18]</a:t>
              </a:r>
              <a:r>
                <a:rPr lang="de-CH" sz="2400" b="1" dirty="0" smtClean="0"/>
                <a:t>: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CH" sz="2400" dirty="0" smtClean="0"/>
                <a:t>For all            , the </a:t>
              </a:r>
              <a:r>
                <a:rPr lang="de-CH" sz="2400" dirty="0" err="1" smtClean="0"/>
                <a:t>odd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graph</a:t>
              </a:r>
              <a:r>
                <a:rPr lang="de-CH" sz="2400" dirty="0" smtClean="0"/>
                <a:t>                                      has a</a:t>
              </a:r>
              <a:br>
                <a:rPr lang="de-CH" sz="2400" dirty="0" smtClean="0"/>
              </a:br>
              <a:r>
                <a:rPr lang="de-CH" sz="2400" dirty="0" smtClean="0"/>
                <a:t>Hamilton </a:t>
              </a:r>
              <a:r>
                <a:rPr lang="de-CH" sz="2400" dirty="0" err="1" smtClean="0"/>
                <a:t>cycle</a:t>
              </a:r>
              <a:r>
                <a:rPr lang="de-CH" sz="2400" dirty="0" smtClean="0"/>
                <a:t>.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78764" y="1854916"/>
              <a:ext cx="705104" cy="317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29075" y="1847849"/>
              <a:ext cx="2455443" cy="371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uppieren 38"/>
          <p:cNvGrpSpPr/>
          <p:nvPr/>
        </p:nvGrpSpPr>
        <p:grpSpPr>
          <a:xfrm>
            <a:off x="393248" y="2789057"/>
            <a:ext cx="8552631" cy="1192393"/>
            <a:chOff x="393248" y="2789057"/>
            <a:chExt cx="8552631" cy="1192393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5563" y="3311139"/>
              <a:ext cx="709611" cy="317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70439" y="3276601"/>
              <a:ext cx="1868486" cy="391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Inhaltsplatzhalter 2"/>
            <p:cNvSpPr txBox="1">
              <a:spLocks/>
            </p:cNvSpPr>
            <p:nvPr/>
          </p:nvSpPr>
          <p:spPr>
            <a:xfrm>
              <a:off x="393248" y="2789057"/>
              <a:ext cx="8552631" cy="1192393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lvl="0" indent="-342900">
                <a:spcBef>
                  <a:spcPct val="20000"/>
                </a:spcBef>
                <a:defRPr/>
              </a:pPr>
              <a:r>
                <a:rPr lang="de-CH" sz="2400" b="1" dirty="0" smtClean="0"/>
                <a:t>Theorem 6 </a:t>
              </a:r>
              <a:r>
                <a:rPr lang="de-CH" b="1" i="1" dirty="0" smtClean="0">
                  <a:solidFill>
                    <a:prstClr val="black"/>
                  </a:solidFill>
                </a:rPr>
                <a:t>[M., Nummenpalo, Walczak STOC 18]</a:t>
              </a:r>
              <a:r>
                <a:rPr lang="de-CH" sz="2400" b="1" dirty="0" smtClean="0"/>
                <a:t>: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CH" sz="2400" dirty="0" smtClean="0"/>
                <a:t>For all            and            , the </a:t>
              </a:r>
              <a:r>
                <a:rPr lang="de-CH" sz="2400" dirty="0" err="1" smtClean="0"/>
                <a:t>graph</a:t>
              </a:r>
              <a:r>
                <a:rPr lang="de-CH" sz="2400" dirty="0" smtClean="0"/>
                <a:t>                              has a</a:t>
              </a:r>
              <a:br>
                <a:rPr lang="de-CH" sz="2400" dirty="0" smtClean="0"/>
              </a:br>
              <a:r>
                <a:rPr lang="de-CH" sz="2400" dirty="0" smtClean="0"/>
                <a:t>Hamilton </a:t>
              </a:r>
              <a:r>
                <a:rPr lang="de-CH" sz="2400" dirty="0" err="1" smtClean="0"/>
                <a:t>cycle</a:t>
              </a:r>
              <a:r>
                <a:rPr lang="de-CH" sz="2400" dirty="0" smtClean="0"/>
                <a:t>.</a:t>
              </a:r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88289" y="3302716"/>
              <a:ext cx="705104" cy="317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57" grpId="0" animBg="1"/>
      <p:bldP spid="5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Our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results</a:t>
            </a:r>
            <a:endParaRPr lang="en-US" dirty="0"/>
          </a:p>
        </p:txBody>
      </p:sp>
      <p:grpSp>
        <p:nvGrpSpPr>
          <p:cNvPr id="3" name="Gruppieren 37"/>
          <p:cNvGrpSpPr/>
          <p:nvPr/>
        </p:nvGrpSpPr>
        <p:grpSpPr>
          <a:xfrm>
            <a:off x="383723" y="1341257"/>
            <a:ext cx="8552631" cy="1192393"/>
            <a:chOff x="383723" y="1341257"/>
            <a:chExt cx="8552631" cy="1192393"/>
          </a:xfrm>
        </p:grpSpPr>
        <p:sp>
          <p:nvSpPr>
            <p:cNvPr id="72" name="Inhaltsplatzhalter 2"/>
            <p:cNvSpPr txBox="1">
              <a:spLocks/>
            </p:cNvSpPr>
            <p:nvPr/>
          </p:nvSpPr>
          <p:spPr>
            <a:xfrm>
              <a:off x="383723" y="1341257"/>
              <a:ext cx="8552631" cy="1192393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de-CH" sz="2400" b="1" dirty="0" smtClean="0"/>
                <a:t>Theorem 5 </a:t>
              </a:r>
              <a:r>
                <a:rPr lang="de-CH" b="1" i="1" dirty="0" smtClean="0">
                  <a:solidFill>
                    <a:prstClr val="black"/>
                  </a:solidFill>
                </a:rPr>
                <a:t>[M., Nummenpalo, Walczak STOC 18]</a:t>
              </a:r>
              <a:r>
                <a:rPr lang="de-CH" sz="2400" b="1" dirty="0" smtClean="0"/>
                <a:t>: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CH" sz="2400" dirty="0" smtClean="0"/>
                <a:t>For all            , the </a:t>
              </a:r>
              <a:r>
                <a:rPr lang="de-CH" sz="2400" dirty="0" err="1" smtClean="0"/>
                <a:t>odd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graph</a:t>
              </a:r>
              <a:r>
                <a:rPr lang="de-CH" sz="2400" dirty="0" smtClean="0"/>
                <a:t>                                      has a</a:t>
              </a:r>
              <a:br>
                <a:rPr lang="de-CH" sz="2400" dirty="0" smtClean="0"/>
              </a:br>
              <a:r>
                <a:rPr lang="de-CH" sz="2400" dirty="0" smtClean="0"/>
                <a:t>Hamilton </a:t>
              </a:r>
              <a:r>
                <a:rPr lang="de-CH" sz="2400" dirty="0" err="1" smtClean="0"/>
                <a:t>cycle</a:t>
              </a:r>
              <a:r>
                <a:rPr lang="de-CH" sz="2400" dirty="0" smtClean="0"/>
                <a:t>.</a:t>
              </a: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78764" y="1854916"/>
              <a:ext cx="705104" cy="317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29075" y="1847849"/>
              <a:ext cx="2455443" cy="371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38"/>
          <p:cNvGrpSpPr/>
          <p:nvPr/>
        </p:nvGrpSpPr>
        <p:grpSpPr>
          <a:xfrm>
            <a:off x="393248" y="2789057"/>
            <a:ext cx="8552631" cy="1192393"/>
            <a:chOff x="393248" y="2789057"/>
            <a:chExt cx="8552631" cy="1192393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95563" y="3311139"/>
              <a:ext cx="709611" cy="317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70439" y="3276601"/>
              <a:ext cx="1868486" cy="391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Inhaltsplatzhalter 2"/>
            <p:cNvSpPr txBox="1">
              <a:spLocks/>
            </p:cNvSpPr>
            <p:nvPr/>
          </p:nvSpPr>
          <p:spPr>
            <a:xfrm>
              <a:off x="393248" y="2789057"/>
              <a:ext cx="8552631" cy="1192393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lvl="0" indent="-342900">
                <a:spcBef>
                  <a:spcPct val="20000"/>
                </a:spcBef>
                <a:defRPr/>
              </a:pPr>
              <a:r>
                <a:rPr lang="de-CH" sz="2400" b="1" dirty="0" smtClean="0"/>
                <a:t>Theorem 6 </a:t>
              </a:r>
              <a:r>
                <a:rPr lang="de-CH" b="1" i="1" dirty="0" smtClean="0">
                  <a:solidFill>
                    <a:prstClr val="black"/>
                  </a:solidFill>
                </a:rPr>
                <a:t>[M., Nummenpalo, Walczak STOC 18]</a:t>
              </a:r>
              <a:r>
                <a:rPr lang="de-CH" sz="2400" b="1" dirty="0" smtClean="0"/>
                <a:t>: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CH" sz="2400" dirty="0" smtClean="0"/>
                <a:t>For all            and            , the </a:t>
              </a:r>
              <a:r>
                <a:rPr lang="de-CH" sz="2400" dirty="0" err="1" smtClean="0"/>
                <a:t>graph</a:t>
              </a:r>
              <a:r>
                <a:rPr lang="de-CH" sz="2400" dirty="0" smtClean="0"/>
                <a:t>                              has a</a:t>
              </a:r>
              <a:br>
                <a:rPr lang="de-CH" sz="2400" dirty="0" smtClean="0"/>
              </a:br>
              <a:r>
                <a:rPr lang="de-CH" sz="2400" dirty="0" smtClean="0"/>
                <a:t>Hamilton </a:t>
              </a:r>
              <a:r>
                <a:rPr lang="de-CH" sz="2400" dirty="0" err="1" smtClean="0"/>
                <a:t>cycle</a:t>
              </a:r>
              <a:r>
                <a:rPr lang="de-CH" sz="2400" dirty="0" smtClean="0"/>
                <a:t>.</a:t>
              </a:r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8289" y="3302716"/>
              <a:ext cx="705104" cy="317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pieren 39"/>
          <p:cNvGrpSpPr/>
          <p:nvPr/>
        </p:nvGrpSpPr>
        <p:grpSpPr>
          <a:xfrm>
            <a:off x="402773" y="4255907"/>
            <a:ext cx="8552631" cy="1192393"/>
            <a:chOff x="402773" y="4255907"/>
            <a:chExt cx="8552631" cy="1192393"/>
          </a:xfrm>
        </p:grpSpPr>
        <p:sp>
          <p:nvSpPr>
            <p:cNvPr id="32" name="Inhaltsplatzhalter 2"/>
            <p:cNvSpPr txBox="1">
              <a:spLocks/>
            </p:cNvSpPr>
            <p:nvPr/>
          </p:nvSpPr>
          <p:spPr>
            <a:xfrm>
              <a:off x="402773" y="4255907"/>
              <a:ext cx="8552631" cy="1192393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lvl="0" indent="-342900">
                <a:spcBef>
                  <a:spcPct val="20000"/>
                </a:spcBef>
                <a:defRPr/>
              </a:pPr>
              <a:r>
                <a:rPr lang="de-CH" sz="2400" b="1" dirty="0" smtClean="0"/>
                <a:t>Theorem 7 </a:t>
              </a:r>
              <a:r>
                <a:rPr lang="de-CH" b="1" i="1" dirty="0" smtClean="0">
                  <a:solidFill>
                    <a:prstClr val="black"/>
                  </a:solidFill>
                </a:rPr>
                <a:t>[M., Nummenpalo, Walczak STOC 18]</a:t>
              </a:r>
              <a:r>
                <a:rPr lang="de-CH" sz="2400" b="1" dirty="0" smtClean="0"/>
                <a:t>: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CH" sz="2400" dirty="0" smtClean="0"/>
                <a:t>For all            , the </a:t>
              </a:r>
              <a:r>
                <a:rPr lang="de-CH" sz="2400" dirty="0" err="1" smtClean="0"/>
                <a:t>odd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graph</a:t>
              </a:r>
              <a:r>
                <a:rPr lang="de-CH" sz="2400" dirty="0" smtClean="0"/>
                <a:t>       has at least           </a:t>
              </a:r>
              <a:r>
                <a:rPr lang="de-CH" sz="2400" dirty="0" err="1" smtClean="0"/>
                <a:t>distinct</a:t>
              </a:r>
              <a:r>
                <a:rPr lang="de-CH" sz="2400" dirty="0" smtClean="0"/>
                <a:t/>
              </a:r>
              <a:br>
                <a:rPr lang="de-CH" sz="2400" dirty="0" smtClean="0"/>
              </a:br>
              <a:r>
                <a:rPr lang="de-CH" sz="2400" dirty="0" smtClean="0"/>
                <a:t>Hamilton </a:t>
              </a:r>
              <a:r>
                <a:rPr lang="de-CH" sz="2400" dirty="0" err="1" smtClean="0"/>
                <a:t>cycles</a:t>
              </a:r>
              <a:r>
                <a:rPr lang="de-CH" sz="2400" dirty="0" smtClean="0"/>
                <a:t>.</a:t>
              </a:r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17626" y="4781550"/>
              <a:ext cx="687046" cy="344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89625" y="4682019"/>
              <a:ext cx="673100" cy="375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08438" y="4760010"/>
              <a:ext cx="392111" cy="331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bgerundetes Rechteck 165"/>
          <p:cNvSpPr/>
          <p:nvPr/>
        </p:nvSpPr>
        <p:spPr>
          <a:xfrm>
            <a:off x="274320" y="3324225"/>
            <a:ext cx="3025140" cy="3228976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Proof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ideas</a:t>
            </a:r>
            <a:endParaRPr lang="en-US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395536" y="1329523"/>
            <a:ext cx="8316924" cy="46166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1: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2-factor in the</a:t>
            </a:r>
            <a:r>
              <a:rPr kumimoji="0" lang="de-C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</a:t>
            </a:r>
            <a:endParaRPr kumimoji="0" lang="de-CH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903" y="3344595"/>
            <a:ext cx="392111" cy="33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236"/>
          <p:cNvGrpSpPr/>
          <p:nvPr/>
        </p:nvGrpSpPr>
        <p:grpSpPr>
          <a:xfrm>
            <a:off x="3464109" y="3044153"/>
            <a:ext cx="5790381" cy="803186"/>
            <a:chOff x="3258369" y="3044153"/>
            <a:chExt cx="5790381" cy="80318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0789" y="3133668"/>
              <a:ext cx="363536" cy="282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2" name="Inhaltsplatzhalter 2"/>
            <p:cNvSpPr txBox="1">
              <a:spLocks/>
            </p:cNvSpPr>
            <p:nvPr/>
          </p:nvSpPr>
          <p:spPr>
            <a:xfrm>
              <a:off x="3258369" y="3044153"/>
              <a:ext cx="5790381" cy="803186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400" dirty="0" smtClean="0"/>
                <a:t>based on </a:t>
              </a:r>
              <a:r>
                <a:rPr lang="en-US" sz="2400" dirty="0" err="1" smtClean="0"/>
                <a:t>Dyck</a:t>
              </a:r>
              <a:r>
                <a:rPr lang="en-US" sz="2400" dirty="0" smtClean="0"/>
                <a:t> words of length</a:t>
              </a:r>
              <a:br>
                <a:rPr lang="en-US" sz="2400" dirty="0" smtClean="0"/>
              </a:br>
              <a:r>
                <a:rPr lang="en-US" sz="2400" dirty="0" smtClean="0"/>
                <a:t>                           </a:t>
              </a:r>
              <a:r>
                <a:rPr lang="en-US" b="1" i="1" dirty="0" smtClean="0"/>
                <a:t>[M., </a:t>
              </a:r>
              <a:r>
                <a:rPr lang="en-US" b="1" i="1" dirty="0" err="1" smtClean="0"/>
                <a:t>Standke</a:t>
              </a:r>
              <a:r>
                <a:rPr lang="en-US" b="1" i="1" dirty="0" smtClean="0"/>
                <a:t>, </a:t>
              </a:r>
              <a:r>
                <a:rPr lang="en-US" b="1" i="1" dirty="0" err="1" smtClean="0"/>
                <a:t>Wiechert</a:t>
              </a:r>
              <a:r>
                <a:rPr lang="en-US" b="1" i="1" dirty="0" smtClean="0"/>
                <a:t> 17]</a:t>
              </a:r>
            </a:p>
          </p:txBody>
        </p:sp>
      </p:grpSp>
      <p:grpSp>
        <p:nvGrpSpPr>
          <p:cNvPr id="3" name="Gruppieren 237"/>
          <p:cNvGrpSpPr/>
          <p:nvPr/>
        </p:nvGrpSpPr>
        <p:grpSpPr>
          <a:xfrm>
            <a:off x="3483159" y="3867149"/>
            <a:ext cx="5171256" cy="608839"/>
            <a:chOff x="3277419" y="3867149"/>
            <a:chExt cx="5171256" cy="608839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02539" y="3940397"/>
              <a:ext cx="846136" cy="304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3" name="Inhaltsplatzhalter 2"/>
            <p:cNvSpPr txBox="1">
              <a:spLocks/>
            </p:cNvSpPr>
            <p:nvPr/>
          </p:nvSpPr>
          <p:spPr>
            <a:xfrm>
              <a:off x="3277419" y="3867149"/>
              <a:ext cx="5161731" cy="60883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400" dirty="0" smtClean="0"/>
                <a:t>all cycles have the same length</a:t>
              </a:r>
              <a:endParaRPr lang="en-US" b="1" i="1" dirty="0" smtClean="0"/>
            </a:p>
          </p:txBody>
        </p:sp>
      </p:grpSp>
      <p:grpSp>
        <p:nvGrpSpPr>
          <p:cNvPr id="5" name="Gruppieren 238"/>
          <p:cNvGrpSpPr/>
          <p:nvPr/>
        </p:nvGrpSpPr>
        <p:grpSpPr>
          <a:xfrm>
            <a:off x="3483159" y="4314824"/>
            <a:ext cx="5742756" cy="608839"/>
            <a:chOff x="3277419" y="4314824"/>
            <a:chExt cx="5742756" cy="608839"/>
          </a:xfrm>
        </p:grpSpPr>
        <p:sp>
          <p:nvSpPr>
            <p:cNvPr id="235" name="Inhaltsplatzhalter 2"/>
            <p:cNvSpPr txBox="1">
              <a:spLocks/>
            </p:cNvSpPr>
            <p:nvPr/>
          </p:nvSpPr>
          <p:spPr>
            <a:xfrm>
              <a:off x="3277419" y="4314824"/>
              <a:ext cx="5742756" cy="60883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400" dirty="0" smtClean="0"/>
                <a:t>number of cycles =     </a:t>
              </a:r>
              <a:r>
                <a:rPr lang="en-US" sz="2400" dirty="0" err="1" smtClean="0"/>
                <a:t>th</a:t>
              </a:r>
              <a:r>
                <a:rPr lang="en-US" sz="2400" dirty="0" smtClean="0"/>
                <a:t> Catalan number</a:t>
              </a:r>
              <a:endParaRPr lang="en-US" b="1" i="1" dirty="0" smtClean="0"/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0614" y="4425950"/>
              <a:ext cx="164325" cy="265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uppieren 81"/>
          <p:cNvGrpSpPr/>
          <p:nvPr/>
        </p:nvGrpSpPr>
        <p:grpSpPr>
          <a:xfrm>
            <a:off x="1774137" y="3470910"/>
            <a:ext cx="766712" cy="805234"/>
            <a:chOff x="1774137" y="3375660"/>
            <a:chExt cx="766712" cy="805234"/>
          </a:xfrm>
        </p:grpSpPr>
        <p:sp>
          <p:nvSpPr>
            <p:cNvPr id="128" name="Ellipse 127"/>
            <p:cNvSpPr/>
            <p:nvPr/>
          </p:nvSpPr>
          <p:spPr>
            <a:xfrm>
              <a:off x="2193237" y="337566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Ellipse 128"/>
            <p:cNvSpPr/>
            <p:nvPr/>
          </p:nvSpPr>
          <p:spPr>
            <a:xfrm>
              <a:off x="1896057" y="346710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Ellipse 130"/>
            <p:cNvSpPr/>
            <p:nvPr/>
          </p:nvSpPr>
          <p:spPr>
            <a:xfrm>
              <a:off x="1774137" y="37490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Ellipse 131"/>
            <p:cNvSpPr/>
            <p:nvPr/>
          </p:nvSpPr>
          <p:spPr>
            <a:xfrm>
              <a:off x="1911297" y="40309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Ellipse 132"/>
            <p:cNvSpPr/>
            <p:nvPr/>
          </p:nvSpPr>
          <p:spPr>
            <a:xfrm>
              <a:off x="2223717" y="40919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2444697" y="39014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Ellipse 134"/>
            <p:cNvSpPr/>
            <p:nvPr/>
          </p:nvSpPr>
          <p:spPr>
            <a:xfrm>
              <a:off x="2452317" y="35737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ihandform 80"/>
            <p:cNvSpPr/>
            <p:nvPr/>
          </p:nvSpPr>
          <p:spPr>
            <a:xfrm>
              <a:off x="1816101" y="3406775"/>
              <a:ext cx="666750" cy="727075"/>
            </a:xfrm>
            <a:custGeom>
              <a:avLst/>
              <a:gdLst>
                <a:gd name="connsiteX0" fmla="*/ 127000 w 669925"/>
                <a:gd name="connsiteY0" fmla="*/ 101600 h 727075"/>
                <a:gd name="connsiteX1" fmla="*/ 0 w 669925"/>
                <a:gd name="connsiteY1" fmla="*/ 384175 h 727075"/>
                <a:gd name="connsiteX2" fmla="*/ 133350 w 669925"/>
                <a:gd name="connsiteY2" fmla="*/ 673100 h 727075"/>
                <a:gd name="connsiteX3" fmla="*/ 444500 w 669925"/>
                <a:gd name="connsiteY3" fmla="*/ 727075 h 727075"/>
                <a:gd name="connsiteX4" fmla="*/ 669925 w 669925"/>
                <a:gd name="connsiteY4" fmla="*/ 542925 h 727075"/>
                <a:gd name="connsiteX5" fmla="*/ 669925 w 669925"/>
                <a:gd name="connsiteY5" fmla="*/ 206375 h 727075"/>
                <a:gd name="connsiteX6" fmla="*/ 409575 w 669925"/>
                <a:gd name="connsiteY6" fmla="*/ 0 h 727075"/>
                <a:gd name="connsiteX7" fmla="*/ 127000 w 669925"/>
                <a:gd name="connsiteY7" fmla="*/ 101600 h 72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925" h="727075">
                  <a:moveTo>
                    <a:pt x="127000" y="101600"/>
                  </a:moveTo>
                  <a:lnTo>
                    <a:pt x="0" y="384175"/>
                  </a:lnTo>
                  <a:lnTo>
                    <a:pt x="133350" y="673100"/>
                  </a:lnTo>
                  <a:lnTo>
                    <a:pt x="444500" y="727075"/>
                  </a:lnTo>
                  <a:lnTo>
                    <a:pt x="669925" y="542925"/>
                  </a:lnTo>
                  <a:lnTo>
                    <a:pt x="669925" y="206375"/>
                  </a:lnTo>
                  <a:lnTo>
                    <a:pt x="409575" y="0"/>
                  </a:lnTo>
                  <a:lnTo>
                    <a:pt x="127000" y="10160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uppieren 82"/>
          <p:cNvGrpSpPr/>
          <p:nvPr/>
        </p:nvGrpSpPr>
        <p:grpSpPr>
          <a:xfrm>
            <a:off x="770837" y="3686810"/>
            <a:ext cx="766712" cy="805234"/>
            <a:chOff x="1774137" y="3375660"/>
            <a:chExt cx="766712" cy="805234"/>
          </a:xfrm>
        </p:grpSpPr>
        <p:sp>
          <p:nvSpPr>
            <p:cNvPr id="84" name="Ellipse 83"/>
            <p:cNvSpPr/>
            <p:nvPr/>
          </p:nvSpPr>
          <p:spPr>
            <a:xfrm>
              <a:off x="2193237" y="337566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Ellipse 84"/>
            <p:cNvSpPr/>
            <p:nvPr/>
          </p:nvSpPr>
          <p:spPr>
            <a:xfrm>
              <a:off x="1896057" y="346710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Ellipse 85"/>
            <p:cNvSpPr/>
            <p:nvPr/>
          </p:nvSpPr>
          <p:spPr>
            <a:xfrm>
              <a:off x="1774137" y="37490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Ellipse 86"/>
            <p:cNvSpPr/>
            <p:nvPr/>
          </p:nvSpPr>
          <p:spPr>
            <a:xfrm>
              <a:off x="1911297" y="40309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Ellipse 87"/>
            <p:cNvSpPr/>
            <p:nvPr/>
          </p:nvSpPr>
          <p:spPr>
            <a:xfrm>
              <a:off x="2223717" y="40919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Ellipse 88"/>
            <p:cNvSpPr/>
            <p:nvPr/>
          </p:nvSpPr>
          <p:spPr>
            <a:xfrm>
              <a:off x="2444697" y="39014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Ellipse 89"/>
            <p:cNvSpPr/>
            <p:nvPr/>
          </p:nvSpPr>
          <p:spPr>
            <a:xfrm>
              <a:off x="2452317" y="35737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ihandform 90"/>
            <p:cNvSpPr/>
            <p:nvPr/>
          </p:nvSpPr>
          <p:spPr>
            <a:xfrm>
              <a:off x="1816101" y="3406775"/>
              <a:ext cx="666750" cy="727075"/>
            </a:xfrm>
            <a:custGeom>
              <a:avLst/>
              <a:gdLst>
                <a:gd name="connsiteX0" fmla="*/ 127000 w 669925"/>
                <a:gd name="connsiteY0" fmla="*/ 101600 h 727075"/>
                <a:gd name="connsiteX1" fmla="*/ 0 w 669925"/>
                <a:gd name="connsiteY1" fmla="*/ 384175 h 727075"/>
                <a:gd name="connsiteX2" fmla="*/ 133350 w 669925"/>
                <a:gd name="connsiteY2" fmla="*/ 673100 h 727075"/>
                <a:gd name="connsiteX3" fmla="*/ 444500 w 669925"/>
                <a:gd name="connsiteY3" fmla="*/ 727075 h 727075"/>
                <a:gd name="connsiteX4" fmla="*/ 669925 w 669925"/>
                <a:gd name="connsiteY4" fmla="*/ 542925 h 727075"/>
                <a:gd name="connsiteX5" fmla="*/ 669925 w 669925"/>
                <a:gd name="connsiteY5" fmla="*/ 206375 h 727075"/>
                <a:gd name="connsiteX6" fmla="*/ 409575 w 669925"/>
                <a:gd name="connsiteY6" fmla="*/ 0 h 727075"/>
                <a:gd name="connsiteX7" fmla="*/ 127000 w 669925"/>
                <a:gd name="connsiteY7" fmla="*/ 101600 h 72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925" h="727075">
                  <a:moveTo>
                    <a:pt x="127000" y="101600"/>
                  </a:moveTo>
                  <a:lnTo>
                    <a:pt x="0" y="384175"/>
                  </a:lnTo>
                  <a:lnTo>
                    <a:pt x="133350" y="673100"/>
                  </a:lnTo>
                  <a:lnTo>
                    <a:pt x="444500" y="727075"/>
                  </a:lnTo>
                  <a:lnTo>
                    <a:pt x="669925" y="542925"/>
                  </a:lnTo>
                  <a:lnTo>
                    <a:pt x="669925" y="206375"/>
                  </a:lnTo>
                  <a:lnTo>
                    <a:pt x="409575" y="0"/>
                  </a:lnTo>
                  <a:lnTo>
                    <a:pt x="127000" y="10160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uppieren 99"/>
          <p:cNvGrpSpPr/>
          <p:nvPr/>
        </p:nvGrpSpPr>
        <p:grpSpPr>
          <a:xfrm>
            <a:off x="1399487" y="4556760"/>
            <a:ext cx="766712" cy="805234"/>
            <a:chOff x="1774137" y="3375660"/>
            <a:chExt cx="766712" cy="805234"/>
          </a:xfrm>
        </p:grpSpPr>
        <p:sp>
          <p:nvSpPr>
            <p:cNvPr id="101" name="Ellipse 100"/>
            <p:cNvSpPr/>
            <p:nvPr/>
          </p:nvSpPr>
          <p:spPr>
            <a:xfrm>
              <a:off x="2193237" y="337566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Ellipse 101"/>
            <p:cNvSpPr/>
            <p:nvPr/>
          </p:nvSpPr>
          <p:spPr>
            <a:xfrm>
              <a:off x="1896057" y="346710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Ellipse 102"/>
            <p:cNvSpPr/>
            <p:nvPr/>
          </p:nvSpPr>
          <p:spPr>
            <a:xfrm>
              <a:off x="1774137" y="37490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Ellipse 103"/>
            <p:cNvSpPr/>
            <p:nvPr/>
          </p:nvSpPr>
          <p:spPr>
            <a:xfrm>
              <a:off x="1911297" y="40309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2223717" y="40919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Ellipse 105"/>
            <p:cNvSpPr/>
            <p:nvPr/>
          </p:nvSpPr>
          <p:spPr>
            <a:xfrm>
              <a:off x="2444697" y="39014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2452317" y="35737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1816101" y="3406775"/>
              <a:ext cx="666750" cy="727075"/>
            </a:xfrm>
            <a:custGeom>
              <a:avLst/>
              <a:gdLst>
                <a:gd name="connsiteX0" fmla="*/ 127000 w 669925"/>
                <a:gd name="connsiteY0" fmla="*/ 101600 h 727075"/>
                <a:gd name="connsiteX1" fmla="*/ 0 w 669925"/>
                <a:gd name="connsiteY1" fmla="*/ 384175 h 727075"/>
                <a:gd name="connsiteX2" fmla="*/ 133350 w 669925"/>
                <a:gd name="connsiteY2" fmla="*/ 673100 h 727075"/>
                <a:gd name="connsiteX3" fmla="*/ 444500 w 669925"/>
                <a:gd name="connsiteY3" fmla="*/ 727075 h 727075"/>
                <a:gd name="connsiteX4" fmla="*/ 669925 w 669925"/>
                <a:gd name="connsiteY4" fmla="*/ 542925 h 727075"/>
                <a:gd name="connsiteX5" fmla="*/ 669925 w 669925"/>
                <a:gd name="connsiteY5" fmla="*/ 206375 h 727075"/>
                <a:gd name="connsiteX6" fmla="*/ 409575 w 669925"/>
                <a:gd name="connsiteY6" fmla="*/ 0 h 727075"/>
                <a:gd name="connsiteX7" fmla="*/ 127000 w 669925"/>
                <a:gd name="connsiteY7" fmla="*/ 101600 h 72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925" h="727075">
                  <a:moveTo>
                    <a:pt x="127000" y="101600"/>
                  </a:moveTo>
                  <a:lnTo>
                    <a:pt x="0" y="384175"/>
                  </a:lnTo>
                  <a:lnTo>
                    <a:pt x="133350" y="673100"/>
                  </a:lnTo>
                  <a:lnTo>
                    <a:pt x="444500" y="727075"/>
                  </a:lnTo>
                  <a:lnTo>
                    <a:pt x="669925" y="542925"/>
                  </a:lnTo>
                  <a:lnTo>
                    <a:pt x="669925" y="206375"/>
                  </a:lnTo>
                  <a:lnTo>
                    <a:pt x="409575" y="0"/>
                  </a:lnTo>
                  <a:lnTo>
                    <a:pt x="127000" y="10160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uppieren 108"/>
          <p:cNvGrpSpPr/>
          <p:nvPr/>
        </p:nvGrpSpPr>
        <p:grpSpPr>
          <a:xfrm>
            <a:off x="2358337" y="4315460"/>
            <a:ext cx="766712" cy="805234"/>
            <a:chOff x="1774137" y="3375660"/>
            <a:chExt cx="766712" cy="805234"/>
          </a:xfrm>
        </p:grpSpPr>
        <p:sp>
          <p:nvSpPr>
            <p:cNvPr id="110" name="Ellipse 109"/>
            <p:cNvSpPr/>
            <p:nvPr/>
          </p:nvSpPr>
          <p:spPr>
            <a:xfrm>
              <a:off x="2193237" y="337566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1896057" y="346710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1774137" y="37490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1911297" y="40309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Ellipse 113"/>
            <p:cNvSpPr/>
            <p:nvPr/>
          </p:nvSpPr>
          <p:spPr>
            <a:xfrm>
              <a:off x="2223717" y="40919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Ellipse 114"/>
            <p:cNvSpPr/>
            <p:nvPr/>
          </p:nvSpPr>
          <p:spPr>
            <a:xfrm>
              <a:off x="2444697" y="39014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2452317" y="35737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ihandform 116"/>
            <p:cNvSpPr/>
            <p:nvPr/>
          </p:nvSpPr>
          <p:spPr>
            <a:xfrm>
              <a:off x="1816101" y="3406775"/>
              <a:ext cx="666750" cy="727075"/>
            </a:xfrm>
            <a:custGeom>
              <a:avLst/>
              <a:gdLst>
                <a:gd name="connsiteX0" fmla="*/ 127000 w 669925"/>
                <a:gd name="connsiteY0" fmla="*/ 101600 h 727075"/>
                <a:gd name="connsiteX1" fmla="*/ 0 w 669925"/>
                <a:gd name="connsiteY1" fmla="*/ 384175 h 727075"/>
                <a:gd name="connsiteX2" fmla="*/ 133350 w 669925"/>
                <a:gd name="connsiteY2" fmla="*/ 673100 h 727075"/>
                <a:gd name="connsiteX3" fmla="*/ 444500 w 669925"/>
                <a:gd name="connsiteY3" fmla="*/ 727075 h 727075"/>
                <a:gd name="connsiteX4" fmla="*/ 669925 w 669925"/>
                <a:gd name="connsiteY4" fmla="*/ 542925 h 727075"/>
                <a:gd name="connsiteX5" fmla="*/ 669925 w 669925"/>
                <a:gd name="connsiteY5" fmla="*/ 206375 h 727075"/>
                <a:gd name="connsiteX6" fmla="*/ 409575 w 669925"/>
                <a:gd name="connsiteY6" fmla="*/ 0 h 727075"/>
                <a:gd name="connsiteX7" fmla="*/ 127000 w 669925"/>
                <a:gd name="connsiteY7" fmla="*/ 101600 h 72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925" h="727075">
                  <a:moveTo>
                    <a:pt x="127000" y="101600"/>
                  </a:moveTo>
                  <a:lnTo>
                    <a:pt x="0" y="384175"/>
                  </a:lnTo>
                  <a:lnTo>
                    <a:pt x="133350" y="673100"/>
                  </a:lnTo>
                  <a:lnTo>
                    <a:pt x="444500" y="727075"/>
                  </a:lnTo>
                  <a:lnTo>
                    <a:pt x="669925" y="542925"/>
                  </a:lnTo>
                  <a:lnTo>
                    <a:pt x="669925" y="206375"/>
                  </a:lnTo>
                  <a:lnTo>
                    <a:pt x="409575" y="0"/>
                  </a:lnTo>
                  <a:lnTo>
                    <a:pt x="127000" y="10160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uppieren 117"/>
          <p:cNvGrpSpPr/>
          <p:nvPr/>
        </p:nvGrpSpPr>
        <p:grpSpPr>
          <a:xfrm>
            <a:off x="421587" y="4779010"/>
            <a:ext cx="766712" cy="805234"/>
            <a:chOff x="1774137" y="3375660"/>
            <a:chExt cx="766712" cy="805234"/>
          </a:xfrm>
        </p:grpSpPr>
        <p:sp>
          <p:nvSpPr>
            <p:cNvPr id="119" name="Ellipse 118"/>
            <p:cNvSpPr/>
            <p:nvPr/>
          </p:nvSpPr>
          <p:spPr>
            <a:xfrm>
              <a:off x="2193237" y="337566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Ellipse 119"/>
            <p:cNvSpPr/>
            <p:nvPr/>
          </p:nvSpPr>
          <p:spPr>
            <a:xfrm>
              <a:off x="1896057" y="346710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Ellipse 120"/>
            <p:cNvSpPr/>
            <p:nvPr/>
          </p:nvSpPr>
          <p:spPr>
            <a:xfrm>
              <a:off x="1774137" y="37490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1911297" y="40309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Ellipse 122"/>
            <p:cNvSpPr/>
            <p:nvPr/>
          </p:nvSpPr>
          <p:spPr>
            <a:xfrm>
              <a:off x="2223717" y="40919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Ellipse 123"/>
            <p:cNvSpPr/>
            <p:nvPr/>
          </p:nvSpPr>
          <p:spPr>
            <a:xfrm>
              <a:off x="2444697" y="39014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2452317" y="35737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ihandform 129"/>
            <p:cNvSpPr/>
            <p:nvPr/>
          </p:nvSpPr>
          <p:spPr>
            <a:xfrm>
              <a:off x="1816101" y="3406775"/>
              <a:ext cx="666750" cy="727075"/>
            </a:xfrm>
            <a:custGeom>
              <a:avLst/>
              <a:gdLst>
                <a:gd name="connsiteX0" fmla="*/ 127000 w 669925"/>
                <a:gd name="connsiteY0" fmla="*/ 101600 h 727075"/>
                <a:gd name="connsiteX1" fmla="*/ 0 w 669925"/>
                <a:gd name="connsiteY1" fmla="*/ 384175 h 727075"/>
                <a:gd name="connsiteX2" fmla="*/ 133350 w 669925"/>
                <a:gd name="connsiteY2" fmla="*/ 673100 h 727075"/>
                <a:gd name="connsiteX3" fmla="*/ 444500 w 669925"/>
                <a:gd name="connsiteY3" fmla="*/ 727075 h 727075"/>
                <a:gd name="connsiteX4" fmla="*/ 669925 w 669925"/>
                <a:gd name="connsiteY4" fmla="*/ 542925 h 727075"/>
                <a:gd name="connsiteX5" fmla="*/ 669925 w 669925"/>
                <a:gd name="connsiteY5" fmla="*/ 206375 h 727075"/>
                <a:gd name="connsiteX6" fmla="*/ 409575 w 669925"/>
                <a:gd name="connsiteY6" fmla="*/ 0 h 727075"/>
                <a:gd name="connsiteX7" fmla="*/ 127000 w 669925"/>
                <a:gd name="connsiteY7" fmla="*/ 101600 h 72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925" h="727075">
                  <a:moveTo>
                    <a:pt x="127000" y="101600"/>
                  </a:moveTo>
                  <a:lnTo>
                    <a:pt x="0" y="384175"/>
                  </a:lnTo>
                  <a:lnTo>
                    <a:pt x="133350" y="673100"/>
                  </a:lnTo>
                  <a:lnTo>
                    <a:pt x="444500" y="727075"/>
                  </a:lnTo>
                  <a:lnTo>
                    <a:pt x="669925" y="542925"/>
                  </a:lnTo>
                  <a:lnTo>
                    <a:pt x="669925" y="206375"/>
                  </a:lnTo>
                  <a:lnTo>
                    <a:pt x="409575" y="0"/>
                  </a:lnTo>
                  <a:lnTo>
                    <a:pt x="127000" y="10160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uppieren 145"/>
          <p:cNvGrpSpPr/>
          <p:nvPr/>
        </p:nvGrpSpPr>
        <p:grpSpPr>
          <a:xfrm>
            <a:off x="1101037" y="5591810"/>
            <a:ext cx="766712" cy="805234"/>
            <a:chOff x="1774137" y="3375660"/>
            <a:chExt cx="766712" cy="805234"/>
          </a:xfrm>
        </p:grpSpPr>
        <p:sp>
          <p:nvSpPr>
            <p:cNvPr id="147" name="Ellipse 146"/>
            <p:cNvSpPr/>
            <p:nvPr/>
          </p:nvSpPr>
          <p:spPr>
            <a:xfrm>
              <a:off x="2193237" y="337566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Ellipse 147"/>
            <p:cNvSpPr/>
            <p:nvPr/>
          </p:nvSpPr>
          <p:spPr>
            <a:xfrm>
              <a:off x="1896057" y="346710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Ellipse 148"/>
            <p:cNvSpPr/>
            <p:nvPr/>
          </p:nvSpPr>
          <p:spPr>
            <a:xfrm>
              <a:off x="1774137" y="37490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Ellipse 149"/>
            <p:cNvSpPr/>
            <p:nvPr/>
          </p:nvSpPr>
          <p:spPr>
            <a:xfrm>
              <a:off x="1911297" y="40309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Ellipse 150"/>
            <p:cNvSpPr/>
            <p:nvPr/>
          </p:nvSpPr>
          <p:spPr>
            <a:xfrm>
              <a:off x="2223717" y="40919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Ellipse 151"/>
            <p:cNvSpPr/>
            <p:nvPr/>
          </p:nvSpPr>
          <p:spPr>
            <a:xfrm>
              <a:off x="2444697" y="39014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Ellipse 152"/>
            <p:cNvSpPr/>
            <p:nvPr/>
          </p:nvSpPr>
          <p:spPr>
            <a:xfrm>
              <a:off x="2452317" y="35737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ihandform 153"/>
            <p:cNvSpPr/>
            <p:nvPr/>
          </p:nvSpPr>
          <p:spPr>
            <a:xfrm>
              <a:off x="1816101" y="3406775"/>
              <a:ext cx="666750" cy="727075"/>
            </a:xfrm>
            <a:custGeom>
              <a:avLst/>
              <a:gdLst>
                <a:gd name="connsiteX0" fmla="*/ 127000 w 669925"/>
                <a:gd name="connsiteY0" fmla="*/ 101600 h 727075"/>
                <a:gd name="connsiteX1" fmla="*/ 0 w 669925"/>
                <a:gd name="connsiteY1" fmla="*/ 384175 h 727075"/>
                <a:gd name="connsiteX2" fmla="*/ 133350 w 669925"/>
                <a:gd name="connsiteY2" fmla="*/ 673100 h 727075"/>
                <a:gd name="connsiteX3" fmla="*/ 444500 w 669925"/>
                <a:gd name="connsiteY3" fmla="*/ 727075 h 727075"/>
                <a:gd name="connsiteX4" fmla="*/ 669925 w 669925"/>
                <a:gd name="connsiteY4" fmla="*/ 542925 h 727075"/>
                <a:gd name="connsiteX5" fmla="*/ 669925 w 669925"/>
                <a:gd name="connsiteY5" fmla="*/ 206375 h 727075"/>
                <a:gd name="connsiteX6" fmla="*/ 409575 w 669925"/>
                <a:gd name="connsiteY6" fmla="*/ 0 h 727075"/>
                <a:gd name="connsiteX7" fmla="*/ 127000 w 669925"/>
                <a:gd name="connsiteY7" fmla="*/ 101600 h 72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925" h="727075">
                  <a:moveTo>
                    <a:pt x="127000" y="101600"/>
                  </a:moveTo>
                  <a:lnTo>
                    <a:pt x="0" y="384175"/>
                  </a:lnTo>
                  <a:lnTo>
                    <a:pt x="133350" y="673100"/>
                  </a:lnTo>
                  <a:lnTo>
                    <a:pt x="444500" y="727075"/>
                  </a:lnTo>
                  <a:lnTo>
                    <a:pt x="669925" y="542925"/>
                  </a:lnTo>
                  <a:lnTo>
                    <a:pt x="669925" y="206375"/>
                  </a:lnTo>
                  <a:lnTo>
                    <a:pt x="409575" y="0"/>
                  </a:lnTo>
                  <a:lnTo>
                    <a:pt x="127000" y="10160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uppieren 154"/>
          <p:cNvGrpSpPr/>
          <p:nvPr/>
        </p:nvGrpSpPr>
        <p:grpSpPr>
          <a:xfrm>
            <a:off x="2104337" y="5388610"/>
            <a:ext cx="766712" cy="805234"/>
            <a:chOff x="1774137" y="3375660"/>
            <a:chExt cx="766712" cy="805234"/>
          </a:xfrm>
        </p:grpSpPr>
        <p:sp>
          <p:nvSpPr>
            <p:cNvPr id="156" name="Ellipse 155"/>
            <p:cNvSpPr/>
            <p:nvPr/>
          </p:nvSpPr>
          <p:spPr>
            <a:xfrm>
              <a:off x="2193237" y="337566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Ellipse 156"/>
            <p:cNvSpPr/>
            <p:nvPr/>
          </p:nvSpPr>
          <p:spPr>
            <a:xfrm>
              <a:off x="1896057" y="346710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Ellipse 157"/>
            <p:cNvSpPr/>
            <p:nvPr/>
          </p:nvSpPr>
          <p:spPr>
            <a:xfrm>
              <a:off x="1774137" y="37490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Ellipse 158"/>
            <p:cNvSpPr/>
            <p:nvPr/>
          </p:nvSpPr>
          <p:spPr>
            <a:xfrm>
              <a:off x="1911297" y="40309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Ellipse 159"/>
            <p:cNvSpPr/>
            <p:nvPr/>
          </p:nvSpPr>
          <p:spPr>
            <a:xfrm>
              <a:off x="2223717" y="40919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Ellipse 160"/>
            <p:cNvSpPr/>
            <p:nvPr/>
          </p:nvSpPr>
          <p:spPr>
            <a:xfrm>
              <a:off x="2444697" y="39014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Ellipse 161"/>
            <p:cNvSpPr/>
            <p:nvPr/>
          </p:nvSpPr>
          <p:spPr>
            <a:xfrm>
              <a:off x="2452317" y="35737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ihandform 162"/>
            <p:cNvSpPr/>
            <p:nvPr/>
          </p:nvSpPr>
          <p:spPr>
            <a:xfrm>
              <a:off x="1816101" y="3406775"/>
              <a:ext cx="666750" cy="727075"/>
            </a:xfrm>
            <a:custGeom>
              <a:avLst/>
              <a:gdLst>
                <a:gd name="connsiteX0" fmla="*/ 127000 w 669925"/>
                <a:gd name="connsiteY0" fmla="*/ 101600 h 727075"/>
                <a:gd name="connsiteX1" fmla="*/ 0 w 669925"/>
                <a:gd name="connsiteY1" fmla="*/ 384175 h 727075"/>
                <a:gd name="connsiteX2" fmla="*/ 133350 w 669925"/>
                <a:gd name="connsiteY2" fmla="*/ 673100 h 727075"/>
                <a:gd name="connsiteX3" fmla="*/ 444500 w 669925"/>
                <a:gd name="connsiteY3" fmla="*/ 727075 h 727075"/>
                <a:gd name="connsiteX4" fmla="*/ 669925 w 669925"/>
                <a:gd name="connsiteY4" fmla="*/ 542925 h 727075"/>
                <a:gd name="connsiteX5" fmla="*/ 669925 w 669925"/>
                <a:gd name="connsiteY5" fmla="*/ 206375 h 727075"/>
                <a:gd name="connsiteX6" fmla="*/ 409575 w 669925"/>
                <a:gd name="connsiteY6" fmla="*/ 0 h 727075"/>
                <a:gd name="connsiteX7" fmla="*/ 127000 w 669925"/>
                <a:gd name="connsiteY7" fmla="*/ 101600 h 72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925" h="727075">
                  <a:moveTo>
                    <a:pt x="127000" y="101600"/>
                  </a:moveTo>
                  <a:lnTo>
                    <a:pt x="0" y="384175"/>
                  </a:lnTo>
                  <a:lnTo>
                    <a:pt x="133350" y="673100"/>
                  </a:lnTo>
                  <a:lnTo>
                    <a:pt x="444500" y="727075"/>
                  </a:lnTo>
                  <a:lnTo>
                    <a:pt x="669925" y="542925"/>
                  </a:lnTo>
                  <a:lnTo>
                    <a:pt x="669925" y="206375"/>
                  </a:lnTo>
                  <a:lnTo>
                    <a:pt x="409575" y="0"/>
                  </a:lnTo>
                  <a:lnTo>
                    <a:pt x="127000" y="10160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Abgerundetes Rechteck 92"/>
          <p:cNvSpPr/>
          <p:nvPr/>
        </p:nvSpPr>
        <p:spPr>
          <a:xfrm rot="3270398">
            <a:off x="5119367" y="4825680"/>
            <a:ext cx="302247" cy="1722268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smtClean="0">
                <a:solidFill>
                  <a:prstClr val="black"/>
                </a:solidFill>
                <a:cs typeface="Arial" pitchFamily="34" charset="0"/>
              </a:rPr>
              <a:t>The </a:t>
            </a:r>
            <a:r>
              <a:rPr lang="de-CH" dirty="0" err="1" smtClean="0">
                <a:solidFill>
                  <a:prstClr val="black"/>
                </a:solidFill>
                <a:cs typeface="Arial" pitchFamily="34" charset="0"/>
              </a:rPr>
              <a:t>hypercube</a:t>
            </a:r>
            <a:endParaRPr lang="en-US" dirty="0"/>
          </a:p>
        </p:txBody>
      </p:sp>
      <p:sp>
        <p:nvSpPr>
          <p:cNvPr id="78" name="Inhaltsplatzhalter 2"/>
          <p:cNvSpPr txBox="1">
            <a:spLocks/>
          </p:cNvSpPr>
          <p:nvPr/>
        </p:nvSpPr>
        <p:spPr>
          <a:xfrm>
            <a:off x="172269" y="1281521"/>
            <a:ext cx="8314506" cy="1438819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Hypercube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vertices = all {0,1}-sequences (“</a:t>
            </a:r>
            <a:r>
              <a:rPr lang="en-US" sz="2400" dirty="0" err="1" smtClean="0"/>
              <a:t>bitstrings</a:t>
            </a:r>
            <a:r>
              <a:rPr lang="en-US" sz="2400" dirty="0" smtClean="0"/>
              <a:t>”) of length 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edges = connect </a:t>
            </a:r>
            <a:r>
              <a:rPr lang="en-US" sz="2400" dirty="0" err="1" smtClean="0"/>
              <a:t>bitstrings</a:t>
            </a:r>
            <a:r>
              <a:rPr lang="en-US" sz="2400" dirty="0" smtClean="0"/>
              <a:t> that differ in exactly one bit</a:t>
            </a:r>
          </a:p>
        </p:txBody>
      </p:sp>
      <p:sp>
        <p:nvSpPr>
          <p:cNvPr id="2052" name="AutoShape 4" descr="data:image/jpeg;base64,/9j/4AAQSkZJRgABAQAAAQABAAD/2wCEAAkGBxQHBhUUBxQUFhQWFxoZGBYXFhQYIRgYGhccFyAaGhwdHCggGhwlHhoWITEhJSouLi4uHyM1ODM4NygtLisBCgoKDg0OGhAQGywmICYsLC83NzcvLC00LywvLCwsLzQwLCwsLjQvLC4sLCwsLCw0LCwsLy0sLC4sLCwsLCwtLP/AABEIAN8A4gMBEQACEQEDEQH/xAAcAAEAAgIDAQAAAAAAAAAAAAAABgcEBQIDCAH/xABAEAACAQIDBAYHBwIEBwAAAAAAAQIDEQQFBiExQWEHEiJRcYETFSNCcpGhFDJSYoKxwZKyFiQzwkNTg6LR4fD/xAAbAQEAAgMBAQAAAAAAAAAAAAAABAUCAwYHAf/EADYRAQABAwEEBwgCAQQDAAAAAAABAgMEEQUSITEGQVFhcYGhExQiMpGxwdHh8EIzUnKSI0OC/9oADAMBAAIRAxEAPwC8QAAAAAxczzCnlWClVx0lGEd7f7JcW+4xrriiNZbsfHuZFyLduNZlS+qdcV87xX+WlKlRjK8IRdm2ndSm1vd9tty+pU3smqueHCHoWztiWMWj44iqqY4zPLwiOz1n0XBpzMvW+RUa2y84Jyt+JbJLykmWlqvfoipwWfje7ZNdrsn06vRsjYiAAAAAAAAAAAAAAAAAAAAAAAAAAAAMTNMxp5VgZVcdJRhFbX/CXFvuMa64ojWW/Hx7mRci3bjWZUbq/VFTUuOvUvGlF+zp33c33yf03FPevTdnuej7M2Zbwbekcap5z+I7mgNC0W90P4/0+RVKUntpVLpd0Zq6/wC5TLTBq1omnscJ0osbmTTdj/KPWP40T4muYAAAAAAAAAAAAAAAAAAAAAAAAAAAxczzCnleClVx0lGEVtb/AGXe33GNdcURrLdj49zIuRbtxrMqM1fqipqXHXneNKL9nTvu/NLvk/puKe9fm7Pc9I2Xsu3g29I41Tzn8R3NAaFoATfokx/2bUrpyeyrTat+aPaX065MwqtLmna5zpNY38SLkf4zH0nh99Fylq4AAAAAAAAAAAAAAAAAAAAAAAAAAGNmOPp5ZgpVcdJRhFXbf7Lvb3JcTGqqKY1lusWLl+5Fu3Gsyo3WOqampcdeV40Yv2dP/dLvk/puXFunv35uz3PR9l7Lt4NvTnXPOfxHd90eNC1AAGdkWP8AVmc0a3CFSLfw37S+VzO3Vu1RUjZlj29iu12xMefV6vRqd1sL55M+gAAAAAAAAAAAAAAAAAAAAAAAACmuljMqlfUTo1JeypqLjFbF1pRu5Pve23JeLvVZlczXu9UO/wCjWNboxfbRHxVTOs90Ty8P72IQQ3RgAAAAvzQeZ+tdLUZyd5RXo5fFDs3firPzLrHr37cS8x2zje75ldMcpnWPCeP8JAb1WAAAADhVqKjTcqzUYpXbbSSS4tvcj5M6cZZU0zVMU0xrMo/jNdYDCStPERk/yKU/rFNfU0VZVqOtaWth59yNYtzHjpH34sWHSPgJb6k1406n8JmPvlrtbp6OZ8f4x9YZ+E1lgcX/AKWJpr424f3pGynItTyqRrux86381qfLj9tW5oYiGIhfDyjJd8Wn+xtiYnkr67ddE6VRMeLtPrAAAAAAAAAAAAACoOmHBehz6nVW6pTt+qD2/SUSrzqdK4nth3fRa9vY1dv/AG1ek/zEoEQnTgAAAAsfodzb0WMq4apumvSQ+KOyS8WrP9LJ+Dc0maHJ9KcTet0ZEdXCfCeXrr9Vqlk4kAAAAFQ9J2qvWGKeFwL9lB+0a9+a4c4xfzfgiry7+9O5HJ3fR7ZXsaIybkfFPLuj9z9vGUBITpwABzpVHRnei3FrjFtP5o+xOnJjVTFUaVRrDc4HV+NwP+hiajXdNqp/embaci5TyqV97ZGFd+a1Hlw+2iw+jvVeK1DjqkMeqbhCF3KMWpdZySS+9a1lLhwJ2LfruTMVOV27srFw7dNVrXWZ5a6xppx6tezrT0muZAAAAAAAAAACHdKeWfb9LudNdqjJT/T92XlZ3/SRcyjet69i/wCjmT7LMiieVcaefOP15qUKh6GAAAADNyXMZZTm1OtS305J271ua802vMzor3KoqhHy8enIs12quuNP19JeisLiI4rDRnQd4zipRfemrpl7ExMaw8ouW6rdc0VRxidHafWAAAh/SPqj1Hlvo8I/b1VstvhDc5+PBc7vgRcq9uU6RzlfbB2Z71d9pXHwU+s9n5nu8VJlQ9EAAAAAAt7ofy/0GR1K0ltq1LLnGCt/c5lpg0aUTV2uE6UZG/kU2o/xj1n+NE+JrmAAAAAAAAAAA68TQjisPKFdXjOLjJd6as18j5MRMaSzt11W6orp5xOvnDzlm2AlleZ1KNbfTm4370tz81Z+ZQ10zRVNM9T1jGv05Fmm7TyqjX++EsQxbwAAAAW50R539qyuWGrvt0dsOdOT/wBsr+TiWmFc1p3J6vs4XpNhezvRkUxwq4T/AMo/cfaVgE1y4Bg51mkMmyydbGPswW7jJ8Irm3sMLlcUUzVKRiYteTeptW+c+nf5PP8AnOaTznM51sY+1N7uEVwiuSWwpK65rqmqXqOJi0Y1mm1b5R6z1z5sEwSQAAAAZOXYKeZY6FLCK85yUV58XySu3yRlTTNUxTDTfvUWLdV2vlEavRGU4COV5bTo4f7tOKiudt7fNu78y9opiimKYeVZN+rIu1Xauczr/fBlmTQAAAAAAAAAAACqOmDJ/Q46niaS2VOxP44q8W+bimv0lbm29JiuOt2/RfM3rdWPV/jxjwnn6/dXRAdWAAAADZadzaWR5zTrUr9l9pfig9kl8t3OxstXJt1RVCHnYlOXYqs1dfLunq/vY9C4bERxWGjPDtOMkpRa4pq6ZeRMTGsPLLluq3XNFUaTE6O1uy2n1gpHpE1R6+zL0eEfsKT7Nvfluc/Dely28Soyb/tKtI5Q9F2Hsv3S1v1x8dXPujs/M9/giJFXoAAAAAFv9F+lvVuE+046NqtRdiL9ym+PKUtj5K3ey0xLG7G/POXB9Idqe3r93tz8NPPvn9R9/JPSa5kAAAAAAAAAAAADVaoyhZ5kVSi98leD7prbF/P6XNd637SiaU3Z2XOLk0XeqJ4+E83nmUXCTU0007NPY01wZRPVImJjWHwPoAAAALM6K9UKnH7Hj5WW10ZNpLbtdP53a813Fhh39Pgq8nH9I9lzVPvVqP8AlH5/E+XezulDVf2TC/ZcukvSVF7SS92D93xl+3ijPLv6RuUo/R7ZXtK/ebsfDHLvnt8I+/gqUrHcAAAAAATTo20v66zD02NjehSe5+/Peo80tjfkuLJeLY36t6eUOe29tT3W17K3Px1ekdvjPKPqugtnnwAAAAAAAAAAAAAABS3SlknqzP8A0tFWp17y8Ki+8vPZLzZU5dvdr1jlL0Lo7m+3xvZ1T8VHDy6v15QhhEdAAAAAAAAAAAAABscgyiee5rCjhN8t8rXUYrfJ8l9XZcTZbtzcqimETNy6MSzVdr6vWeqP71cXoDKsuhlOXwo4NWhBWXPvb5t3bLuiiKKYph5fk5FeRdqu3J4z/fRlmTQAAAAAAAAAAAAAAAaDW+SevtPzp017SPbp/HHh5q8fM0ZFr2lEx1rPZGb7plU1z8s8J8J/XNQXiUr08AAAAAAAAAAAHKnB1aijSTcm0kkrtt7EkuLPvNjVVFMTMzpEL00Lphacyz21nXqWdSXd3QXJfV35WuMez7Onjzeb7Y2nObe+H5I5fvxn7JMSFOAAAAAAAAAAAAAAAAAFI9JmR+qdQOdFWp17zXKd+2vm1L9RUZdrcr1jlL0Xo/ne8Yu5V81HDy6v15IiRV6AAAAAAAAAAFpdFulPRwWMzBbWvYxfBP8A4j5vhy28UWOHY/8AZV5OL6RbV3pnFtTwj5p/Hl19/DqlZRYORAAAAAAAAAAAAAAAAAABH9cZF6/yCcKa9pHt0/iXDzV158jRkWvaUada02Rne55NNc/LPCfCf1zUI1Z9rYylemvgfQAAAAAAACVdH+mP8Q5rfEJ+gpNOf5nvUPPjy8UScaz7SrjyhS7b2n7nZ0o+erl3d/67/CV4xXVjaO4uHm8zrxl9AAAAAAAAAAAAAAAAAAAABTnSlp31Zmf2jDL2dZ9pfhq2u/6tsvHrFVmWd2rejlP3d90d2j7ez7Cv5qPWn+OXhogxDdIAAAAAAAPcB6C0dlSybTlKnFdpxUpvvnJXfjbd4JF3Yt7lEQ8t2rlTk5Vdc8tdI8I5fvxbo3K8AAAAAAAAAAAAAAAAAAAABqtU5Ws5yCrSa2yi3HlNbYv5pGu9Rv0TSm7Oypxsmi72Tx8J4T6PPBRPVQAAAAAAB7gPQ+ms6pZ5lcZ4GW5JSi98JW3Nf/XLy1cpuU6w8qz8K7iXpouR4T1THc2ptQgAAAAAAAAAAAAAAAAAAAAHGpNU6bdRpJK7b4JcWNdH2mmap0jm835nUhVzOrLCf6bqTcNluy5NrZw2WKCuYmqdOT1vHprps0RX80RGvjpxYpi3AAAAAAANlkOdVchx6q4CVnulF7px/DJd37Gy3cqt1a0omZhWsu1Nu7H7ie2F36W1NR1Jg+thX1Zr79NvbF/zHuf87C3s3qbsaw852jsy9g17tfGJ5T1T+p7m7NyuAAAAAAAAAAAAAAAAAAAArzpX1H9lwawmEfbqK9Rr3af4fGT+i5kHMvaRuR1uq6N7O9pX7zXHCnl3z2+X38FTFY7gAAAAAAAAAd+Dxc8DiY1MHKUJxd1KLs1/65H2mqaZ1hru2qLtE0XI1iVpaV6SoYpKnn9qc9yqpdiXxL3Hz3eBZWcyJ4V8HF7R6N129a8X4o7OuPDt+/isGE1UgnTaae1NO6a5E5y0xNM6S5B8AAAAAAAAAAAAAAAAGt1DnMMhyqdbFcNkY8ZSe6K8forvga7tyLdO9KXg4deXei1R18+6OuXn3MMbPMcdOri3ec5OTfjwXcluS7kUlVU1TMy9SsWaLNum3RHCI0Y5i2gAAAAAAAAAAA3WntUYnT8/8jO8ONOV3F+XuvmrG61frt8pV2dsvGzI/wDJTx7Y4T/PmszIOknDZjaOY+wn+Z3g/CfD9SXiWFvMoq4VcHIZvRzJs/Fa+OO7n9P1qmlOoqsE6bTT3NO6fgyXE6ueqpmmdJji5B8AAAAAAAAAAAAA4zkoQbm0kldt7LLvYfYiZnSFGa81M9RZr7Bv0FO6prv75vm+HcrcymyL3tKuHKHpOxtmRhWfi+ern3d3l9/JGCOuAAAAAAAAAAAAAAADYZVneIyed8tqzhyTvF+MXeL+RnRcro+WUXJwsfJjS9RE/f6xxTnKOlWUElnFFS/PSdn/AEy2P5omUZ0/5Q5vK6K0zxsV6d0/uP0muUawwebWWGrRUn7k+xK/clLf5XJlGRbr5S57K2RmY/GuidO2OMenLz0b43KwAAAAAAAAAAK36V9S+gpfY8G+1JJ1WnujvUP1b3yt3kDMvafBHm63o3s3en3q5HCPl8eufLq7/BVZWu1AAADtwuGni8RGGFi5Tk7Rit7Z9iJmdIYXLlNuia650iF0aP0PSyfA3zGEKtaa7TlFSUfyxuvm+JbWMamiPi4y892ptu7k3NLUzTRHLSdJnvnT7dTLznRGDzWk70o05cJ0koNeKWyXmjK5jW6+rRoxNt5mPPzzVHZPH+Y8lUao0jX05UvXXXpcKsVs8JL3X47O5lbesVW+fJ2+ztr2M2NKeFXZP47Y/swjxoWoAAAAAAAAAAbPLNQYnKber69SCXu3vH+mV4/Q2UXa6PllDyNn42R/q0RPfyn6xxS3LOlSvR2ZlShUXfFuD/lP5IlUZ1UfNGqiyOi1irjarmnx4x+J+6WZZ0kYLGu1eU6L3e0js/qjdW8bEmjMt1c+CkyOjmba40xFUd0/idPTVKMHjaeOpdbBVITj3wkpL6EimqKuMSprtm5anduUzE98aMgyagAAAAa3UWcQyLKJ1sR7q7MfxSexR839Ls13bkW6ZqlLwcOvLv02qevn3R1y8+Y3FTx2LnUxTvOcnKT5v+ORR1VTVOsvU7Vqi1RFuiNIiNHQfGwAAduGw8sViIww0XKcnaMVtbbPsRMzpDC5cpt0zXXOkQuvQ2j46ew/XxVpYiS7Ut6gvwx/l8S3x8eLcazzeebY2xVm17lHCiPXvn8QlhJUYBwq01WpuNZKUWrNNJpruae9HyY14SypqmmYqpnSYVtqroz67lU067Pe6Mns/RJ7vB7Oa3EC9h9dH0dbs3pLppbyv+0fmPzH0lWuLws8FiHDFxlCcd8ZJpor5iaZ0l19u7RdpiuiYmJ64dJ8bAAAAAAAAAAAAc6FaWHqqWHlKMlulFtNea2n2JmOMMa6Ka43ao1jv4pxo/Ps1x9fqZbL00VvlWV4x+KeyV+V2+RLsXb9U6U8fFzm1MDZVqneuxuzP+3nPhHL00WxSjV9GvSyp9ayvaErX427W4s43utxFU2tZ3YnTxj9MkyaQABS/SdqH1tnHocM/ZUG1s96puk+aX3V595U5d3fq3Y5R93oPR7Z/u9j2tcfFX6U9X15z5diFkR0IAA7cNh5YrERhhouU5O0YpXbZ9iJmdIYXLlNuma650iF1aF0dHT1D0mLtLESW171BP3Y/wAvj4Ftj48W41nm882xtirMq3KOFuPXvn8QlpKUYAAAAMDNsmoZzR6uZU4zXBtbV8MltXkzCu3TXGlUJONmX8ares1TH2845SgWc9FSbbyWtb8lXb8pxV/mn4kKvB/2S6fF6UzyyKPOP1P7QnNdK4vKW/tlCfVXvxXXjbvvG9vOxDrsXKOcOixtqYmR/p3I17J4T9J/DSmpYAAAAAAAAHbhcPPF11DCxlOct0YptvyR9iJmdIYXLlFuma65iIjrlY+mOjHrWnqJ/wDRi/75L9o/Mn2cLrufRyW0Ok0RrRix/wDU/iPzP0WVhcNDB4dQwkYwhHdGKSS8kWEUxTGkOQuXa7tU11zMzPa7j6wAAET6Q9Teocp6uGft6qah+VcZ+W5c/BkbKvezp0jnK82Hs33u/vVx8FPPvnqj993io8p3owAA78Fg54/FRp4KLnOTsorj/wCF3t7EZU0zVOkNV29RZom5cnSIXXojR0NO0OviLTxEl2pcIr8MOXe+P0LbHx4txrPN57tfbFebVu08KI6u3vn9dSVElSAAAAAAAAADUZppnCZrd46hTbfvJdWX9UbP6mquzbr5wnY+08vH/wBO5MR2c4+k8EUzLoqo1W3l1apT5SSqLwW5/NsjVYNM/LOi8sdKb1PC7RFXhwn8x6QjWP6MsZhr/ZvRVVw6suq/lJJfUj1YVyOXFb2ekuHX8+tPjGv2/TQ4vTGMwcrV8NW8VBzXzjdGmqzcjnTKztbTw7ka03afrp6To1dWlKhK1aLi+6Sa/c1zGnNMpqpqjWmdXC58ZaMrBZbWx8rYGlUqfDCUvqlZGVNFVXKGi7k2bMa3K4jxmITXIejCtimpZzJUofgjaU35/dj9fAl28KqeNfBz2b0ms2/hx43p7Z4R+59PFZWSZDQyKh1ctpqN98t8pfFJ7X4biwt2qLcaUw5HLz7+XVvXqte7qjwhszYhgAABi5nj4ZXgJ1cY7Qgrt/sl3tuyS72Y11xRTNUt2Pj15F2m1bjWZeftQZxPPc1nWxW+WyMeEYrdFeH1d3xKS5cm5VvS9RwsOjEs02qOr1nrlrjWlgG00/kFbUGM6mXx3fem9kYLvk/43s2W7VVydKULOz7OHb37s+Edc+H75Lq0rpajpvC2w/aqNduq1tlyX4Y8vnct7Nim1HDm892ltS9nV61cKY5R2fue/wCzfG5WAAAAAAAAAAAAAAAHxq+8DgqEU9kY/JHzSGftKu2XYfWAAAAAAACoOlTUnrDMPs2Efs6T7dveqbreEd3i33Iq8y9vVbkco+7vOjmzvY2veK4+Krl3U/z9tO1AiE6YAlGjdG1NR1evUvTw6e2fGVt8Yd757l9CRYx5u8epTbV2zbwo3Y419nZ3z+uc+q6csy6nlWDVLAQUIR4Li+9vi+bLeiiKI0pee5GRcyLk3Ls6zLLMmgAAAAAAAAAAAAAAAAAAAAAAAAAEd11qD/D+RylTa9LPsU1+Z75eEVt8bLiaMi77OjXrWux9n++ZEUz8scZ8Ozz5fVQzfWd5bW+LKV6ZEacIdmFw08XXUMLGU5vdGKbb8kfYiZnSGNy5RbpmuuYiI65WRpToz7Sqai8VRi/75L9o/PgT7OH13Po5HaXSWNJt4n/afxH5n6dazKNKNCko0UoxirKKSSSXBJbkWEREcIchVVVVM1VTrMuZ9YgAAAAAAAAAAAAAAAAAAAAAAAAAAUfqvGVdYaoksvi5Rh7OnG6jsT2y7TSvJ3fhZcCnvVVXrnwvRtm2bWzcOJuzpM8Znn5cOyPXXtbrI+i2pValndRQX/Lp9qXg5PYvJM3W8GZ+eVfmdKLdPw49Os9s8I+nOfRYuTZHQySj1cspxhfe98pfFJ7WTrdqmiNKYcplZ1/Kq3r1Uz9o8I5NibEQAAAAAAAAAAAAAAAAAAAAAAAAAAAAA//Z"/>
          <p:cNvSpPr>
            <a:spLocks noChangeAspect="1" noChangeArrowheads="1"/>
          </p:cNvSpPr>
          <p:nvPr/>
        </p:nvSpPr>
        <p:spPr bwMode="auto">
          <a:xfrm>
            <a:off x="433705" y="-2545398"/>
            <a:ext cx="54102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655" y="1337310"/>
            <a:ext cx="44002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" name="Rectangle 183"/>
          <p:cNvSpPr>
            <a:spLocks noChangeArrowheads="1"/>
          </p:cNvSpPr>
          <p:nvPr/>
        </p:nvSpPr>
        <p:spPr bwMode="auto">
          <a:xfrm>
            <a:off x="2984220" y="5144759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001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28" name="Rectangle 183"/>
          <p:cNvSpPr>
            <a:spLocks noChangeArrowheads="1"/>
          </p:cNvSpPr>
          <p:nvPr/>
        </p:nvSpPr>
        <p:spPr bwMode="auto">
          <a:xfrm>
            <a:off x="4036199" y="5144759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100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29" name="Rectangle 183"/>
          <p:cNvSpPr>
            <a:spLocks noChangeArrowheads="1"/>
          </p:cNvSpPr>
          <p:nvPr/>
        </p:nvSpPr>
        <p:spPr bwMode="auto">
          <a:xfrm>
            <a:off x="5152323" y="5144759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0</a:t>
            </a:r>
            <a:r>
              <a:rPr lang="de-CH" sz="2000" b="1" dirty="0" smtClean="0">
                <a:solidFill>
                  <a:srgbClr val="00B050"/>
                </a:solidFill>
                <a:latin typeface="Courier New" pitchFamily="49" charset="0"/>
              </a:rPr>
              <a:t>1</a:t>
            </a:r>
            <a:r>
              <a:rPr lang="de-CH" sz="2000" b="1" dirty="0" smtClean="0">
                <a:latin typeface="Courier New" pitchFamily="49" charset="0"/>
              </a:rPr>
              <a:t>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30" name="Rectangle 183"/>
          <p:cNvSpPr>
            <a:spLocks noChangeArrowheads="1"/>
          </p:cNvSpPr>
          <p:nvPr/>
        </p:nvSpPr>
        <p:spPr bwMode="auto">
          <a:xfrm>
            <a:off x="4036199" y="4300408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011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31" name="Rectangle 183"/>
          <p:cNvSpPr>
            <a:spLocks noChangeArrowheads="1"/>
          </p:cNvSpPr>
          <p:nvPr/>
        </p:nvSpPr>
        <p:spPr bwMode="auto">
          <a:xfrm>
            <a:off x="5152323" y="4300408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110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32" name="Rectangle 183"/>
          <p:cNvSpPr>
            <a:spLocks noChangeArrowheads="1"/>
          </p:cNvSpPr>
          <p:nvPr/>
        </p:nvSpPr>
        <p:spPr bwMode="auto">
          <a:xfrm>
            <a:off x="4108206" y="6116867"/>
            <a:ext cx="532198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0</a:t>
            </a:r>
            <a:r>
              <a:rPr lang="de-CH" sz="2000" b="1" dirty="0" smtClean="0">
                <a:solidFill>
                  <a:srgbClr val="00B050"/>
                </a:solidFill>
                <a:latin typeface="Courier New" pitchFamily="49" charset="0"/>
              </a:rPr>
              <a:t>0</a:t>
            </a:r>
            <a:r>
              <a:rPr lang="de-CH" sz="2000" b="1" dirty="0" smtClean="0">
                <a:latin typeface="Courier New" pitchFamily="49" charset="0"/>
              </a:rPr>
              <a:t>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33" name="Line 6"/>
          <p:cNvSpPr>
            <a:spLocks noChangeShapeType="1"/>
          </p:cNvSpPr>
          <p:nvPr/>
        </p:nvSpPr>
        <p:spPr bwMode="auto">
          <a:xfrm>
            <a:off x="4712412" y="3688340"/>
            <a:ext cx="1116124" cy="7560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" name="Line 117"/>
          <p:cNvSpPr>
            <a:spLocks noChangeShapeType="1"/>
          </p:cNvSpPr>
          <p:nvPr/>
        </p:nvSpPr>
        <p:spPr bwMode="auto">
          <a:xfrm flipH="1">
            <a:off x="3611278" y="4459414"/>
            <a:ext cx="0" cy="8491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" name="Line 118"/>
          <p:cNvSpPr>
            <a:spLocks noChangeShapeType="1"/>
          </p:cNvSpPr>
          <p:nvPr/>
        </p:nvSpPr>
        <p:spPr bwMode="auto">
          <a:xfrm flipH="1">
            <a:off x="3605875" y="4444424"/>
            <a:ext cx="1116124" cy="86409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" name="Rectangle 183"/>
          <p:cNvSpPr>
            <a:spLocks noChangeArrowheads="1"/>
          </p:cNvSpPr>
          <p:nvPr/>
        </p:nvSpPr>
        <p:spPr bwMode="auto">
          <a:xfrm>
            <a:off x="2992083" y="4300408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101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37" name="Rectangle 183"/>
          <p:cNvSpPr>
            <a:spLocks noChangeArrowheads="1"/>
          </p:cNvSpPr>
          <p:nvPr/>
        </p:nvSpPr>
        <p:spPr bwMode="auto">
          <a:xfrm>
            <a:off x="4108206" y="3364304"/>
            <a:ext cx="532198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111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38" name="Oval 416"/>
          <p:cNvSpPr>
            <a:spLocks noChangeArrowheads="1"/>
          </p:cNvSpPr>
          <p:nvPr/>
        </p:nvSpPr>
        <p:spPr bwMode="auto">
          <a:xfrm>
            <a:off x="4659578" y="602860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Oval 416"/>
          <p:cNvSpPr>
            <a:spLocks noChangeArrowheads="1"/>
          </p:cNvSpPr>
          <p:nvPr/>
        </p:nvSpPr>
        <p:spPr bwMode="auto">
          <a:xfrm>
            <a:off x="4659578" y="3625734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Line 6"/>
          <p:cNvSpPr>
            <a:spLocks noChangeShapeType="1"/>
          </p:cNvSpPr>
          <p:nvPr/>
        </p:nvSpPr>
        <p:spPr bwMode="auto">
          <a:xfrm flipH="1">
            <a:off x="4712412" y="3688340"/>
            <a:ext cx="0" cy="7560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" name="Line 6"/>
          <p:cNvSpPr>
            <a:spLocks noChangeShapeType="1"/>
          </p:cNvSpPr>
          <p:nvPr/>
        </p:nvSpPr>
        <p:spPr bwMode="auto">
          <a:xfrm flipH="1">
            <a:off x="3596288" y="3688340"/>
            <a:ext cx="1116124" cy="792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" name="Line 118"/>
          <p:cNvSpPr>
            <a:spLocks noChangeShapeType="1"/>
          </p:cNvSpPr>
          <p:nvPr/>
        </p:nvSpPr>
        <p:spPr bwMode="auto">
          <a:xfrm flipH="1" flipV="1">
            <a:off x="4712410" y="4444424"/>
            <a:ext cx="1116125" cy="8280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" name="Line 117"/>
          <p:cNvSpPr>
            <a:spLocks noChangeShapeType="1"/>
          </p:cNvSpPr>
          <p:nvPr/>
        </p:nvSpPr>
        <p:spPr bwMode="auto">
          <a:xfrm flipH="1">
            <a:off x="5806051" y="4445895"/>
            <a:ext cx="0" cy="8491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" name="Line 117"/>
          <p:cNvSpPr>
            <a:spLocks noChangeShapeType="1"/>
          </p:cNvSpPr>
          <p:nvPr/>
        </p:nvSpPr>
        <p:spPr bwMode="auto">
          <a:xfrm flipH="1">
            <a:off x="4719907" y="4451919"/>
            <a:ext cx="1080120" cy="8280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" name="Line 118"/>
          <p:cNvSpPr>
            <a:spLocks noChangeShapeType="1"/>
          </p:cNvSpPr>
          <p:nvPr/>
        </p:nvSpPr>
        <p:spPr bwMode="auto">
          <a:xfrm flipH="1" flipV="1">
            <a:off x="3602312" y="4457943"/>
            <a:ext cx="1116125" cy="8280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" name="Line 6"/>
          <p:cNvSpPr>
            <a:spLocks noChangeShapeType="1"/>
          </p:cNvSpPr>
          <p:nvPr/>
        </p:nvSpPr>
        <p:spPr bwMode="auto">
          <a:xfrm flipV="1">
            <a:off x="4697422" y="5294248"/>
            <a:ext cx="1110447" cy="7898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" name="Line 6"/>
          <p:cNvSpPr>
            <a:spLocks noChangeShapeType="1"/>
          </p:cNvSpPr>
          <p:nvPr/>
        </p:nvSpPr>
        <p:spPr bwMode="auto">
          <a:xfrm flipH="1" flipV="1">
            <a:off x="4709327" y="5328063"/>
            <a:ext cx="0" cy="7560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" name="Line 6"/>
          <p:cNvSpPr>
            <a:spLocks noChangeShapeType="1"/>
          </p:cNvSpPr>
          <p:nvPr/>
        </p:nvSpPr>
        <p:spPr bwMode="auto">
          <a:xfrm flipH="1" flipV="1">
            <a:off x="3581298" y="5292059"/>
            <a:ext cx="1116124" cy="792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0" name="Oval 416"/>
          <p:cNvSpPr>
            <a:spLocks noChangeArrowheads="1"/>
          </p:cNvSpPr>
          <p:nvPr/>
        </p:nvSpPr>
        <p:spPr bwMode="auto">
          <a:xfrm>
            <a:off x="3579458" y="5246099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Oval 416"/>
          <p:cNvSpPr>
            <a:spLocks noChangeArrowheads="1"/>
          </p:cNvSpPr>
          <p:nvPr/>
        </p:nvSpPr>
        <p:spPr bwMode="auto">
          <a:xfrm>
            <a:off x="4659578" y="523651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Oval 416"/>
          <p:cNvSpPr>
            <a:spLocks noChangeArrowheads="1"/>
          </p:cNvSpPr>
          <p:nvPr/>
        </p:nvSpPr>
        <p:spPr bwMode="auto">
          <a:xfrm>
            <a:off x="5766115" y="523651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Oval 416"/>
          <p:cNvSpPr>
            <a:spLocks noChangeArrowheads="1"/>
          </p:cNvSpPr>
          <p:nvPr/>
        </p:nvSpPr>
        <p:spPr bwMode="auto">
          <a:xfrm>
            <a:off x="3569871" y="441800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Oval 416"/>
          <p:cNvSpPr>
            <a:spLocks noChangeArrowheads="1"/>
          </p:cNvSpPr>
          <p:nvPr/>
        </p:nvSpPr>
        <p:spPr bwMode="auto">
          <a:xfrm>
            <a:off x="4649991" y="440842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Oval 416"/>
          <p:cNvSpPr>
            <a:spLocks noChangeArrowheads="1"/>
          </p:cNvSpPr>
          <p:nvPr/>
        </p:nvSpPr>
        <p:spPr bwMode="auto">
          <a:xfrm>
            <a:off x="5756528" y="440842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3796" y="3339725"/>
            <a:ext cx="3444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Freihandform 407"/>
          <p:cNvSpPr/>
          <p:nvPr/>
        </p:nvSpPr>
        <p:spPr>
          <a:xfrm>
            <a:off x="883443" y="4391025"/>
            <a:ext cx="677069" cy="635000"/>
          </a:xfrm>
          <a:custGeom>
            <a:avLst/>
            <a:gdLst>
              <a:gd name="connsiteX0" fmla="*/ 7144 w 233362"/>
              <a:gd name="connsiteY0" fmla="*/ 0 h 323850"/>
              <a:gd name="connsiteX1" fmla="*/ 0 w 233362"/>
              <a:gd name="connsiteY1" fmla="*/ 323850 h 323850"/>
              <a:gd name="connsiteX2" fmla="*/ 180975 w 233362"/>
              <a:gd name="connsiteY2" fmla="*/ 292894 h 323850"/>
              <a:gd name="connsiteX3" fmla="*/ 233362 w 233362"/>
              <a:gd name="connsiteY3" fmla="*/ 178594 h 323850"/>
              <a:gd name="connsiteX4" fmla="*/ 180975 w 233362"/>
              <a:gd name="connsiteY4" fmla="*/ 28575 h 323850"/>
              <a:gd name="connsiteX5" fmla="*/ 7144 w 233362"/>
              <a:gd name="connsiteY5" fmla="*/ 0 h 323850"/>
              <a:gd name="connsiteX0" fmla="*/ 7144 w 330994"/>
              <a:gd name="connsiteY0" fmla="*/ 347663 h 671513"/>
              <a:gd name="connsiteX1" fmla="*/ 0 w 330994"/>
              <a:gd name="connsiteY1" fmla="*/ 671513 h 671513"/>
              <a:gd name="connsiteX2" fmla="*/ 180975 w 330994"/>
              <a:gd name="connsiteY2" fmla="*/ 640557 h 671513"/>
              <a:gd name="connsiteX3" fmla="*/ 233362 w 330994"/>
              <a:gd name="connsiteY3" fmla="*/ 526257 h 671513"/>
              <a:gd name="connsiteX4" fmla="*/ 330994 w 330994"/>
              <a:gd name="connsiteY4" fmla="*/ 0 h 671513"/>
              <a:gd name="connsiteX5" fmla="*/ 7144 w 330994"/>
              <a:gd name="connsiteY5" fmla="*/ 347663 h 671513"/>
              <a:gd name="connsiteX0" fmla="*/ 7144 w 347662"/>
              <a:gd name="connsiteY0" fmla="*/ 347663 h 676276"/>
              <a:gd name="connsiteX1" fmla="*/ 0 w 347662"/>
              <a:gd name="connsiteY1" fmla="*/ 671513 h 676276"/>
              <a:gd name="connsiteX2" fmla="*/ 180975 w 347662"/>
              <a:gd name="connsiteY2" fmla="*/ 640557 h 676276"/>
              <a:gd name="connsiteX3" fmla="*/ 347662 w 347662"/>
              <a:gd name="connsiteY3" fmla="*/ 676276 h 676276"/>
              <a:gd name="connsiteX4" fmla="*/ 330994 w 347662"/>
              <a:gd name="connsiteY4" fmla="*/ 0 h 676276"/>
              <a:gd name="connsiteX5" fmla="*/ 7144 w 347662"/>
              <a:gd name="connsiteY5" fmla="*/ 347663 h 676276"/>
              <a:gd name="connsiteX0" fmla="*/ 7144 w 347662"/>
              <a:gd name="connsiteY0" fmla="*/ 347663 h 676276"/>
              <a:gd name="connsiteX1" fmla="*/ 0 w 347662"/>
              <a:gd name="connsiteY1" fmla="*/ 671513 h 676276"/>
              <a:gd name="connsiteX2" fmla="*/ 180975 w 347662"/>
              <a:gd name="connsiteY2" fmla="*/ 640557 h 676276"/>
              <a:gd name="connsiteX3" fmla="*/ 347662 w 347662"/>
              <a:gd name="connsiteY3" fmla="*/ 676276 h 676276"/>
              <a:gd name="connsiteX4" fmla="*/ 330994 w 347662"/>
              <a:gd name="connsiteY4" fmla="*/ 0 h 676276"/>
              <a:gd name="connsiteX5" fmla="*/ 185737 w 347662"/>
              <a:gd name="connsiteY5" fmla="*/ 152401 h 676276"/>
              <a:gd name="connsiteX6" fmla="*/ 7144 w 347662"/>
              <a:gd name="connsiteY6" fmla="*/ 347663 h 676276"/>
              <a:gd name="connsiteX0" fmla="*/ 7144 w 473869"/>
              <a:gd name="connsiteY0" fmla="*/ 195262 h 523875"/>
              <a:gd name="connsiteX1" fmla="*/ 0 w 473869"/>
              <a:gd name="connsiteY1" fmla="*/ 519112 h 523875"/>
              <a:gd name="connsiteX2" fmla="*/ 180975 w 473869"/>
              <a:gd name="connsiteY2" fmla="*/ 488156 h 523875"/>
              <a:gd name="connsiteX3" fmla="*/ 347662 w 473869"/>
              <a:gd name="connsiteY3" fmla="*/ 523875 h 523875"/>
              <a:gd name="connsiteX4" fmla="*/ 473869 w 473869"/>
              <a:gd name="connsiteY4" fmla="*/ 447674 h 523875"/>
              <a:gd name="connsiteX5" fmla="*/ 185737 w 473869"/>
              <a:gd name="connsiteY5" fmla="*/ 0 h 523875"/>
              <a:gd name="connsiteX6" fmla="*/ 7144 w 473869"/>
              <a:gd name="connsiteY6" fmla="*/ 195262 h 523875"/>
              <a:gd name="connsiteX0" fmla="*/ 7144 w 473869"/>
              <a:gd name="connsiteY0" fmla="*/ 195262 h 881063"/>
              <a:gd name="connsiteX1" fmla="*/ 0 w 473869"/>
              <a:gd name="connsiteY1" fmla="*/ 519112 h 881063"/>
              <a:gd name="connsiteX2" fmla="*/ 180975 w 473869"/>
              <a:gd name="connsiteY2" fmla="*/ 488156 h 881063"/>
              <a:gd name="connsiteX3" fmla="*/ 383381 w 473869"/>
              <a:gd name="connsiteY3" fmla="*/ 881063 h 881063"/>
              <a:gd name="connsiteX4" fmla="*/ 473869 w 473869"/>
              <a:gd name="connsiteY4" fmla="*/ 447674 h 881063"/>
              <a:gd name="connsiteX5" fmla="*/ 185737 w 473869"/>
              <a:gd name="connsiteY5" fmla="*/ 0 h 881063"/>
              <a:gd name="connsiteX6" fmla="*/ 7144 w 473869"/>
              <a:gd name="connsiteY6" fmla="*/ 195262 h 881063"/>
              <a:gd name="connsiteX0" fmla="*/ 7144 w 473869"/>
              <a:gd name="connsiteY0" fmla="*/ 195262 h 957262"/>
              <a:gd name="connsiteX1" fmla="*/ 0 w 473869"/>
              <a:gd name="connsiteY1" fmla="*/ 519112 h 957262"/>
              <a:gd name="connsiteX2" fmla="*/ 78582 w 473869"/>
              <a:gd name="connsiteY2" fmla="*/ 957262 h 957262"/>
              <a:gd name="connsiteX3" fmla="*/ 383381 w 473869"/>
              <a:gd name="connsiteY3" fmla="*/ 881063 h 957262"/>
              <a:gd name="connsiteX4" fmla="*/ 473869 w 473869"/>
              <a:gd name="connsiteY4" fmla="*/ 447674 h 957262"/>
              <a:gd name="connsiteX5" fmla="*/ 185737 w 473869"/>
              <a:gd name="connsiteY5" fmla="*/ 0 h 957262"/>
              <a:gd name="connsiteX6" fmla="*/ 7144 w 473869"/>
              <a:gd name="connsiteY6" fmla="*/ 195262 h 957262"/>
              <a:gd name="connsiteX0" fmla="*/ 7144 w 473869"/>
              <a:gd name="connsiteY0" fmla="*/ 35718 h 797718"/>
              <a:gd name="connsiteX1" fmla="*/ 0 w 473869"/>
              <a:gd name="connsiteY1" fmla="*/ 359568 h 797718"/>
              <a:gd name="connsiteX2" fmla="*/ 78582 w 473869"/>
              <a:gd name="connsiteY2" fmla="*/ 797718 h 797718"/>
              <a:gd name="connsiteX3" fmla="*/ 383381 w 473869"/>
              <a:gd name="connsiteY3" fmla="*/ 721519 h 797718"/>
              <a:gd name="connsiteX4" fmla="*/ 473869 w 473869"/>
              <a:gd name="connsiteY4" fmla="*/ 288130 h 797718"/>
              <a:gd name="connsiteX5" fmla="*/ 342900 w 473869"/>
              <a:gd name="connsiteY5" fmla="*/ 0 h 797718"/>
              <a:gd name="connsiteX6" fmla="*/ 7144 w 473869"/>
              <a:gd name="connsiteY6" fmla="*/ 35718 h 797718"/>
              <a:gd name="connsiteX0" fmla="*/ 0 w 552450"/>
              <a:gd name="connsiteY0" fmla="*/ 0 h 930275"/>
              <a:gd name="connsiteX1" fmla="*/ 78581 w 552450"/>
              <a:gd name="connsiteY1" fmla="*/ 492125 h 930275"/>
              <a:gd name="connsiteX2" fmla="*/ 157163 w 552450"/>
              <a:gd name="connsiteY2" fmla="*/ 930275 h 930275"/>
              <a:gd name="connsiteX3" fmla="*/ 461962 w 552450"/>
              <a:gd name="connsiteY3" fmla="*/ 854076 h 930275"/>
              <a:gd name="connsiteX4" fmla="*/ 552450 w 552450"/>
              <a:gd name="connsiteY4" fmla="*/ 420687 h 930275"/>
              <a:gd name="connsiteX5" fmla="*/ 421481 w 552450"/>
              <a:gd name="connsiteY5" fmla="*/ 132557 h 930275"/>
              <a:gd name="connsiteX6" fmla="*/ 0 w 552450"/>
              <a:gd name="connsiteY6" fmla="*/ 0 h 930275"/>
              <a:gd name="connsiteX0" fmla="*/ 0 w 552450"/>
              <a:gd name="connsiteY0" fmla="*/ 0 h 930275"/>
              <a:gd name="connsiteX1" fmla="*/ 78581 w 552450"/>
              <a:gd name="connsiteY1" fmla="*/ 492125 h 930275"/>
              <a:gd name="connsiteX2" fmla="*/ 157163 w 552450"/>
              <a:gd name="connsiteY2" fmla="*/ 930275 h 930275"/>
              <a:gd name="connsiteX3" fmla="*/ 461962 w 552450"/>
              <a:gd name="connsiteY3" fmla="*/ 854076 h 930275"/>
              <a:gd name="connsiteX4" fmla="*/ 552450 w 552450"/>
              <a:gd name="connsiteY4" fmla="*/ 420687 h 930275"/>
              <a:gd name="connsiteX5" fmla="*/ 307181 w 552450"/>
              <a:gd name="connsiteY5" fmla="*/ 56357 h 930275"/>
              <a:gd name="connsiteX6" fmla="*/ 0 w 552450"/>
              <a:gd name="connsiteY6" fmla="*/ 0 h 930275"/>
              <a:gd name="connsiteX0" fmla="*/ 0 w 609600"/>
              <a:gd name="connsiteY0" fmla="*/ 0 h 930275"/>
              <a:gd name="connsiteX1" fmla="*/ 78581 w 609600"/>
              <a:gd name="connsiteY1" fmla="*/ 492125 h 930275"/>
              <a:gd name="connsiteX2" fmla="*/ 157163 w 609600"/>
              <a:gd name="connsiteY2" fmla="*/ 930275 h 930275"/>
              <a:gd name="connsiteX3" fmla="*/ 461962 w 609600"/>
              <a:gd name="connsiteY3" fmla="*/ 854076 h 930275"/>
              <a:gd name="connsiteX4" fmla="*/ 609600 w 609600"/>
              <a:gd name="connsiteY4" fmla="*/ 303212 h 930275"/>
              <a:gd name="connsiteX5" fmla="*/ 307181 w 609600"/>
              <a:gd name="connsiteY5" fmla="*/ 56357 h 930275"/>
              <a:gd name="connsiteX6" fmla="*/ 0 w 609600"/>
              <a:gd name="connsiteY6" fmla="*/ 0 h 930275"/>
              <a:gd name="connsiteX0" fmla="*/ 0 w 609600"/>
              <a:gd name="connsiteY0" fmla="*/ 0 h 930275"/>
              <a:gd name="connsiteX1" fmla="*/ 78581 w 609600"/>
              <a:gd name="connsiteY1" fmla="*/ 492125 h 930275"/>
              <a:gd name="connsiteX2" fmla="*/ 157163 w 609600"/>
              <a:gd name="connsiteY2" fmla="*/ 930275 h 930275"/>
              <a:gd name="connsiteX3" fmla="*/ 484187 w 609600"/>
              <a:gd name="connsiteY3" fmla="*/ 584201 h 930275"/>
              <a:gd name="connsiteX4" fmla="*/ 609600 w 609600"/>
              <a:gd name="connsiteY4" fmla="*/ 303212 h 930275"/>
              <a:gd name="connsiteX5" fmla="*/ 307181 w 609600"/>
              <a:gd name="connsiteY5" fmla="*/ 56357 h 930275"/>
              <a:gd name="connsiteX6" fmla="*/ 0 w 609600"/>
              <a:gd name="connsiteY6" fmla="*/ 0 h 930275"/>
              <a:gd name="connsiteX0" fmla="*/ 0 w 609600"/>
              <a:gd name="connsiteY0" fmla="*/ 0 h 635000"/>
              <a:gd name="connsiteX1" fmla="*/ 78581 w 609600"/>
              <a:gd name="connsiteY1" fmla="*/ 492125 h 635000"/>
              <a:gd name="connsiteX2" fmla="*/ 185738 w 609600"/>
              <a:gd name="connsiteY2" fmla="*/ 635000 h 635000"/>
              <a:gd name="connsiteX3" fmla="*/ 484187 w 609600"/>
              <a:gd name="connsiteY3" fmla="*/ 584201 h 635000"/>
              <a:gd name="connsiteX4" fmla="*/ 609600 w 609600"/>
              <a:gd name="connsiteY4" fmla="*/ 303212 h 635000"/>
              <a:gd name="connsiteX5" fmla="*/ 307181 w 609600"/>
              <a:gd name="connsiteY5" fmla="*/ 56357 h 635000"/>
              <a:gd name="connsiteX6" fmla="*/ 0 w 609600"/>
              <a:gd name="connsiteY6" fmla="*/ 0 h 635000"/>
              <a:gd name="connsiteX0" fmla="*/ 67469 w 677069"/>
              <a:gd name="connsiteY0" fmla="*/ 0 h 635000"/>
              <a:gd name="connsiteX1" fmla="*/ 0 w 677069"/>
              <a:gd name="connsiteY1" fmla="*/ 431800 h 635000"/>
              <a:gd name="connsiteX2" fmla="*/ 253207 w 677069"/>
              <a:gd name="connsiteY2" fmla="*/ 635000 h 635000"/>
              <a:gd name="connsiteX3" fmla="*/ 551656 w 677069"/>
              <a:gd name="connsiteY3" fmla="*/ 584201 h 635000"/>
              <a:gd name="connsiteX4" fmla="*/ 677069 w 677069"/>
              <a:gd name="connsiteY4" fmla="*/ 303212 h 635000"/>
              <a:gd name="connsiteX5" fmla="*/ 374650 w 677069"/>
              <a:gd name="connsiteY5" fmla="*/ 56357 h 635000"/>
              <a:gd name="connsiteX6" fmla="*/ 67469 w 677069"/>
              <a:gd name="connsiteY6" fmla="*/ 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069" h="635000">
                <a:moveTo>
                  <a:pt x="67469" y="0"/>
                </a:moveTo>
                <a:lnTo>
                  <a:pt x="0" y="431800"/>
                </a:lnTo>
                <a:lnTo>
                  <a:pt x="253207" y="635000"/>
                </a:lnTo>
                <a:lnTo>
                  <a:pt x="551656" y="584201"/>
                </a:lnTo>
                <a:lnTo>
                  <a:pt x="677069" y="303212"/>
                </a:lnTo>
                <a:lnTo>
                  <a:pt x="374650" y="56357"/>
                </a:lnTo>
                <a:lnTo>
                  <a:pt x="67469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Freihandform 408"/>
          <p:cNvSpPr/>
          <p:nvPr/>
        </p:nvSpPr>
        <p:spPr>
          <a:xfrm>
            <a:off x="908843" y="5263356"/>
            <a:ext cx="991394" cy="470693"/>
          </a:xfrm>
          <a:custGeom>
            <a:avLst/>
            <a:gdLst>
              <a:gd name="connsiteX0" fmla="*/ 7144 w 233362"/>
              <a:gd name="connsiteY0" fmla="*/ 0 h 323850"/>
              <a:gd name="connsiteX1" fmla="*/ 0 w 233362"/>
              <a:gd name="connsiteY1" fmla="*/ 323850 h 323850"/>
              <a:gd name="connsiteX2" fmla="*/ 180975 w 233362"/>
              <a:gd name="connsiteY2" fmla="*/ 292894 h 323850"/>
              <a:gd name="connsiteX3" fmla="*/ 233362 w 233362"/>
              <a:gd name="connsiteY3" fmla="*/ 178594 h 323850"/>
              <a:gd name="connsiteX4" fmla="*/ 180975 w 233362"/>
              <a:gd name="connsiteY4" fmla="*/ 28575 h 323850"/>
              <a:gd name="connsiteX5" fmla="*/ 7144 w 233362"/>
              <a:gd name="connsiteY5" fmla="*/ 0 h 323850"/>
              <a:gd name="connsiteX0" fmla="*/ 7144 w 330994"/>
              <a:gd name="connsiteY0" fmla="*/ 347663 h 671513"/>
              <a:gd name="connsiteX1" fmla="*/ 0 w 330994"/>
              <a:gd name="connsiteY1" fmla="*/ 671513 h 671513"/>
              <a:gd name="connsiteX2" fmla="*/ 180975 w 330994"/>
              <a:gd name="connsiteY2" fmla="*/ 640557 h 671513"/>
              <a:gd name="connsiteX3" fmla="*/ 233362 w 330994"/>
              <a:gd name="connsiteY3" fmla="*/ 526257 h 671513"/>
              <a:gd name="connsiteX4" fmla="*/ 330994 w 330994"/>
              <a:gd name="connsiteY4" fmla="*/ 0 h 671513"/>
              <a:gd name="connsiteX5" fmla="*/ 7144 w 330994"/>
              <a:gd name="connsiteY5" fmla="*/ 347663 h 671513"/>
              <a:gd name="connsiteX0" fmla="*/ 7144 w 347662"/>
              <a:gd name="connsiteY0" fmla="*/ 347663 h 676276"/>
              <a:gd name="connsiteX1" fmla="*/ 0 w 347662"/>
              <a:gd name="connsiteY1" fmla="*/ 671513 h 676276"/>
              <a:gd name="connsiteX2" fmla="*/ 180975 w 347662"/>
              <a:gd name="connsiteY2" fmla="*/ 640557 h 676276"/>
              <a:gd name="connsiteX3" fmla="*/ 347662 w 347662"/>
              <a:gd name="connsiteY3" fmla="*/ 676276 h 676276"/>
              <a:gd name="connsiteX4" fmla="*/ 330994 w 347662"/>
              <a:gd name="connsiteY4" fmla="*/ 0 h 676276"/>
              <a:gd name="connsiteX5" fmla="*/ 7144 w 347662"/>
              <a:gd name="connsiteY5" fmla="*/ 347663 h 676276"/>
              <a:gd name="connsiteX0" fmla="*/ 7144 w 347662"/>
              <a:gd name="connsiteY0" fmla="*/ 347663 h 676276"/>
              <a:gd name="connsiteX1" fmla="*/ 0 w 347662"/>
              <a:gd name="connsiteY1" fmla="*/ 671513 h 676276"/>
              <a:gd name="connsiteX2" fmla="*/ 180975 w 347662"/>
              <a:gd name="connsiteY2" fmla="*/ 640557 h 676276"/>
              <a:gd name="connsiteX3" fmla="*/ 347662 w 347662"/>
              <a:gd name="connsiteY3" fmla="*/ 676276 h 676276"/>
              <a:gd name="connsiteX4" fmla="*/ 330994 w 347662"/>
              <a:gd name="connsiteY4" fmla="*/ 0 h 676276"/>
              <a:gd name="connsiteX5" fmla="*/ 185737 w 347662"/>
              <a:gd name="connsiteY5" fmla="*/ 152401 h 676276"/>
              <a:gd name="connsiteX6" fmla="*/ 7144 w 347662"/>
              <a:gd name="connsiteY6" fmla="*/ 347663 h 676276"/>
              <a:gd name="connsiteX0" fmla="*/ 7144 w 473869"/>
              <a:gd name="connsiteY0" fmla="*/ 195262 h 523875"/>
              <a:gd name="connsiteX1" fmla="*/ 0 w 473869"/>
              <a:gd name="connsiteY1" fmla="*/ 519112 h 523875"/>
              <a:gd name="connsiteX2" fmla="*/ 180975 w 473869"/>
              <a:gd name="connsiteY2" fmla="*/ 488156 h 523875"/>
              <a:gd name="connsiteX3" fmla="*/ 347662 w 473869"/>
              <a:gd name="connsiteY3" fmla="*/ 523875 h 523875"/>
              <a:gd name="connsiteX4" fmla="*/ 473869 w 473869"/>
              <a:gd name="connsiteY4" fmla="*/ 447674 h 523875"/>
              <a:gd name="connsiteX5" fmla="*/ 185737 w 473869"/>
              <a:gd name="connsiteY5" fmla="*/ 0 h 523875"/>
              <a:gd name="connsiteX6" fmla="*/ 7144 w 473869"/>
              <a:gd name="connsiteY6" fmla="*/ 195262 h 523875"/>
              <a:gd name="connsiteX0" fmla="*/ 7144 w 473869"/>
              <a:gd name="connsiteY0" fmla="*/ 195262 h 881063"/>
              <a:gd name="connsiteX1" fmla="*/ 0 w 473869"/>
              <a:gd name="connsiteY1" fmla="*/ 519112 h 881063"/>
              <a:gd name="connsiteX2" fmla="*/ 180975 w 473869"/>
              <a:gd name="connsiteY2" fmla="*/ 488156 h 881063"/>
              <a:gd name="connsiteX3" fmla="*/ 383381 w 473869"/>
              <a:gd name="connsiteY3" fmla="*/ 881063 h 881063"/>
              <a:gd name="connsiteX4" fmla="*/ 473869 w 473869"/>
              <a:gd name="connsiteY4" fmla="*/ 447674 h 881063"/>
              <a:gd name="connsiteX5" fmla="*/ 185737 w 473869"/>
              <a:gd name="connsiteY5" fmla="*/ 0 h 881063"/>
              <a:gd name="connsiteX6" fmla="*/ 7144 w 473869"/>
              <a:gd name="connsiteY6" fmla="*/ 195262 h 881063"/>
              <a:gd name="connsiteX0" fmla="*/ 7144 w 473869"/>
              <a:gd name="connsiteY0" fmla="*/ 195262 h 957262"/>
              <a:gd name="connsiteX1" fmla="*/ 0 w 473869"/>
              <a:gd name="connsiteY1" fmla="*/ 519112 h 957262"/>
              <a:gd name="connsiteX2" fmla="*/ 78582 w 473869"/>
              <a:gd name="connsiteY2" fmla="*/ 957262 h 957262"/>
              <a:gd name="connsiteX3" fmla="*/ 383381 w 473869"/>
              <a:gd name="connsiteY3" fmla="*/ 881063 h 957262"/>
              <a:gd name="connsiteX4" fmla="*/ 473869 w 473869"/>
              <a:gd name="connsiteY4" fmla="*/ 447674 h 957262"/>
              <a:gd name="connsiteX5" fmla="*/ 185737 w 473869"/>
              <a:gd name="connsiteY5" fmla="*/ 0 h 957262"/>
              <a:gd name="connsiteX6" fmla="*/ 7144 w 473869"/>
              <a:gd name="connsiteY6" fmla="*/ 195262 h 957262"/>
              <a:gd name="connsiteX0" fmla="*/ 7144 w 473869"/>
              <a:gd name="connsiteY0" fmla="*/ 35718 h 797718"/>
              <a:gd name="connsiteX1" fmla="*/ 0 w 473869"/>
              <a:gd name="connsiteY1" fmla="*/ 359568 h 797718"/>
              <a:gd name="connsiteX2" fmla="*/ 78582 w 473869"/>
              <a:gd name="connsiteY2" fmla="*/ 797718 h 797718"/>
              <a:gd name="connsiteX3" fmla="*/ 383381 w 473869"/>
              <a:gd name="connsiteY3" fmla="*/ 721519 h 797718"/>
              <a:gd name="connsiteX4" fmla="*/ 473869 w 473869"/>
              <a:gd name="connsiteY4" fmla="*/ 288130 h 797718"/>
              <a:gd name="connsiteX5" fmla="*/ 342900 w 473869"/>
              <a:gd name="connsiteY5" fmla="*/ 0 h 797718"/>
              <a:gd name="connsiteX6" fmla="*/ 7144 w 473869"/>
              <a:gd name="connsiteY6" fmla="*/ 35718 h 797718"/>
              <a:gd name="connsiteX0" fmla="*/ 0 w 552450"/>
              <a:gd name="connsiteY0" fmla="*/ 0 h 930275"/>
              <a:gd name="connsiteX1" fmla="*/ 78581 w 552450"/>
              <a:gd name="connsiteY1" fmla="*/ 492125 h 930275"/>
              <a:gd name="connsiteX2" fmla="*/ 157163 w 552450"/>
              <a:gd name="connsiteY2" fmla="*/ 930275 h 930275"/>
              <a:gd name="connsiteX3" fmla="*/ 461962 w 552450"/>
              <a:gd name="connsiteY3" fmla="*/ 854076 h 930275"/>
              <a:gd name="connsiteX4" fmla="*/ 552450 w 552450"/>
              <a:gd name="connsiteY4" fmla="*/ 420687 h 930275"/>
              <a:gd name="connsiteX5" fmla="*/ 421481 w 552450"/>
              <a:gd name="connsiteY5" fmla="*/ 132557 h 930275"/>
              <a:gd name="connsiteX6" fmla="*/ 0 w 552450"/>
              <a:gd name="connsiteY6" fmla="*/ 0 h 930275"/>
              <a:gd name="connsiteX0" fmla="*/ 0 w 552450"/>
              <a:gd name="connsiteY0" fmla="*/ 0 h 930275"/>
              <a:gd name="connsiteX1" fmla="*/ 78581 w 552450"/>
              <a:gd name="connsiteY1" fmla="*/ 492125 h 930275"/>
              <a:gd name="connsiteX2" fmla="*/ 157163 w 552450"/>
              <a:gd name="connsiteY2" fmla="*/ 930275 h 930275"/>
              <a:gd name="connsiteX3" fmla="*/ 461962 w 552450"/>
              <a:gd name="connsiteY3" fmla="*/ 854076 h 930275"/>
              <a:gd name="connsiteX4" fmla="*/ 552450 w 552450"/>
              <a:gd name="connsiteY4" fmla="*/ 420687 h 930275"/>
              <a:gd name="connsiteX5" fmla="*/ 307181 w 552450"/>
              <a:gd name="connsiteY5" fmla="*/ 56357 h 930275"/>
              <a:gd name="connsiteX6" fmla="*/ 0 w 552450"/>
              <a:gd name="connsiteY6" fmla="*/ 0 h 930275"/>
              <a:gd name="connsiteX0" fmla="*/ 0 w 609600"/>
              <a:gd name="connsiteY0" fmla="*/ 0 h 930275"/>
              <a:gd name="connsiteX1" fmla="*/ 78581 w 609600"/>
              <a:gd name="connsiteY1" fmla="*/ 492125 h 930275"/>
              <a:gd name="connsiteX2" fmla="*/ 157163 w 609600"/>
              <a:gd name="connsiteY2" fmla="*/ 930275 h 930275"/>
              <a:gd name="connsiteX3" fmla="*/ 461962 w 609600"/>
              <a:gd name="connsiteY3" fmla="*/ 854076 h 930275"/>
              <a:gd name="connsiteX4" fmla="*/ 609600 w 609600"/>
              <a:gd name="connsiteY4" fmla="*/ 303212 h 930275"/>
              <a:gd name="connsiteX5" fmla="*/ 307181 w 609600"/>
              <a:gd name="connsiteY5" fmla="*/ 56357 h 930275"/>
              <a:gd name="connsiteX6" fmla="*/ 0 w 609600"/>
              <a:gd name="connsiteY6" fmla="*/ 0 h 930275"/>
              <a:gd name="connsiteX0" fmla="*/ 0 w 609600"/>
              <a:gd name="connsiteY0" fmla="*/ 0 h 930275"/>
              <a:gd name="connsiteX1" fmla="*/ 78581 w 609600"/>
              <a:gd name="connsiteY1" fmla="*/ 492125 h 930275"/>
              <a:gd name="connsiteX2" fmla="*/ 157163 w 609600"/>
              <a:gd name="connsiteY2" fmla="*/ 930275 h 930275"/>
              <a:gd name="connsiteX3" fmla="*/ 484187 w 609600"/>
              <a:gd name="connsiteY3" fmla="*/ 584201 h 930275"/>
              <a:gd name="connsiteX4" fmla="*/ 609600 w 609600"/>
              <a:gd name="connsiteY4" fmla="*/ 303212 h 930275"/>
              <a:gd name="connsiteX5" fmla="*/ 307181 w 609600"/>
              <a:gd name="connsiteY5" fmla="*/ 56357 h 930275"/>
              <a:gd name="connsiteX6" fmla="*/ 0 w 609600"/>
              <a:gd name="connsiteY6" fmla="*/ 0 h 930275"/>
              <a:gd name="connsiteX0" fmla="*/ 0 w 609600"/>
              <a:gd name="connsiteY0" fmla="*/ 0 h 635000"/>
              <a:gd name="connsiteX1" fmla="*/ 78581 w 609600"/>
              <a:gd name="connsiteY1" fmla="*/ 492125 h 635000"/>
              <a:gd name="connsiteX2" fmla="*/ 185738 w 609600"/>
              <a:gd name="connsiteY2" fmla="*/ 635000 h 635000"/>
              <a:gd name="connsiteX3" fmla="*/ 484187 w 609600"/>
              <a:gd name="connsiteY3" fmla="*/ 584201 h 635000"/>
              <a:gd name="connsiteX4" fmla="*/ 609600 w 609600"/>
              <a:gd name="connsiteY4" fmla="*/ 303212 h 635000"/>
              <a:gd name="connsiteX5" fmla="*/ 307181 w 609600"/>
              <a:gd name="connsiteY5" fmla="*/ 56357 h 635000"/>
              <a:gd name="connsiteX6" fmla="*/ 0 w 609600"/>
              <a:gd name="connsiteY6" fmla="*/ 0 h 635000"/>
              <a:gd name="connsiteX0" fmla="*/ 67469 w 677069"/>
              <a:gd name="connsiteY0" fmla="*/ 0 h 635000"/>
              <a:gd name="connsiteX1" fmla="*/ 0 w 677069"/>
              <a:gd name="connsiteY1" fmla="*/ 431800 h 635000"/>
              <a:gd name="connsiteX2" fmla="*/ 253207 w 677069"/>
              <a:gd name="connsiteY2" fmla="*/ 635000 h 635000"/>
              <a:gd name="connsiteX3" fmla="*/ 551656 w 677069"/>
              <a:gd name="connsiteY3" fmla="*/ 584201 h 635000"/>
              <a:gd name="connsiteX4" fmla="*/ 677069 w 677069"/>
              <a:gd name="connsiteY4" fmla="*/ 303212 h 635000"/>
              <a:gd name="connsiteX5" fmla="*/ 374650 w 677069"/>
              <a:gd name="connsiteY5" fmla="*/ 56357 h 635000"/>
              <a:gd name="connsiteX6" fmla="*/ 67469 w 677069"/>
              <a:gd name="connsiteY6" fmla="*/ 0 h 635000"/>
              <a:gd name="connsiteX0" fmla="*/ 0 w 784225"/>
              <a:gd name="connsiteY0" fmla="*/ 0 h 723900"/>
              <a:gd name="connsiteX1" fmla="*/ 107156 w 784225"/>
              <a:gd name="connsiteY1" fmla="*/ 520700 h 723900"/>
              <a:gd name="connsiteX2" fmla="*/ 360363 w 784225"/>
              <a:gd name="connsiteY2" fmla="*/ 723900 h 723900"/>
              <a:gd name="connsiteX3" fmla="*/ 658812 w 784225"/>
              <a:gd name="connsiteY3" fmla="*/ 673101 h 723900"/>
              <a:gd name="connsiteX4" fmla="*/ 784225 w 784225"/>
              <a:gd name="connsiteY4" fmla="*/ 392112 h 723900"/>
              <a:gd name="connsiteX5" fmla="*/ 481806 w 784225"/>
              <a:gd name="connsiteY5" fmla="*/ 145257 h 723900"/>
              <a:gd name="connsiteX6" fmla="*/ 0 w 784225"/>
              <a:gd name="connsiteY6" fmla="*/ 0 h 723900"/>
              <a:gd name="connsiteX0" fmla="*/ 226219 w 1010444"/>
              <a:gd name="connsiteY0" fmla="*/ 0 h 723900"/>
              <a:gd name="connsiteX1" fmla="*/ 0 w 1010444"/>
              <a:gd name="connsiteY1" fmla="*/ 196850 h 723900"/>
              <a:gd name="connsiteX2" fmla="*/ 586582 w 1010444"/>
              <a:gd name="connsiteY2" fmla="*/ 723900 h 723900"/>
              <a:gd name="connsiteX3" fmla="*/ 885031 w 1010444"/>
              <a:gd name="connsiteY3" fmla="*/ 673101 h 723900"/>
              <a:gd name="connsiteX4" fmla="*/ 1010444 w 1010444"/>
              <a:gd name="connsiteY4" fmla="*/ 392112 h 723900"/>
              <a:gd name="connsiteX5" fmla="*/ 708025 w 1010444"/>
              <a:gd name="connsiteY5" fmla="*/ 145257 h 723900"/>
              <a:gd name="connsiteX6" fmla="*/ 226219 w 1010444"/>
              <a:gd name="connsiteY6" fmla="*/ 0 h 723900"/>
              <a:gd name="connsiteX0" fmla="*/ 226219 w 1010444"/>
              <a:gd name="connsiteY0" fmla="*/ 80168 h 804068"/>
              <a:gd name="connsiteX1" fmla="*/ 0 w 1010444"/>
              <a:gd name="connsiteY1" fmla="*/ 277018 h 804068"/>
              <a:gd name="connsiteX2" fmla="*/ 586582 w 1010444"/>
              <a:gd name="connsiteY2" fmla="*/ 804068 h 804068"/>
              <a:gd name="connsiteX3" fmla="*/ 885031 w 1010444"/>
              <a:gd name="connsiteY3" fmla="*/ 753269 h 804068"/>
              <a:gd name="connsiteX4" fmla="*/ 1010444 w 1010444"/>
              <a:gd name="connsiteY4" fmla="*/ 472280 h 804068"/>
              <a:gd name="connsiteX5" fmla="*/ 666750 w 1010444"/>
              <a:gd name="connsiteY5" fmla="*/ 0 h 804068"/>
              <a:gd name="connsiteX6" fmla="*/ 226219 w 1010444"/>
              <a:gd name="connsiteY6" fmla="*/ 80168 h 804068"/>
              <a:gd name="connsiteX0" fmla="*/ 226219 w 991394"/>
              <a:gd name="connsiteY0" fmla="*/ 80168 h 804068"/>
              <a:gd name="connsiteX1" fmla="*/ 0 w 991394"/>
              <a:gd name="connsiteY1" fmla="*/ 277018 h 804068"/>
              <a:gd name="connsiteX2" fmla="*/ 586582 w 991394"/>
              <a:gd name="connsiteY2" fmla="*/ 804068 h 804068"/>
              <a:gd name="connsiteX3" fmla="*/ 885031 w 991394"/>
              <a:gd name="connsiteY3" fmla="*/ 753269 h 804068"/>
              <a:gd name="connsiteX4" fmla="*/ 991394 w 991394"/>
              <a:gd name="connsiteY4" fmla="*/ 50005 h 804068"/>
              <a:gd name="connsiteX5" fmla="*/ 666750 w 991394"/>
              <a:gd name="connsiteY5" fmla="*/ 0 h 804068"/>
              <a:gd name="connsiteX6" fmla="*/ 226219 w 991394"/>
              <a:gd name="connsiteY6" fmla="*/ 80168 h 804068"/>
              <a:gd name="connsiteX0" fmla="*/ 226219 w 991394"/>
              <a:gd name="connsiteY0" fmla="*/ 80168 h 804068"/>
              <a:gd name="connsiteX1" fmla="*/ 0 w 991394"/>
              <a:gd name="connsiteY1" fmla="*/ 277018 h 804068"/>
              <a:gd name="connsiteX2" fmla="*/ 586582 w 991394"/>
              <a:gd name="connsiteY2" fmla="*/ 804068 h 804068"/>
              <a:gd name="connsiteX3" fmla="*/ 662781 w 991394"/>
              <a:gd name="connsiteY3" fmla="*/ 365919 h 804068"/>
              <a:gd name="connsiteX4" fmla="*/ 991394 w 991394"/>
              <a:gd name="connsiteY4" fmla="*/ 50005 h 804068"/>
              <a:gd name="connsiteX5" fmla="*/ 666750 w 991394"/>
              <a:gd name="connsiteY5" fmla="*/ 0 h 804068"/>
              <a:gd name="connsiteX6" fmla="*/ 226219 w 991394"/>
              <a:gd name="connsiteY6" fmla="*/ 80168 h 804068"/>
              <a:gd name="connsiteX0" fmla="*/ 226219 w 991394"/>
              <a:gd name="connsiteY0" fmla="*/ 80168 h 470693"/>
              <a:gd name="connsiteX1" fmla="*/ 0 w 991394"/>
              <a:gd name="connsiteY1" fmla="*/ 277018 h 470693"/>
              <a:gd name="connsiteX2" fmla="*/ 361157 w 991394"/>
              <a:gd name="connsiteY2" fmla="*/ 470693 h 470693"/>
              <a:gd name="connsiteX3" fmla="*/ 662781 w 991394"/>
              <a:gd name="connsiteY3" fmla="*/ 365919 h 470693"/>
              <a:gd name="connsiteX4" fmla="*/ 991394 w 991394"/>
              <a:gd name="connsiteY4" fmla="*/ 50005 h 470693"/>
              <a:gd name="connsiteX5" fmla="*/ 666750 w 991394"/>
              <a:gd name="connsiteY5" fmla="*/ 0 h 470693"/>
              <a:gd name="connsiteX6" fmla="*/ 226219 w 991394"/>
              <a:gd name="connsiteY6" fmla="*/ 80168 h 470693"/>
              <a:gd name="connsiteX0" fmla="*/ 226219 w 991394"/>
              <a:gd name="connsiteY0" fmla="*/ 80168 h 470693"/>
              <a:gd name="connsiteX1" fmla="*/ 0 w 991394"/>
              <a:gd name="connsiteY1" fmla="*/ 277018 h 470693"/>
              <a:gd name="connsiteX2" fmla="*/ 361157 w 991394"/>
              <a:gd name="connsiteY2" fmla="*/ 470693 h 470693"/>
              <a:gd name="connsiteX3" fmla="*/ 656431 w 991394"/>
              <a:gd name="connsiteY3" fmla="*/ 359569 h 470693"/>
              <a:gd name="connsiteX4" fmla="*/ 991394 w 991394"/>
              <a:gd name="connsiteY4" fmla="*/ 50005 h 470693"/>
              <a:gd name="connsiteX5" fmla="*/ 666750 w 991394"/>
              <a:gd name="connsiteY5" fmla="*/ 0 h 470693"/>
              <a:gd name="connsiteX6" fmla="*/ 226219 w 991394"/>
              <a:gd name="connsiteY6" fmla="*/ 80168 h 47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1394" h="470693">
                <a:moveTo>
                  <a:pt x="226219" y="80168"/>
                </a:moveTo>
                <a:lnTo>
                  <a:pt x="0" y="277018"/>
                </a:lnTo>
                <a:lnTo>
                  <a:pt x="361157" y="470693"/>
                </a:lnTo>
                <a:lnTo>
                  <a:pt x="656431" y="359569"/>
                </a:lnTo>
                <a:lnTo>
                  <a:pt x="991394" y="50005"/>
                </a:lnTo>
                <a:lnTo>
                  <a:pt x="666750" y="0"/>
                </a:lnTo>
                <a:lnTo>
                  <a:pt x="226219" y="80168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Freihandform 409"/>
          <p:cNvSpPr/>
          <p:nvPr/>
        </p:nvSpPr>
        <p:spPr>
          <a:xfrm>
            <a:off x="1858168" y="4044158"/>
            <a:ext cx="661194" cy="753268"/>
          </a:xfrm>
          <a:custGeom>
            <a:avLst/>
            <a:gdLst>
              <a:gd name="connsiteX0" fmla="*/ 7144 w 233362"/>
              <a:gd name="connsiteY0" fmla="*/ 0 h 323850"/>
              <a:gd name="connsiteX1" fmla="*/ 0 w 233362"/>
              <a:gd name="connsiteY1" fmla="*/ 323850 h 323850"/>
              <a:gd name="connsiteX2" fmla="*/ 180975 w 233362"/>
              <a:gd name="connsiteY2" fmla="*/ 292894 h 323850"/>
              <a:gd name="connsiteX3" fmla="*/ 233362 w 233362"/>
              <a:gd name="connsiteY3" fmla="*/ 178594 h 323850"/>
              <a:gd name="connsiteX4" fmla="*/ 180975 w 233362"/>
              <a:gd name="connsiteY4" fmla="*/ 28575 h 323850"/>
              <a:gd name="connsiteX5" fmla="*/ 7144 w 233362"/>
              <a:gd name="connsiteY5" fmla="*/ 0 h 323850"/>
              <a:gd name="connsiteX0" fmla="*/ 7144 w 330994"/>
              <a:gd name="connsiteY0" fmla="*/ 347663 h 671513"/>
              <a:gd name="connsiteX1" fmla="*/ 0 w 330994"/>
              <a:gd name="connsiteY1" fmla="*/ 671513 h 671513"/>
              <a:gd name="connsiteX2" fmla="*/ 180975 w 330994"/>
              <a:gd name="connsiteY2" fmla="*/ 640557 h 671513"/>
              <a:gd name="connsiteX3" fmla="*/ 233362 w 330994"/>
              <a:gd name="connsiteY3" fmla="*/ 526257 h 671513"/>
              <a:gd name="connsiteX4" fmla="*/ 330994 w 330994"/>
              <a:gd name="connsiteY4" fmla="*/ 0 h 671513"/>
              <a:gd name="connsiteX5" fmla="*/ 7144 w 330994"/>
              <a:gd name="connsiteY5" fmla="*/ 347663 h 671513"/>
              <a:gd name="connsiteX0" fmla="*/ 7144 w 347662"/>
              <a:gd name="connsiteY0" fmla="*/ 347663 h 676276"/>
              <a:gd name="connsiteX1" fmla="*/ 0 w 347662"/>
              <a:gd name="connsiteY1" fmla="*/ 671513 h 676276"/>
              <a:gd name="connsiteX2" fmla="*/ 180975 w 347662"/>
              <a:gd name="connsiteY2" fmla="*/ 640557 h 676276"/>
              <a:gd name="connsiteX3" fmla="*/ 347662 w 347662"/>
              <a:gd name="connsiteY3" fmla="*/ 676276 h 676276"/>
              <a:gd name="connsiteX4" fmla="*/ 330994 w 347662"/>
              <a:gd name="connsiteY4" fmla="*/ 0 h 676276"/>
              <a:gd name="connsiteX5" fmla="*/ 7144 w 347662"/>
              <a:gd name="connsiteY5" fmla="*/ 347663 h 676276"/>
              <a:gd name="connsiteX0" fmla="*/ 7144 w 347662"/>
              <a:gd name="connsiteY0" fmla="*/ 347663 h 676276"/>
              <a:gd name="connsiteX1" fmla="*/ 0 w 347662"/>
              <a:gd name="connsiteY1" fmla="*/ 671513 h 676276"/>
              <a:gd name="connsiteX2" fmla="*/ 180975 w 347662"/>
              <a:gd name="connsiteY2" fmla="*/ 640557 h 676276"/>
              <a:gd name="connsiteX3" fmla="*/ 347662 w 347662"/>
              <a:gd name="connsiteY3" fmla="*/ 676276 h 676276"/>
              <a:gd name="connsiteX4" fmla="*/ 330994 w 347662"/>
              <a:gd name="connsiteY4" fmla="*/ 0 h 676276"/>
              <a:gd name="connsiteX5" fmla="*/ 185737 w 347662"/>
              <a:gd name="connsiteY5" fmla="*/ 152401 h 676276"/>
              <a:gd name="connsiteX6" fmla="*/ 7144 w 347662"/>
              <a:gd name="connsiteY6" fmla="*/ 347663 h 676276"/>
              <a:gd name="connsiteX0" fmla="*/ 7144 w 473869"/>
              <a:gd name="connsiteY0" fmla="*/ 195262 h 523875"/>
              <a:gd name="connsiteX1" fmla="*/ 0 w 473869"/>
              <a:gd name="connsiteY1" fmla="*/ 519112 h 523875"/>
              <a:gd name="connsiteX2" fmla="*/ 180975 w 473869"/>
              <a:gd name="connsiteY2" fmla="*/ 488156 h 523875"/>
              <a:gd name="connsiteX3" fmla="*/ 347662 w 473869"/>
              <a:gd name="connsiteY3" fmla="*/ 523875 h 523875"/>
              <a:gd name="connsiteX4" fmla="*/ 473869 w 473869"/>
              <a:gd name="connsiteY4" fmla="*/ 447674 h 523875"/>
              <a:gd name="connsiteX5" fmla="*/ 185737 w 473869"/>
              <a:gd name="connsiteY5" fmla="*/ 0 h 523875"/>
              <a:gd name="connsiteX6" fmla="*/ 7144 w 473869"/>
              <a:gd name="connsiteY6" fmla="*/ 195262 h 523875"/>
              <a:gd name="connsiteX0" fmla="*/ 7144 w 473869"/>
              <a:gd name="connsiteY0" fmla="*/ 195262 h 881063"/>
              <a:gd name="connsiteX1" fmla="*/ 0 w 473869"/>
              <a:gd name="connsiteY1" fmla="*/ 519112 h 881063"/>
              <a:gd name="connsiteX2" fmla="*/ 180975 w 473869"/>
              <a:gd name="connsiteY2" fmla="*/ 488156 h 881063"/>
              <a:gd name="connsiteX3" fmla="*/ 383381 w 473869"/>
              <a:gd name="connsiteY3" fmla="*/ 881063 h 881063"/>
              <a:gd name="connsiteX4" fmla="*/ 473869 w 473869"/>
              <a:gd name="connsiteY4" fmla="*/ 447674 h 881063"/>
              <a:gd name="connsiteX5" fmla="*/ 185737 w 473869"/>
              <a:gd name="connsiteY5" fmla="*/ 0 h 881063"/>
              <a:gd name="connsiteX6" fmla="*/ 7144 w 473869"/>
              <a:gd name="connsiteY6" fmla="*/ 195262 h 881063"/>
              <a:gd name="connsiteX0" fmla="*/ 7144 w 473869"/>
              <a:gd name="connsiteY0" fmla="*/ 195262 h 957262"/>
              <a:gd name="connsiteX1" fmla="*/ 0 w 473869"/>
              <a:gd name="connsiteY1" fmla="*/ 519112 h 957262"/>
              <a:gd name="connsiteX2" fmla="*/ 78582 w 473869"/>
              <a:gd name="connsiteY2" fmla="*/ 957262 h 957262"/>
              <a:gd name="connsiteX3" fmla="*/ 383381 w 473869"/>
              <a:gd name="connsiteY3" fmla="*/ 881063 h 957262"/>
              <a:gd name="connsiteX4" fmla="*/ 473869 w 473869"/>
              <a:gd name="connsiteY4" fmla="*/ 447674 h 957262"/>
              <a:gd name="connsiteX5" fmla="*/ 185737 w 473869"/>
              <a:gd name="connsiteY5" fmla="*/ 0 h 957262"/>
              <a:gd name="connsiteX6" fmla="*/ 7144 w 473869"/>
              <a:gd name="connsiteY6" fmla="*/ 195262 h 957262"/>
              <a:gd name="connsiteX0" fmla="*/ 7144 w 473869"/>
              <a:gd name="connsiteY0" fmla="*/ 35718 h 797718"/>
              <a:gd name="connsiteX1" fmla="*/ 0 w 473869"/>
              <a:gd name="connsiteY1" fmla="*/ 359568 h 797718"/>
              <a:gd name="connsiteX2" fmla="*/ 78582 w 473869"/>
              <a:gd name="connsiteY2" fmla="*/ 797718 h 797718"/>
              <a:gd name="connsiteX3" fmla="*/ 383381 w 473869"/>
              <a:gd name="connsiteY3" fmla="*/ 721519 h 797718"/>
              <a:gd name="connsiteX4" fmla="*/ 473869 w 473869"/>
              <a:gd name="connsiteY4" fmla="*/ 288130 h 797718"/>
              <a:gd name="connsiteX5" fmla="*/ 342900 w 473869"/>
              <a:gd name="connsiteY5" fmla="*/ 0 h 797718"/>
              <a:gd name="connsiteX6" fmla="*/ 7144 w 473869"/>
              <a:gd name="connsiteY6" fmla="*/ 35718 h 797718"/>
              <a:gd name="connsiteX0" fmla="*/ 213519 w 473869"/>
              <a:gd name="connsiteY0" fmla="*/ 150018 h 797718"/>
              <a:gd name="connsiteX1" fmla="*/ 0 w 473869"/>
              <a:gd name="connsiteY1" fmla="*/ 359568 h 797718"/>
              <a:gd name="connsiteX2" fmla="*/ 78582 w 473869"/>
              <a:gd name="connsiteY2" fmla="*/ 797718 h 797718"/>
              <a:gd name="connsiteX3" fmla="*/ 383381 w 473869"/>
              <a:gd name="connsiteY3" fmla="*/ 721519 h 797718"/>
              <a:gd name="connsiteX4" fmla="*/ 473869 w 473869"/>
              <a:gd name="connsiteY4" fmla="*/ 288130 h 797718"/>
              <a:gd name="connsiteX5" fmla="*/ 342900 w 473869"/>
              <a:gd name="connsiteY5" fmla="*/ 0 h 797718"/>
              <a:gd name="connsiteX6" fmla="*/ 213519 w 473869"/>
              <a:gd name="connsiteY6" fmla="*/ 150018 h 797718"/>
              <a:gd name="connsiteX0" fmla="*/ 213519 w 473869"/>
              <a:gd name="connsiteY0" fmla="*/ 175418 h 823118"/>
              <a:gd name="connsiteX1" fmla="*/ 0 w 473869"/>
              <a:gd name="connsiteY1" fmla="*/ 384968 h 823118"/>
              <a:gd name="connsiteX2" fmla="*/ 78582 w 473869"/>
              <a:gd name="connsiteY2" fmla="*/ 823118 h 823118"/>
              <a:gd name="connsiteX3" fmla="*/ 383381 w 473869"/>
              <a:gd name="connsiteY3" fmla="*/ 746919 h 823118"/>
              <a:gd name="connsiteX4" fmla="*/ 473869 w 473869"/>
              <a:gd name="connsiteY4" fmla="*/ 313530 h 823118"/>
              <a:gd name="connsiteX5" fmla="*/ 438150 w 473869"/>
              <a:gd name="connsiteY5" fmla="*/ 0 h 823118"/>
              <a:gd name="connsiteX6" fmla="*/ 213519 w 473869"/>
              <a:gd name="connsiteY6" fmla="*/ 175418 h 823118"/>
              <a:gd name="connsiteX0" fmla="*/ 213519 w 470694"/>
              <a:gd name="connsiteY0" fmla="*/ 175418 h 823118"/>
              <a:gd name="connsiteX1" fmla="*/ 0 w 470694"/>
              <a:gd name="connsiteY1" fmla="*/ 384968 h 823118"/>
              <a:gd name="connsiteX2" fmla="*/ 78582 w 470694"/>
              <a:gd name="connsiteY2" fmla="*/ 823118 h 823118"/>
              <a:gd name="connsiteX3" fmla="*/ 383381 w 470694"/>
              <a:gd name="connsiteY3" fmla="*/ 746919 h 823118"/>
              <a:gd name="connsiteX4" fmla="*/ 470694 w 470694"/>
              <a:gd name="connsiteY4" fmla="*/ 418305 h 823118"/>
              <a:gd name="connsiteX5" fmla="*/ 438150 w 470694"/>
              <a:gd name="connsiteY5" fmla="*/ 0 h 823118"/>
              <a:gd name="connsiteX6" fmla="*/ 213519 w 470694"/>
              <a:gd name="connsiteY6" fmla="*/ 175418 h 823118"/>
              <a:gd name="connsiteX0" fmla="*/ 213519 w 470694"/>
              <a:gd name="connsiteY0" fmla="*/ 175418 h 823118"/>
              <a:gd name="connsiteX1" fmla="*/ 0 w 470694"/>
              <a:gd name="connsiteY1" fmla="*/ 384968 h 823118"/>
              <a:gd name="connsiteX2" fmla="*/ 78582 w 470694"/>
              <a:gd name="connsiteY2" fmla="*/ 823118 h 823118"/>
              <a:gd name="connsiteX3" fmla="*/ 342106 w 470694"/>
              <a:gd name="connsiteY3" fmla="*/ 689769 h 823118"/>
              <a:gd name="connsiteX4" fmla="*/ 470694 w 470694"/>
              <a:gd name="connsiteY4" fmla="*/ 418305 h 823118"/>
              <a:gd name="connsiteX5" fmla="*/ 438150 w 470694"/>
              <a:gd name="connsiteY5" fmla="*/ 0 h 823118"/>
              <a:gd name="connsiteX6" fmla="*/ 213519 w 470694"/>
              <a:gd name="connsiteY6" fmla="*/ 175418 h 823118"/>
              <a:gd name="connsiteX0" fmla="*/ 286544 w 543719"/>
              <a:gd name="connsiteY0" fmla="*/ 175418 h 823118"/>
              <a:gd name="connsiteX1" fmla="*/ 0 w 543719"/>
              <a:gd name="connsiteY1" fmla="*/ 515143 h 823118"/>
              <a:gd name="connsiteX2" fmla="*/ 151607 w 543719"/>
              <a:gd name="connsiteY2" fmla="*/ 823118 h 823118"/>
              <a:gd name="connsiteX3" fmla="*/ 415131 w 543719"/>
              <a:gd name="connsiteY3" fmla="*/ 689769 h 823118"/>
              <a:gd name="connsiteX4" fmla="*/ 543719 w 543719"/>
              <a:gd name="connsiteY4" fmla="*/ 418305 h 823118"/>
              <a:gd name="connsiteX5" fmla="*/ 511175 w 543719"/>
              <a:gd name="connsiteY5" fmla="*/ 0 h 823118"/>
              <a:gd name="connsiteX6" fmla="*/ 286544 w 543719"/>
              <a:gd name="connsiteY6" fmla="*/ 175418 h 823118"/>
              <a:gd name="connsiteX0" fmla="*/ 404019 w 661194"/>
              <a:gd name="connsiteY0" fmla="*/ 175418 h 823118"/>
              <a:gd name="connsiteX1" fmla="*/ 0 w 661194"/>
              <a:gd name="connsiteY1" fmla="*/ 562768 h 823118"/>
              <a:gd name="connsiteX2" fmla="*/ 269082 w 661194"/>
              <a:gd name="connsiteY2" fmla="*/ 823118 h 823118"/>
              <a:gd name="connsiteX3" fmla="*/ 532606 w 661194"/>
              <a:gd name="connsiteY3" fmla="*/ 689769 h 823118"/>
              <a:gd name="connsiteX4" fmla="*/ 661194 w 661194"/>
              <a:gd name="connsiteY4" fmla="*/ 418305 h 823118"/>
              <a:gd name="connsiteX5" fmla="*/ 628650 w 661194"/>
              <a:gd name="connsiteY5" fmla="*/ 0 h 823118"/>
              <a:gd name="connsiteX6" fmla="*/ 404019 w 661194"/>
              <a:gd name="connsiteY6" fmla="*/ 175418 h 823118"/>
              <a:gd name="connsiteX0" fmla="*/ 404019 w 661194"/>
              <a:gd name="connsiteY0" fmla="*/ 175418 h 753268"/>
              <a:gd name="connsiteX1" fmla="*/ 0 w 661194"/>
              <a:gd name="connsiteY1" fmla="*/ 562768 h 753268"/>
              <a:gd name="connsiteX2" fmla="*/ 256382 w 661194"/>
              <a:gd name="connsiteY2" fmla="*/ 753268 h 753268"/>
              <a:gd name="connsiteX3" fmla="*/ 532606 w 661194"/>
              <a:gd name="connsiteY3" fmla="*/ 689769 h 753268"/>
              <a:gd name="connsiteX4" fmla="*/ 661194 w 661194"/>
              <a:gd name="connsiteY4" fmla="*/ 418305 h 753268"/>
              <a:gd name="connsiteX5" fmla="*/ 628650 w 661194"/>
              <a:gd name="connsiteY5" fmla="*/ 0 h 753268"/>
              <a:gd name="connsiteX6" fmla="*/ 404019 w 661194"/>
              <a:gd name="connsiteY6" fmla="*/ 175418 h 75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194" h="753268">
                <a:moveTo>
                  <a:pt x="404019" y="175418"/>
                </a:moveTo>
                <a:lnTo>
                  <a:pt x="0" y="562768"/>
                </a:lnTo>
                <a:lnTo>
                  <a:pt x="256382" y="753268"/>
                </a:lnTo>
                <a:lnTo>
                  <a:pt x="532606" y="689769"/>
                </a:lnTo>
                <a:lnTo>
                  <a:pt x="661194" y="418305"/>
                </a:lnTo>
                <a:lnTo>
                  <a:pt x="628650" y="0"/>
                </a:lnTo>
                <a:lnTo>
                  <a:pt x="404019" y="175418"/>
                </a:ln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Freihandform 410"/>
          <p:cNvSpPr/>
          <p:nvPr/>
        </p:nvSpPr>
        <p:spPr>
          <a:xfrm>
            <a:off x="1893092" y="5025232"/>
            <a:ext cx="969169" cy="502443"/>
          </a:xfrm>
          <a:custGeom>
            <a:avLst/>
            <a:gdLst>
              <a:gd name="connsiteX0" fmla="*/ 7144 w 233362"/>
              <a:gd name="connsiteY0" fmla="*/ 0 h 323850"/>
              <a:gd name="connsiteX1" fmla="*/ 0 w 233362"/>
              <a:gd name="connsiteY1" fmla="*/ 323850 h 323850"/>
              <a:gd name="connsiteX2" fmla="*/ 180975 w 233362"/>
              <a:gd name="connsiteY2" fmla="*/ 292894 h 323850"/>
              <a:gd name="connsiteX3" fmla="*/ 233362 w 233362"/>
              <a:gd name="connsiteY3" fmla="*/ 178594 h 323850"/>
              <a:gd name="connsiteX4" fmla="*/ 180975 w 233362"/>
              <a:gd name="connsiteY4" fmla="*/ 28575 h 323850"/>
              <a:gd name="connsiteX5" fmla="*/ 7144 w 233362"/>
              <a:gd name="connsiteY5" fmla="*/ 0 h 323850"/>
              <a:gd name="connsiteX0" fmla="*/ 7144 w 330994"/>
              <a:gd name="connsiteY0" fmla="*/ 347663 h 671513"/>
              <a:gd name="connsiteX1" fmla="*/ 0 w 330994"/>
              <a:gd name="connsiteY1" fmla="*/ 671513 h 671513"/>
              <a:gd name="connsiteX2" fmla="*/ 180975 w 330994"/>
              <a:gd name="connsiteY2" fmla="*/ 640557 h 671513"/>
              <a:gd name="connsiteX3" fmla="*/ 233362 w 330994"/>
              <a:gd name="connsiteY3" fmla="*/ 526257 h 671513"/>
              <a:gd name="connsiteX4" fmla="*/ 330994 w 330994"/>
              <a:gd name="connsiteY4" fmla="*/ 0 h 671513"/>
              <a:gd name="connsiteX5" fmla="*/ 7144 w 330994"/>
              <a:gd name="connsiteY5" fmla="*/ 347663 h 671513"/>
              <a:gd name="connsiteX0" fmla="*/ 7144 w 347662"/>
              <a:gd name="connsiteY0" fmla="*/ 347663 h 676276"/>
              <a:gd name="connsiteX1" fmla="*/ 0 w 347662"/>
              <a:gd name="connsiteY1" fmla="*/ 671513 h 676276"/>
              <a:gd name="connsiteX2" fmla="*/ 180975 w 347662"/>
              <a:gd name="connsiteY2" fmla="*/ 640557 h 676276"/>
              <a:gd name="connsiteX3" fmla="*/ 347662 w 347662"/>
              <a:gd name="connsiteY3" fmla="*/ 676276 h 676276"/>
              <a:gd name="connsiteX4" fmla="*/ 330994 w 347662"/>
              <a:gd name="connsiteY4" fmla="*/ 0 h 676276"/>
              <a:gd name="connsiteX5" fmla="*/ 7144 w 347662"/>
              <a:gd name="connsiteY5" fmla="*/ 347663 h 676276"/>
              <a:gd name="connsiteX0" fmla="*/ 7144 w 347662"/>
              <a:gd name="connsiteY0" fmla="*/ 347663 h 676276"/>
              <a:gd name="connsiteX1" fmla="*/ 0 w 347662"/>
              <a:gd name="connsiteY1" fmla="*/ 671513 h 676276"/>
              <a:gd name="connsiteX2" fmla="*/ 180975 w 347662"/>
              <a:gd name="connsiteY2" fmla="*/ 640557 h 676276"/>
              <a:gd name="connsiteX3" fmla="*/ 347662 w 347662"/>
              <a:gd name="connsiteY3" fmla="*/ 676276 h 676276"/>
              <a:gd name="connsiteX4" fmla="*/ 330994 w 347662"/>
              <a:gd name="connsiteY4" fmla="*/ 0 h 676276"/>
              <a:gd name="connsiteX5" fmla="*/ 185737 w 347662"/>
              <a:gd name="connsiteY5" fmla="*/ 152401 h 676276"/>
              <a:gd name="connsiteX6" fmla="*/ 7144 w 347662"/>
              <a:gd name="connsiteY6" fmla="*/ 347663 h 676276"/>
              <a:gd name="connsiteX0" fmla="*/ 7144 w 473869"/>
              <a:gd name="connsiteY0" fmla="*/ 195262 h 523875"/>
              <a:gd name="connsiteX1" fmla="*/ 0 w 473869"/>
              <a:gd name="connsiteY1" fmla="*/ 519112 h 523875"/>
              <a:gd name="connsiteX2" fmla="*/ 180975 w 473869"/>
              <a:gd name="connsiteY2" fmla="*/ 488156 h 523875"/>
              <a:gd name="connsiteX3" fmla="*/ 347662 w 473869"/>
              <a:gd name="connsiteY3" fmla="*/ 523875 h 523875"/>
              <a:gd name="connsiteX4" fmla="*/ 473869 w 473869"/>
              <a:gd name="connsiteY4" fmla="*/ 447674 h 523875"/>
              <a:gd name="connsiteX5" fmla="*/ 185737 w 473869"/>
              <a:gd name="connsiteY5" fmla="*/ 0 h 523875"/>
              <a:gd name="connsiteX6" fmla="*/ 7144 w 473869"/>
              <a:gd name="connsiteY6" fmla="*/ 195262 h 523875"/>
              <a:gd name="connsiteX0" fmla="*/ 7144 w 473869"/>
              <a:gd name="connsiteY0" fmla="*/ 195262 h 881063"/>
              <a:gd name="connsiteX1" fmla="*/ 0 w 473869"/>
              <a:gd name="connsiteY1" fmla="*/ 519112 h 881063"/>
              <a:gd name="connsiteX2" fmla="*/ 180975 w 473869"/>
              <a:gd name="connsiteY2" fmla="*/ 488156 h 881063"/>
              <a:gd name="connsiteX3" fmla="*/ 383381 w 473869"/>
              <a:gd name="connsiteY3" fmla="*/ 881063 h 881063"/>
              <a:gd name="connsiteX4" fmla="*/ 473869 w 473869"/>
              <a:gd name="connsiteY4" fmla="*/ 447674 h 881063"/>
              <a:gd name="connsiteX5" fmla="*/ 185737 w 473869"/>
              <a:gd name="connsiteY5" fmla="*/ 0 h 881063"/>
              <a:gd name="connsiteX6" fmla="*/ 7144 w 473869"/>
              <a:gd name="connsiteY6" fmla="*/ 195262 h 881063"/>
              <a:gd name="connsiteX0" fmla="*/ 7144 w 473869"/>
              <a:gd name="connsiteY0" fmla="*/ 195262 h 957262"/>
              <a:gd name="connsiteX1" fmla="*/ 0 w 473869"/>
              <a:gd name="connsiteY1" fmla="*/ 519112 h 957262"/>
              <a:gd name="connsiteX2" fmla="*/ 78582 w 473869"/>
              <a:gd name="connsiteY2" fmla="*/ 957262 h 957262"/>
              <a:gd name="connsiteX3" fmla="*/ 383381 w 473869"/>
              <a:gd name="connsiteY3" fmla="*/ 881063 h 957262"/>
              <a:gd name="connsiteX4" fmla="*/ 473869 w 473869"/>
              <a:gd name="connsiteY4" fmla="*/ 447674 h 957262"/>
              <a:gd name="connsiteX5" fmla="*/ 185737 w 473869"/>
              <a:gd name="connsiteY5" fmla="*/ 0 h 957262"/>
              <a:gd name="connsiteX6" fmla="*/ 7144 w 473869"/>
              <a:gd name="connsiteY6" fmla="*/ 195262 h 957262"/>
              <a:gd name="connsiteX0" fmla="*/ 7144 w 473869"/>
              <a:gd name="connsiteY0" fmla="*/ 35718 h 797718"/>
              <a:gd name="connsiteX1" fmla="*/ 0 w 473869"/>
              <a:gd name="connsiteY1" fmla="*/ 359568 h 797718"/>
              <a:gd name="connsiteX2" fmla="*/ 78582 w 473869"/>
              <a:gd name="connsiteY2" fmla="*/ 797718 h 797718"/>
              <a:gd name="connsiteX3" fmla="*/ 383381 w 473869"/>
              <a:gd name="connsiteY3" fmla="*/ 721519 h 797718"/>
              <a:gd name="connsiteX4" fmla="*/ 473869 w 473869"/>
              <a:gd name="connsiteY4" fmla="*/ 288130 h 797718"/>
              <a:gd name="connsiteX5" fmla="*/ 342900 w 473869"/>
              <a:gd name="connsiteY5" fmla="*/ 0 h 797718"/>
              <a:gd name="connsiteX6" fmla="*/ 7144 w 473869"/>
              <a:gd name="connsiteY6" fmla="*/ 35718 h 797718"/>
              <a:gd name="connsiteX0" fmla="*/ 213519 w 473869"/>
              <a:gd name="connsiteY0" fmla="*/ 150018 h 797718"/>
              <a:gd name="connsiteX1" fmla="*/ 0 w 473869"/>
              <a:gd name="connsiteY1" fmla="*/ 359568 h 797718"/>
              <a:gd name="connsiteX2" fmla="*/ 78582 w 473869"/>
              <a:gd name="connsiteY2" fmla="*/ 797718 h 797718"/>
              <a:gd name="connsiteX3" fmla="*/ 383381 w 473869"/>
              <a:gd name="connsiteY3" fmla="*/ 721519 h 797718"/>
              <a:gd name="connsiteX4" fmla="*/ 473869 w 473869"/>
              <a:gd name="connsiteY4" fmla="*/ 288130 h 797718"/>
              <a:gd name="connsiteX5" fmla="*/ 342900 w 473869"/>
              <a:gd name="connsiteY5" fmla="*/ 0 h 797718"/>
              <a:gd name="connsiteX6" fmla="*/ 213519 w 473869"/>
              <a:gd name="connsiteY6" fmla="*/ 150018 h 797718"/>
              <a:gd name="connsiteX0" fmla="*/ 213519 w 473869"/>
              <a:gd name="connsiteY0" fmla="*/ 175418 h 823118"/>
              <a:gd name="connsiteX1" fmla="*/ 0 w 473869"/>
              <a:gd name="connsiteY1" fmla="*/ 384968 h 823118"/>
              <a:gd name="connsiteX2" fmla="*/ 78582 w 473869"/>
              <a:gd name="connsiteY2" fmla="*/ 823118 h 823118"/>
              <a:gd name="connsiteX3" fmla="*/ 383381 w 473869"/>
              <a:gd name="connsiteY3" fmla="*/ 746919 h 823118"/>
              <a:gd name="connsiteX4" fmla="*/ 473869 w 473869"/>
              <a:gd name="connsiteY4" fmla="*/ 313530 h 823118"/>
              <a:gd name="connsiteX5" fmla="*/ 438150 w 473869"/>
              <a:gd name="connsiteY5" fmla="*/ 0 h 823118"/>
              <a:gd name="connsiteX6" fmla="*/ 213519 w 473869"/>
              <a:gd name="connsiteY6" fmla="*/ 175418 h 823118"/>
              <a:gd name="connsiteX0" fmla="*/ 213519 w 470694"/>
              <a:gd name="connsiteY0" fmla="*/ 175418 h 823118"/>
              <a:gd name="connsiteX1" fmla="*/ 0 w 470694"/>
              <a:gd name="connsiteY1" fmla="*/ 384968 h 823118"/>
              <a:gd name="connsiteX2" fmla="*/ 78582 w 470694"/>
              <a:gd name="connsiteY2" fmla="*/ 823118 h 823118"/>
              <a:gd name="connsiteX3" fmla="*/ 383381 w 470694"/>
              <a:gd name="connsiteY3" fmla="*/ 746919 h 823118"/>
              <a:gd name="connsiteX4" fmla="*/ 470694 w 470694"/>
              <a:gd name="connsiteY4" fmla="*/ 418305 h 823118"/>
              <a:gd name="connsiteX5" fmla="*/ 438150 w 470694"/>
              <a:gd name="connsiteY5" fmla="*/ 0 h 823118"/>
              <a:gd name="connsiteX6" fmla="*/ 213519 w 470694"/>
              <a:gd name="connsiteY6" fmla="*/ 175418 h 823118"/>
              <a:gd name="connsiteX0" fmla="*/ 213519 w 470694"/>
              <a:gd name="connsiteY0" fmla="*/ 175418 h 823118"/>
              <a:gd name="connsiteX1" fmla="*/ 0 w 470694"/>
              <a:gd name="connsiteY1" fmla="*/ 384968 h 823118"/>
              <a:gd name="connsiteX2" fmla="*/ 78582 w 470694"/>
              <a:gd name="connsiteY2" fmla="*/ 823118 h 823118"/>
              <a:gd name="connsiteX3" fmla="*/ 342106 w 470694"/>
              <a:gd name="connsiteY3" fmla="*/ 689769 h 823118"/>
              <a:gd name="connsiteX4" fmla="*/ 470694 w 470694"/>
              <a:gd name="connsiteY4" fmla="*/ 418305 h 823118"/>
              <a:gd name="connsiteX5" fmla="*/ 438150 w 470694"/>
              <a:gd name="connsiteY5" fmla="*/ 0 h 823118"/>
              <a:gd name="connsiteX6" fmla="*/ 213519 w 470694"/>
              <a:gd name="connsiteY6" fmla="*/ 175418 h 823118"/>
              <a:gd name="connsiteX0" fmla="*/ 286544 w 543719"/>
              <a:gd name="connsiteY0" fmla="*/ 175418 h 823118"/>
              <a:gd name="connsiteX1" fmla="*/ 0 w 543719"/>
              <a:gd name="connsiteY1" fmla="*/ 515143 h 823118"/>
              <a:gd name="connsiteX2" fmla="*/ 151607 w 543719"/>
              <a:gd name="connsiteY2" fmla="*/ 823118 h 823118"/>
              <a:gd name="connsiteX3" fmla="*/ 415131 w 543719"/>
              <a:gd name="connsiteY3" fmla="*/ 689769 h 823118"/>
              <a:gd name="connsiteX4" fmla="*/ 543719 w 543719"/>
              <a:gd name="connsiteY4" fmla="*/ 418305 h 823118"/>
              <a:gd name="connsiteX5" fmla="*/ 511175 w 543719"/>
              <a:gd name="connsiteY5" fmla="*/ 0 h 823118"/>
              <a:gd name="connsiteX6" fmla="*/ 286544 w 543719"/>
              <a:gd name="connsiteY6" fmla="*/ 175418 h 823118"/>
              <a:gd name="connsiteX0" fmla="*/ 404019 w 661194"/>
              <a:gd name="connsiteY0" fmla="*/ 175418 h 823118"/>
              <a:gd name="connsiteX1" fmla="*/ 0 w 661194"/>
              <a:gd name="connsiteY1" fmla="*/ 562768 h 823118"/>
              <a:gd name="connsiteX2" fmla="*/ 269082 w 661194"/>
              <a:gd name="connsiteY2" fmla="*/ 823118 h 823118"/>
              <a:gd name="connsiteX3" fmla="*/ 532606 w 661194"/>
              <a:gd name="connsiteY3" fmla="*/ 689769 h 823118"/>
              <a:gd name="connsiteX4" fmla="*/ 661194 w 661194"/>
              <a:gd name="connsiteY4" fmla="*/ 418305 h 823118"/>
              <a:gd name="connsiteX5" fmla="*/ 628650 w 661194"/>
              <a:gd name="connsiteY5" fmla="*/ 0 h 823118"/>
              <a:gd name="connsiteX6" fmla="*/ 404019 w 661194"/>
              <a:gd name="connsiteY6" fmla="*/ 175418 h 823118"/>
              <a:gd name="connsiteX0" fmla="*/ 404019 w 661194"/>
              <a:gd name="connsiteY0" fmla="*/ 175418 h 753268"/>
              <a:gd name="connsiteX1" fmla="*/ 0 w 661194"/>
              <a:gd name="connsiteY1" fmla="*/ 562768 h 753268"/>
              <a:gd name="connsiteX2" fmla="*/ 256382 w 661194"/>
              <a:gd name="connsiteY2" fmla="*/ 753268 h 753268"/>
              <a:gd name="connsiteX3" fmla="*/ 532606 w 661194"/>
              <a:gd name="connsiteY3" fmla="*/ 689769 h 753268"/>
              <a:gd name="connsiteX4" fmla="*/ 661194 w 661194"/>
              <a:gd name="connsiteY4" fmla="*/ 418305 h 753268"/>
              <a:gd name="connsiteX5" fmla="*/ 628650 w 661194"/>
              <a:gd name="connsiteY5" fmla="*/ 0 h 753268"/>
              <a:gd name="connsiteX6" fmla="*/ 404019 w 661194"/>
              <a:gd name="connsiteY6" fmla="*/ 175418 h 753268"/>
              <a:gd name="connsiteX0" fmla="*/ 731044 w 988219"/>
              <a:gd name="connsiteY0" fmla="*/ 175418 h 753268"/>
              <a:gd name="connsiteX1" fmla="*/ 0 w 988219"/>
              <a:gd name="connsiteY1" fmla="*/ 384968 h 753268"/>
              <a:gd name="connsiteX2" fmla="*/ 583407 w 988219"/>
              <a:gd name="connsiteY2" fmla="*/ 753268 h 753268"/>
              <a:gd name="connsiteX3" fmla="*/ 859631 w 988219"/>
              <a:gd name="connsiteY3" fmla="*/ 689769 h 753268"/>
              <a:gd name="connsiteX4" fmla="*/ 988219 w 988219"/>
              <a:gd name="connsiteY4" fmla="*/ 418305 h 753268"/>
              <a:gd name="connsiteX5" fmla="*/ 955675 w 988219"/>
              <a:gd name="connsiteY5" fmla="*/ 0 h 753268"/>
              <a:gd name="connsiteX6" fmla="*/ 731044 w 988219"/>
              <a:gd name="connsiteY6" fmla="*/ 175418 h 753268"/>
              <a:gd name="connsiteX0" fmla="*/ 216694 w 988219"/>
              <a:gd name="connsiteY0" fmla="*/ 188118 h 753268"/>
              <a:gd name="connsiteX1" fmla="*/ 0 w 988219"/>
              <a:gd name="connsiteY1" fmla="*/ 384968 h 753268"/>
              <a:gd name="connsiteX2" fmla="*/ 583407 w 988219"/>
              <a:gd name="connsiteY2" fmla="*/ 753268 h 753268"/>
              <a:gd name="connsiteX3" fmla="*/ 859631 w 988219"/>
              <a:gd name="connsiteY3" fmla="*/ 689769 h 753268"/>
              <a:gd name="connsiteX4" fmla="*/ 988219 w 988219"/>
              <a:gd name="connsiteY4" fmla="*/ 418305 h 753268"/>
              <a:gd name="connsiteX5" fmla="*/ 955675 w 988219"/>
              <a:gd name="connsiteY5" fmla="*/ 0 h 753268"/>
              <a:gd name="connsiteX6" fmla="*/ 216694 w 988219"/>
              <a:gd name="connsiteY6" fmla="*/ 188118 h 753268"/>
              <a:gd name="connsiteX0" fmla="*/ 216694 w 988219"/>
              <a:gd name="connsiteY0" fmla="*/ 105568 h 670718"/>
              <a:gd name="connsiteX1" fmla="*/ 0 w 988219"/>
              <a:gd name="connsiteY1" fmla="*/ 302418 h 670718"/>
              <a:gd name="connsiteX2" fmla="*/ 583407 w 988219"/>
              <a:gd name="connsiteY2" fmla="*/ 670718 h 670718"/>
              <a:gd name="connsiteX3" fmla="*/ 859631 w 988219"/>
              <a:gd name="connsiteY3" fmla="*/ 607219 h 670718"/>
              <a:gd name="connsiteX4" fmla="*/ 988219 w 988219"/>
              <a:gd name="connsiteY4" fmla="*/ 335755 h 670718"/>
              <a:gd name="connsiteX5" fmla="*/ 638175 w 988219"/>
              <a:gd name="connsiteY5" fmla="*/ 0 h 670718"/>
              <a:gd name="connsiteX6" fmla="*/ 216694 w 988219"/>
              <a:gd name="connsiteY6" fmla="*/ 105568 h 670718"/>
              <a:gd name="connsiteX0" fmla="*/ 216694 w 969169"/>
              <a:gd name="connsiteY0" fmla="*/ 105568 h 670718"/>
              <a:gd name="connsiteX1" fmla="*/ 0 w 969169"/>
              <a:gd name="connsiteY1" fmla="*/ 302418 h 670718"/>
              <a:gd name="connsiteX2" fmla="*/ 583407 w 969169"/>
              <a:gd name="connsiteY2" fmla="*/ 670718 h 670718"/>
              <a:gd name="connsiteX3" fmla="*/ 859631 w 969169"/>
              <a:gd name="connsiteY3" fmla="*/ 607219 h 670718"/>
              <a:gd name="connsiteX4" fmla="*/ 969169 w 969169"/>
              <a:gd name="connsiteY4" fmla="*/ 59530 h 670718"/>
              <a:gd name="connsiteX5" fmla="*/ 638175 w 969169"/>
              <a:gd name="connsiteY5" fmla="*/ 0 h 670718"/>
              <a:gd name="connsiteX6" fmla="*/ 216694 w 969169"/>
              <a:gd name="connsiteY6" fmla="*/ 105568 h 670718"/>
              <a:gd name="connsiteX0" fmla="*/ 216694 w 969169"/>
              <a:gd name="connsiteY0" fmla="*/ 105568 h 670718"/>
              <a:gd name="connsiteX1" fmla="*/ 0 w 969169"/>
              <a:gd name="connsiteY1" fmla="*/ 302418 h 670718"/>
              <a:gd name="connsiteX2" fmla="*/ 583407 w 969169"/>
              <a:gd name="connsiteY2" fmla="*/ 670718 h 670718"/>
              <a:gd name="connsiteX3" fmla="*/ 665956 w 969169"/>
              <a:gd name="connsiteY3" fmla="*/ 410369 h 670718"/>
              <a:gd name="connsiteX4" fmla="*/ 969169 w 969169"/>
              <a:gd name="connsiteY4" fmla="*/ 59530 h 670718"/>
              <a:gd name="connsiteX5" fmla="*/ 638175 w 969169"/>
              <a:gd name="connsiteY5" fmla="*/ 0 h 670718"/>
              <a:gd name="connsiteX6" fmla="*/ 216694 w 969169"/>
              <a:gd name="connsiteY6" fmla="*/ 105568 h 670718"/>
              <a:gd name="connsiteX0" fmla="*/ 216694 w 969169"/>
              <a:gd name="connsiteY0" fmla="*/ 105568 h 502443"/>
              <a:gd name="connsiteX1" fmla="*/ 0 w 969169"/>
              <a:gd name="connsiteY1" fmla="*/ 302418 h 502443"/>
              <a:gd name="connsiteX2" fmla="*/ 377032 w 969169"/>
              <a:gd name="connsiteY2" fmla="*/ 502443 h 502443"/>
              <a:gd name="connsiteX3" fmla="*/ 665956 w 969169"/>
              <a:gd name="connsiteY3" fmla="*/ 410369 h 502443"/>
              <a:gd name="connsiteX4" fmla="*/ 969169 w 969169"/>
              <a:gd name="connsiteY4" fmla="*/ 59530 h 502443"/>
              <a:gd name="connsiteX5" fmla="*/ 638175 w 969169"/>
              <a:gd name="connsiteY5" fmla="*/ 0 h 502443"/>
              <a:gd name="connsiteX6" fmla="*/ 216694 w 969169"/>
              <a:gd name="connsiteY6" fmla="*/ 105568 h 502443"/>
              <a:gd name="connsiteX0" fmla="*/ 216694 w 969169"/>
              <a:gd name="connsiteY0" fmla="*/ 105568 h 502443"/>
              <a:gd name="connsiteX1" fmla="*/ 0 w 969169"/>
              <a:gd name="connsiteY1" fmla="*/ 302418 h 502443"/>
              <a:gd name="connsiteX2" fmla="*/ 377032 w 969169"/>
              <a:gd name="connsiteY2" fmla="*/ 502443 h 502443"/>
              <a:gd name="connsiteX3" fmla="*/ 675481 w 969169"/>
              <a:gd name="connsiteY3" fmla="*/ 396081 h 502443"/>
              <a:gd name="connsiteX4" fmla="*/ 969169 w 969169"/>
              <a:gd name="connsiteY4" fmla="*/ 59530 h 502443"/>
              <a:gd name="connsiteX5" fmla="*/ 638175 w 969169"/>
              <a:gd name="connsiteY5" fmla="*/ 0 h 502443"/>
              <a:gd name="connsiteX6" fmla="*/ 216694 w 969169"/>
              <a:gd name="connsiteY6" fmla="*/ 105568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169" h="502443">
                <a:moveTo>
                  <a:pt x="216694" y="105568"/>
                </a:moveTo>
                <a:lnTo>
                  <a:pt x="0" y="302418"/>
                </a:lnTo>
                <a:lnTo>
                  <a:pt x="377032" y="502443"/>
                </a:lnTo>
                <a:lnTo>
                  <a:pt x="675481" y="396081"/>
                </a:lnTo>
                <a:lnTo>
                  <a:pt x="969169" y="59530"/>
                </a:lnTo>
                <a:lnTo>
                  <a:pt x="638175" y="0"/>
                </a:lnTo>
                <a:lnTo>
                  <a:pt x="216694" y="105568"/>
                </a:lnTo>
                <a:close/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Freihandform 406"/>
          <p:cNvSpPr/>
          <p:nvPr/>
        </p:nvSpPr>
        <p:spPr>
          <a:xfrm>
            <a:off x="1473994" y="3888583"/>
            <a:ext cx="473869" cy="797718"/>
          </a:xfrm>
          <a:custGeom>
            <a:avLst/>
            <a:gdLst>
              <a:gd name="connsiteX0" fmla="*/ 7144 w 233362"/>
              <a:gd name="connsiteY0" fmla="*/ 0 h 323850"/>
              <a:gd name="connsiteX1" fmla="*/ 0 w 233362"/>
              <a:gd name="connsiteY1" fmla="*/ 323850 h 323850"/>
              <a:gd name="connsiteX2" fmla="*/ 180975 w 233362"/>
              <a:gd name="connsiteY2" fmla="*/ 292894 h 323850"/>
              <a:gd name="connsiteX3" fmla="*/ 233362 w 233362"/>
              <a:gd name="connsiteY3" fmla="*/ 178594 h 323850"/>
              <a:gd name="connsiteX4" fmla="*/ 180975 w 233362"/>
              <a:gd name="connsiteY4" fmla="*/ 28575 h 323850"/>
              <a:gd name="connsiteX5" fmla="*/ 7144 w 233362"/>
              <a:gd name="connsiteY5" fmla="*/ 0 h 323850"/>
              <a:gd name="connsiteX0" fmla="*/ 7144 w 330994"/>
              <a:gd name="connsiteY0" fmla="*/ 347663 h 671513"/>
              <a:gd name="connsiteX1" fmla="*/ 0 w 330994"/>
              <a:gd name="connsiteY1" fmla="*/ 671513 h 671513"/>
              <a:gd name="connsiteX2" fmla="*/ 180975 w 330994"/>
              <a:gd name="connsiteY2" fmla="*/ 640557 h 671513"/>
              <a:gd name="connsiteX3" fmla="*/ 233362 w 330994"/>
              <a:gd name="connsiteY3" fmla="*/ 526257 h 671513"/>
              <a:gd name="connsiteX4" fmla="*/ 330994 w 330994"/>
              <a:gd name="connsiteY4" fmla="*/ 0 h 671513"/>
              <a:gd name="connsiteX5" fmla="*/ 7144 w 330994"/>
              <a:gd name="connsiteY5" fmla="*/ 347663 h 671513"/>
              <a:gd name="connsiteX0" fmla="*/ 7144 w 347662"/>
              <a:gd name="connsiteY0" fmla="*/ 347663 h 676276"/>
              <a:gd name="connsiteX1" fmla="*/ 0 w 347662"/>
              <a:gd name="connsiteY1" fmla="*/ 671513 h 676276"/>
              <a:gd name="connsiteX2" fmla="*/ 180975 w 347662"/>
              <a:gd name="connsiteY2" fmla="*/ 640557 h 676276"/>
              <a:gd name="connsiteX3" fmla="*/ 347662 w 347662"/>
              <a:gd name="connsiteY3" fmla="*/ 676276 h 676276"/>
              <a:gd name="connsiteX4" fmla="*/ 330994 w 347662"/>
              <a:gd name="connsiteY4" fmla="*/ 0 h 676276"/>
              <a:gd name="connsiteX5" fmla="*/ 7144 w 347662"/>
              <a:gd name="connsiteY5" fmla="*/ 347663 h 676276"/>
              <a:gd name="connsiteX0" fmla="*/ 7144 w 347662"/>
              <a:gd name="connsiteY0" fmla="*/ 347663 h 676276"/>
              <a:gd name="connsiteX1" fmla="*/ 0 w 347662"/>
              <a:gd name="connsiteY1" fmla="*/ 671513 h 676276"/>
              <a:gd name="connsiteX2" fmla="*/ 180975 w 347662"/>
              <a:gd name="connsiteY2" fmla="*/ 640557 h 676276"/>
              <a:gd name="connsiteX3" fmla="*/ 347662 w 347662"/>
              <a:gd name="connsiteY3" fmla="*/ 676276 h 676276"/>
              <a:gd name="connsiteX4" fmla="*/ 330994 w 347662"/>
              <a:gd name="connsiteY4" fmla="*/ 0 h 676276"/>
              <a:gd name="connsiteX5" fmla="*/ 185737 w 347662"/>
              <a:gd name="connsiteY5" fmla="*/ 152401 h 676276"/>
              <a:gd name="connsiteX6" fmla="*/ 7144 w 347662"/>
              <a:gd name="connsiteY6" fmla="*/ 347663 h 676276"/>
              <a:gd name="connsiteX0" fmla="*/ 7144 w 473869"/>
              <a:gd name="connsiteY0" fmla="*/ 195262 h 523875"/>
              <a:gd name="connsiteX1" fmla="*/ 0 w 473869"/>
              <a:gd name="connsiteY1" fmla="*/ 519112 h 523875"/>
              <a:gd name="connsiteX2" fmla="*/ 180975 w 473869"/>
              <a:gd name="connsiteY2" fmla="*/ 488156 h 523875"/>
              <a:gd name="connsiteX3" fmla="*/ 347662 w 473869"/>
              <a:gd name="connsiteY3" fmla="*/ 523875 h 523875"/>
              <a:gd name="connsiteX4" fmla="*/ 473869 w 473869"/>
              <a:gd name="connsiteY4" fmla="*/ 447674 h 523875"/>
              <a:gd name="connsiteX5" fmla="*/ 185737 w 473869"/>
              <a:gd name="connsiteY5" fmla="*/ 0 h 523875"/>
              <a:gd name="connsiteX6" fmla="*/ 7144 w 473869"/>
              <a:gd name="connsiteY6" fmla="*/ 195262 h 523875"/>
              <a:gd name="connsiteX0" fmla="*/ 7144 w 473869"/>
              <a:gd name="connsiteY0" fmla="*/ 195262 h 881063"/>
              <a:gd name="connsiteX1" fmla="*/ 0 w 473869"/>
              <a:gd name="connsiteY1" fmla="*/ 519112 h 881063"/>
              <a:gd name="connsiteX2" fmla="*/ 180975 w 473869"/>
              <a:gd name="connsiteY2" fmla="*/ 488156 h 881063"/>
              <a:gd name="connsiteX3" fmla="*/ 383381 w 473869"/>
              <a:gd name="connsiteY3" fmla="*/ 881063 h 881063"/>
              <a:gd name="connsiteX4" fmla="*/ 473869 w 473869"/>
              <a:gd name="connsiteY4" fmla="*/ 447674 h 881063"/>
              <a:gd name="connsiteX5" fmla="*/ 185737 w 473869"/>
              <a:gd name="connsiteY5" fmla="*/ 0 h 881063"/>
              <a:gd name="connsiteX6" fmla="*/ 7144 w 473869"/>
              <a:gd name="connsiteY6" fmla="*/ 195262 h 881063"/>
              <a:gd name="connsiteX0" fmla="*/ 7144 w 473869"/>
              <a:gd name="connsiteY0" fmla="*/ 195262 h 957262"/>
              <a:gd name="connsiteX1" fmla="*/ 0 w 473869"/>
              <a:gd name="connsiteY1" fmla="*/ 519112 h 957262"/>
              <a:gd name="connsiteX2" fmla="*/ 78582 w 473869"/>
              <a:gd name="connsiteY2" fmla="*/ 957262 h 957262"/>
              <a:gd name="connsiteX3" fmla="*/ 383381 w 473869"/>
              <a:gd name="connsiteY3" fmla="*/ 881063 h 957262"/>
              <a:gd name="connsiteX4" fmla="*/ 473869 w 473869"/>
              <a:gd name="connsiteY4" fmla="*/ 447674 h 957262"/>
              <a:gd name="connsiteX5" fmla="*/ 185737 w 473869"/>
              <a:gd name="connsiteY5" fmla="*/ 0 h 957262"/>
              <a:gd name="connsiteX6" fmla="*/ 7144 w 473869"/>
              <a:gd name="connsiteY6" fmla="*/ 195262 h 957262"/>
              <a:gd name="connsiteX0" fmla="*/ 7144 w 473869"/>
              <a:gd name="connsiteY0" fmla="*/ 35718 h 797718"/>
              <a:gd name="connsiteX1" fmla="*/ 0 w 473869"/>
              <a:gd name="connsiteY1" fmla="*/ 359568 h 797718"/>
              <a:gd name="connsiteX2" fmla="*/ 78582 w 473869"/>
              <a:gd name="connsiteY2" fmla="*/ 797718 h 797718"/>
              <a:gd name="connsiteX3" fmla="*/ 383381 w 473869"/>
              <a:gd name="connsiteY3" fmla="*/ 721519 h 797718"/>
              <a:gd name="connsiteX4" fmla="*/ 473869 w 473869"/>
              <a:gd name="connsiteY4" fmla="*/ 288130 h 797718"/>
              <a:gd name="connsiteX5" fmla="*/ 342900 w 473869"/>
              <a:gd name="connsiteY5" fmla="*/ 0 h 797718"/>
              <a:gd name="connsiteX6" fmla="*/ 7144 w 473869"/>
              <a:gd name="connsiteY6" fmla="*/ 35718 h 797718"/>
              <a:gd name="connsiteX0" fmla="*/ 7144 w 473869"/>
              <a:gd name="connsiteY0" fmla="*/ 35718 h 797718"/>
              <a:gd name="connsiteX1" fmla="*/ 0 w 473869"/>
              <a:gd name="connsiteY1" fmla="*/ 359568 h 797718"/>
              <a:gd name="connsiteX2" fmla="*/ 78582 w 473869"/>
              <a:gd name="connsiteY2" fmla="*/ 797718 h 797718"/>
              <a:gd name="connsiteX3" fmla="*/ 383381 w 473869"/>
              <a:gd name="connsiteY3" fmla="*/ 708819 h 797718"/>
              <a:gd name="connsiteX4" fmla="*/ 473869 w 473869"/>
              <a:gd name="connsiteY4" fmla="*/ 288130 h 797718"/>
              <a:gd name="connsiteX5" fmla="*/ 342900 w 473869"/>
              <a:gd name="connsiteY5" fmla="*/ 0 h 797718"/>
              <a:gd name="connsiteX6" fmla="*/ 7144 w 473869"/>
              <a:gd name="connsiteY6" fmla="*/ 35718 h 79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869" h="797718">
                <a:moveTo>
                  <a:pt x="7144" y="35718"/>
                </a:moveTo>
                <a:lnTo>
                  <a:pt x="0" y="359568"/>
                </a:lnTo>
                <a:lnTo>
                  <a:pt x="78582" y="797718"/>
                </a:lnTo>
                <a:lnTo>
                  <a:pt x="383381" y="708819"/>
                </a:lnTo>
                <a:lnTo>
                  <a:pt x="473869" y="288130"/>
                </a:lnTo>
                <a:lnTo>
                  <a:pt x="342900" y="0"/>
                </a:lnTo>
                <a:lnTo>
                  <a:pt x="7144" y="35718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Proof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ideas</a:t>
            </a:r>
            <a:endParaRPr lang="en-US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395536" y="1329523"/>
            <a:ext cx="8316924" cy="904863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1: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2-factor in the</a:t>
            </a:r>
            <a:r>
              <a:rPr kumimoji="0" lang="de-C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</a:t>
            </a:r>
            <a:endParaRPr kumimoji="0" lang="de-CH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de-CH" sz="2400" b="1" dirty="0" smtClean="0"/>
              <a:t>Step 2: </a:t>
            </a:r>
            <a:r>
              <a:rPr lang="de-CH" sz="2400" dirty="0" err="1" smtClean="0"/>
              <a:t>Connect</a:t>
            </a:r>
            <a:r>
              <a:rPr lang="de-CH" sz="2400" dirty="0" smtClean="0"/>
              <a:t> the </a:t>
            </a:r>
            <a:r>
              <a:rPr lang="de-CH" sz="2400" dirty="0" err="1" smtClean="0"/>
              <a:t>cycles</a:t>
            </a:r>
            <a:r>
              <a:rPr lang="de-CH" sz="2400" dirty="0" smtClean="0"/>
              <a:t> in the 2-factor to a </a:t>
            </a:r>
            <a:r>
              <a:rPr lang="de-CH" sz="2400" dirty="0" err="1" smtClean="0"/>
              <a:t>single</a:t>
            </a:r>
            <a:r>
              <a:rPr lang="de-CH" sz="2400" dirty="0" smtClean="0"/>
              <a:t> </a:t>
            </a:r>
            <a:r>
              <a:rPr lang="de-CH" sz="2400" dirty="0" err="1" smtClean="0"/>
              <a:t>cycle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6" name="Inhaltsplatzhalter 2"/>
          <p:cNvSpPr txBox="1">
            <a:spLocks/>
          </p:cNvSpPr>
          <p:nvPr/>
        </p:nvSpPr>
        <p:spPr>
          <a:xfrm>
            <a:off x="4926330" y="2844165"/>
            <a:ext cx="2430780" cy="46166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de-CH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flippabl</a:t>
            </a:r>
            <a:r>
              <a:rPr lang="de-CH" sz="2400" b="1" dirty="0" smtClean="0">
                <a:solidFill>
                  <a:srgbClr val="0000FF"/>
                </a:solidFill>
              </a:rPr>
              <a:t>e </a:t>
            </a:r>
            <a:r>
              <a:rPr lang="de-CH" sz="2400" b="1" dirty="0" err="1" smtClean="0">
                <a:solidFill>
                  <a:srgbClr val="0000FF"/>
                </a:solidFill>
              </a:rPr>
              <a:t>triple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5" name="Abgerundetes Rechteck 104"/>
          <p:cNvSpPr/>
          <p:nvPr/>
        </p:nvSpPr>
        <p:spPr>
          <a:xfrm>
            <a:off x="274320" y="3324225"/>
            <a:ext cx="3025140" cy="3228976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903" y="3344595"/>
            <a:ext cx="392111" cy="33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ieren 324"/>
          <p:cNvGrpSpPr/>
          <p:nvPr/>
        </p:nvGrpSpPr>
        <p:grpSpPr>
          <a:xfrm>
            <a:off x="4223967" y="3339465"/>
            <a:ext cx="1544374" cy="1461388"/>
            <a:chOff x="4330647" y="3404235"/>
            <a:chExt cx="1544374" cy="1461388"/>
          </a:xfrm>
        </p:grpSpPr>
        <p:sp>
          <p:nvSpPr>
            <p:cNvPr id="272" name="Ellipse 271"/>
            <p:cNvSpPr/>
            <p:nvPr/>
          </p:nvSpPr>
          <p:spPr>
            <a:xfrm>
              <a:off x="4357974" y="3450976"/>
              <a:ext cx="1481208" cy="141464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Ellipse 299"/>
            <p:cNvSpPr/>
            <p:nvPr/>
          </p:nvSpPr>
          <p:spPr>
            <a:xfrm>
              <a:off x="5786067" y="4234815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Ellipse 300"/>
            <p:cNvSpPr/>
            <p:nvPr/>
          </p:nvSpPr>
          <p:spPr>
            <a:xfrm>
              <a:off x="5427927" y="4722495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Ellipse 301"/>
            <p:cNvSpPr/>
            <p:nvPr/>
          </p:nvSpPr>
          <p:spPr>
            <a:xfrm>
              <a:off x="5618427" y="3648075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Ellipse 302"/>
            <p:cNvSpPr/>
            <p:nvPr/>
          </p:nvSpPr>
          <p:spPr>
            <a:xfrm>
              <a:off x="5069787" y="3404235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Ellipse 303"/>
            <p:cNvSpPr/>
            <p:nvPr/>
          </p:nvSpPr>
          <p:spPr>
            <a:xfrm>
              <a:off x="4460187" y="3693795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Ellipse 304"/>
            <p:cNvSpPr/>
            <p:nvPr/>
          </p:nvSpPr>
          <p:spPr>
            <a:xfrm>
              <a:off x="4330647" y="4250055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Ellipse 305"/>
            <p:cNvSpPr/>
            <p:nvPr/>
          </p:nvSpPr>
          <p:spPr>
            <a:xfrm>
              <a:off x="4726887" y="4752975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uppieren 325"/>
          <p:cNvGrpSpPr/>
          <p:nvPr/>
        </p:nvGrpSpPr>
        <p:grpSpPr>
          <a:xfrm>
            <a:off x="6235647" y="3316605"/>
            <a:ext cx="1544374" cy="1461388"/>
            <a:chOff x="6319467" y="3381375"/>
            <a:chExt cx="1544374" cy="1461388"/>
          </a:xfrm>
        </p:grpSpPr>
        <p:sp>
          <p:nvSpPr>
            <p:cNvPr id="308" name="Ellipse 307"/>
            <p:cNvSpPr/>
            <p:nvPr/>
          </p:nvSpPr>
          <p:spPr>
            <a:xfrm>
              <a:off x="6346794" y="3428116"/>
              <a:ext cx="1481208" cy="141464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Ellipse 308"/>
            <p:cNvSpPr/>
            <p:nvPr/>
          </p:nvSpPr>
          <p:spPr>
            <a:xfrm>
              <a:off x="7774887" y="4211955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Ellipse 309"/>
            <p:cNvSpPr/>
            <p:nvPr/>
          </p:nvSpPr>
          <p:spPr>
            <a:xfrm>
              <a:off x="7416747" y="4699635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Ellipse 310"/>
            <p:cNvSpPr/>
            <p:nvPr/>
          </p:nvSpPr>
          <p:spPr>
            <a:xfrm>
              <a:off x="7607247" y="3625215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Ellipse 311"/>
            <p:cNvSpPr/>
            <p:nvPr/>
          </p:nvSpPr>
          <p:spPr>
            <a:xfrm>
              <a:off x="7058607" y="3381375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Ellipse 312"/>
            <p:cNvSpPr/>
            <p:nvPr/>
          </p:nvSpPr>
          <p:spPr>
            <a:xfrm>
              <a:off x="6449007" y="3670935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Ellipse 313"/>
            <p:cNvSpPr/>
            <p:nvPr/>
          </p:nvSpPr>
          <p:spPr>
            <a:xfrm>
              <a:off x="6319467" y="4227195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Ellipse 314"/>
            <p:cNvSpPr/>
            <p:nvPr/>
          </p:nvSpPr>
          <p:spPr>
            <a:xfrm>
              <a:off x="6715707" y="4730115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uppieren 323"/>
          <p:cNvGrpSpPr/>
          <p:nvPr/>
        </p:nvGrpSpPr>
        <p:grpSpPr>
          <a:xfrm flipV="1">
            <a:off x="5229807" y="5099685"/>
            <a:ext cx="1544374" cy="1461388"/>
            <a:chOff x="5328867" y="5172075"/>
            <a:chExt cx="1544374" cy="1461388"/>
          </a:xfrm>
        </p:grpSpPr>
        <p:sp>
          <p:nvSpPr>
            <p:cNvPr id="316" name="Ellipse 315"/>
            <p:cNvSpPr/>
            <p:nvPr/>
          </p:nvSpPr>
          <p:spPr>
            <a:xfrm>
              <a:off x="5356194" y="5218816"/>
              <a:ext cx="1481208" cy="141464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Ellipse 316"/>
            <p:cNvSpPr/>
            <p:nvPr/>
          </p:nvSpPr>
          <p:spPr>
            <a:xfrm>
              <a:off x="6784287" y="6002655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Ellipse 317"/>
            <p:cNvSpPr/>
            <p:nvPr/>
          </p:nvSpPr>
          <p:spPr>
            <a:xfrm>
              <a:off x="6426147" y="6490335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Ellipse 318"/>
            <p:cNvSpPr/>
            <p:nvPr/>
          </p:nvSpPr>
          <p:spPr>
            <a:xfrm>
              <a:off x="6616647" y="5415915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Ellipse 319"/>
            <p:cNvSpPr/>
            <p:nvPr/>
          </p:nvSpPr>
          <p:spPr>
            <a:xfrm>
              <a:off x="6068007" y="5172075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Ellipse 320"/>
            <p:cNvSpPr/>
            <p:nvPr/>
          </p:nvSpPr>
          <p:spPr>
            <a:xfrm>
              <a:off x="5458407" y="5461635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Ellipse 321"/>
            <p:cNvSpPr/>
            <p:nvPr/>
          </p:nvSpPr>
          <p:spPr>
            <a:xfrm>
              <a:off x="5328867" y="6017895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Ellipse 322"/>
            <p:cNvSpPr/>
            <p:nvPr/>
          </p:nvSpPr>
          <p:spPr>
            <a:xfrm>
              <a:off x="5725107" y="6520815"/>
              <a:ext cx="88954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9" name="Freihandform 328"/>
          <p:cNvSpPr/>
          <p:nvPr/>
        </p:nvSpPr>
        <p:spPr>
          <a:xfrm>
            <a:off x="6288406" y="4205921"/>
            <a:ext cx="371793" cy="501015"/>
          </a:xfrm>
          <a:custGeom>
            <a:avLst/>
            <a:gdLst>
              <a:gd name="connsiteX0" fmla="*/ 685800 w 685800"/>
              <a:gd name="connsiteY0" fmla="*/ 0 h 1285875"/>
              <a:gd name="connsiteX1" fmla="*/ 0 w 685800"/>
              <a:gd name="connsiteY1" fmla="*/ 1285875 h 1285875"/>
              <a:gd name="connsiteX0" fmla="*/ 692150 w 692150"/>
              <a:gd name="connsiteY0" fmla="*/ 0 h 1279525"/>
              <a:gd name="connsiteX1" fmla="*/ 0 w 692150"/>
              <a:gd name="connsiteY1" fmla="*/ 1279525 h 1279525"/>
              <a:gd name="connsiteX0" fmla="*/ 2825750 w 2825750"/>
              <a:gd name="connsiteY0" fmla="*/ 0 h 1641475"/>
              <a:gd name="connsiteX1" fmla="*/ 0 w 2825750"/>
              <a:gd name="connsiteY1" fmla="*/ 1641475 h 1641475"/>
              <a:gd name="connsiteX0" fmla="*/ 1654175 w 1654175"/>
              <a:gd name="connsiteY0" fmla="*/ 0 h 479425"/>
              <a:gd name="connsiteX1" fmla="*/ 0 w 1654175"/>
              <a:gd name="connsiteY1" fmla="*/ 479425 h 479425"/>
              <a:gd name="connsiteX0" fmla="*/ 3159125 w 3159125"/>
              <a:gd name="connsiteY0" fmla="*/ 0 h 136525"/>
              <a:gd name="connsiteX1" fmla="*/ 0 w 3159125"/>
              <a:gd name="connsiteY1" fmla="*/ 136525 h 136525"/>
              <a:gd name="connsiteX0" fmla="*/ 3336925 w 3336925"/>
              <a:gd name="connsiteY0" fmla="*/ 504825 h 504825"/>
              <a:gd name="connsiteX1" fmla="*/ 0 w 3336925"/>
              <a:gd name="connsiteY1" fmla="*/ 0 h 504825"/>
              <a:gd name="connsiteX0" fmla="*/ 2910205 w 2910205"/>
              <a:gd name="connsiteY0" fmla="*/ 0 h 401955"/>
              <a:gd name="connsiteX1" fmla="*/ 0 w 2910205"/>
              <a:gd name="connsiteY1" fmla="*/ 401955 h 401955"/>
              <a:gd name="connsiteX0" fmla="*/ 555625 w 555625"/>
              <a:gd name="connsiteY0" fmla="*/ 0 h 13335"/>
              <a:gd name="connsiteX1" fmla="*/ 0 w 555625"/>
              <a:gd name="connsiteY1" fmla="*/ 13335 h 13335"/>
              <a:gd name="connsiteX0" fmla="*/ 1454785 w 1454785"/>
              <a:gd name="connsiteY0" fmla="*/ 0 h 127635"/>
              <a:gd name="connsiteX1" fmla="*/ 0 w 1454785"/>
              <a:gd name="connsiteY1" fmla="*/ 127635 h 127635"/>
              <a:gd name="connsiteX0" fmla="*/ 319405 w 319405"/>
              <a:gd name="connsiteY0" fmla="*/ 436245 h 436245"/>
              <a:gd name="connsiteX1" fmla="*/ 0 w 319405"/>
              <a:gd name="connsiteY1" fmla="*/ 0 h 436245"/>
              <a:gd name="connsiteX0" fmla="*/ 319405 w 319405"/>
              <a:gd name="connsiteY0" fmla="*/ 481965 h 481965"/>
              <a:gd name="connsiteX1" fmla="*/ 0 w 319405"/>
              <a:gd name="connsiteY1" fmla="*/ 0 h 481965"/>
              <a:gd name="connsiteX0" fmla="*/ 319405 w 319405"/>
              <a:gd name="connsiteY0" fmla="*/ 481965 h 481965"/>
              <a:gd name="connsiteX1" fmla="*/ 88583 w 319405"/>
              <a:gd name="connsiteY1" fmla="*/ 144146 h 481965"/>
              <a:gd name="connsiteX2" fmla="*/ 0 w 319405"/>
              <a:gd name="connsiteY2" fmla="*/ 0 h 481965"/>
              <a:gd name="connsiteX0" fmla="*/ 483235 w 483235"/>
              <a:gd name="connsiteY0" fmla="*/ 481965 h 664210"/>
              <a:gd name="connsiteX1" fmla="*/ 0 w 483235"/>
              <a:gd name="connsiteY1" fmla="*/ 487046 h 664210"/>
              <a:gd name="connsiteX2" fmla="*/ 163830 w 483235"/>
              <a:gd name="connsiteY2" fmla="*/ 0 h 664210"/>
              <a:gd name="connsiteX0" fmla="*/ 673206 w 673206"/>
              <a:gd name="connsiteY0" fmla="*/ 481965 h 487046"/>
              <a:gd name="connsiteX1" fmla="*/ 189971 w 673206"/>
              <a:gd name="connsiteY1" fmla="*/ 487046 h 487046"/>
              <a:gd name="connsiteX2" fmla="*/ 353801 w 673206"/>
              <a:gd name="connsiteY2" fmla="*/ 0 h 487046"/>
              <a:gd name="connsiteX0" fmla="*/ 673206 w 673206"/>
              <a:gd name="connsiteY0" fmla="*/ 481965 h 733002"/>
              <a:gd name="connsiteX1" fmla="*/ 189971 w 673206"/>
              <a:gd name="connsiteY1" fmla="*/ 487046 h 733002"/>
              <a:gd name="connsiteX2" fmla="*/ 353801 w 673206"/>
              <a:gd name="connsiteY2" fmla="*/ 0 h 733002"/>
              <a:gd name="connsiteX0" fmla="*/ 673206 w 673206"/>
              <a:gd name="connsiteY0" fmla="*/ 481965 h 714543"/>
              <a:gd name="connsiteX1" fmla="*/ 189971 w 673206"/>
              <a:gd name="connsiteY1" fmla="*/ 487046 h 714543"/>
              <a:gd name="connsiteX2" fmla="*/ 353801 w 673206"/>
              <a:gd name="connsiteY2" fmla="*/ 0 h 714543"/>
              <a:gd name="connsiteX0" fmla="*/ 319405 w 467215"/>
              <a:gd name="connsiteY0" fmla="*/ 517842 h 519536"/>
              <a:gd name="connsiteX1" fmla="*/ 260033 w 467215"/>
              <a:gd name="connsiteY1" fmla="*/ 208598 h 519536"/>
              <a:gd name="connsiteX2" fmla="*/ 0 w 467215"/>
              <a:gd name="connsiteY2" fmla="*/ 35877 h 519536"/>
              <a:gd name="connsiteX0" fmla="*/ 505143 w 505143"/>
              <a:gd name="connsiteY0" fmla="*/ 413067 h 436095"/>
              <a:gd name="connsiteX1" fmla="*/ 260033 w 505143"/>
              <a:gd name="connsiteY1" fmla="*/ 208598 h 436095"/>
              <a:gd name="connsiteX2" fmla="*/ 0 w 505143"/>
              <a:gd name="connsiteY2" fmla="*/ 35877 h 436095"/>
              <a:gd name="connsiteX0" fmla="*/ 435081 w 435081"/>
              <a:gd name="connsiteY0" fmla="*/ 501015 h 524043"/>
              <a:gd name="connsiteX1" fmla="*/ 189971 w 435081"/>
              <a:gd name="connsiteY1" fmla="*/ 296546 h 524043"/>
              <a:gd name="connsiteX2" fmla="*/ 63288 w 435081"/>
              <a:gd name="connsiteY2" fmla="*/ 0 h 524043"/>
              <a:gd name="connsiteX0" fmla="*/ 435081 w 435081"/>
              <a:gd name="connsiteY0" fmla="*/ 501015 h 524043"/>
              <a:gd name="connsiteX1" fmla="*/ 189971 w 435081"/>
              <a:gd name="connsiteY1" fmla="*/ 296546 h 524043"/>
              <a:gd name="connsiteX2" fmla="*/ 63288 w 435081"/>
              <a:gd name="connsiteY2" fmla="*/ 0 h 524043"/>
              <a:gd name="connsiteX0" fmla="*/ 682731 w 682731"/>
              <a:gd name="connsiteY0" fmla="*/ 501015 h 738356"/>
              <a:gd name="connsiteX1" fmla="*/ 189971 w 682731"/>
              <a:gd name="connsiteY1" fmla="*/ 510859 h 738356"/>
              <a:gd name="connsiteX2" fmla="*/ 310938 w 682731"/>
              <a:gd name="connsiteY2" fmla="*/ 0 h 738356"/>
              <a:gd name="connsiteX0" fmla="*/ 406506 w 406506"/>
              <a:gd name="connsiteY0" fmla="*/ 501015 h 538331"/>
              <a:gd name="connsiteX1" fmla="*/ 189971 w 406506"/>
              <a:gd name="connsiteY1" fmla="*/ 310834 h 538331"/>
              <a:gd name="connsiteX2" fmla="*/ 34713 w 406506"/>
              <a:gd name="connsiteY2" fmla="*/ 0 h 538331"/>
              <a:gd name="connsiteX0" fmla="*/ 406506 w 406506"/>
              <a:gd name="connsiteY0" fmla="*/ 501015 h 502709"/>
              <a:gd name="connsiteX1" fmla="*/ 189971 w 406506"/>
              <a:gd name="connsiteY1" fmla="*/ 310834 h 502709"/>
              <a:gd name="connsiteX2" fmla="*/ 34713 w 406506"/>
              <a:gd name="connsiteY2" fmla="*/ 0 h 502709"/>
              <a:gd name="connsiteX0" fmla="*/ 406506 w 406506"/>
              <a:gd name="connsiteY0" fmla="*/ 501015 h 502709"/>
              <a:gd name="connsiteX1" fmla="*/ 189971 w 406506"/>
              <a:gd name="connsiteY1" fmla="*/ 310834 h 502709"/>
              <a:gd name="connsiteX2" fmla="*/ 34713 w 406506"/>
              <a:gd name="connsiteY2" fmla="*/ 0 h 502709"/>
              <a:gd name="connsiteX0" fmla="*/ 406506 w 406506"/>
              <a:gd name="connsiteY0" fmla="*/ 501015 h 501015"/>
              <a:gd name="connsiteX1" fmla="*/ 189971 w 406506"/>
              <a:gd name="connsiteY1" fmla="*/ 310834 h 501015"/>
              <a:gd name="connsiteX2" fmla="*/ 34713 w 406506"/>
              <a:gd name="connsiteY2" fmla="*/ 0 h 501015"/>
              <a:gd name="connsiteX0" fmla="*/ 406506 w 406506"/>
              <a:gd name="connsiteY0" fmla="*/ 501015 h 501015"/>
              <a:gd name="connsiteX1" fmla="*/ 189971 w 406506"/>
              <a:gd name="connsiteY1" fmla="*/ 310834 h 501015"/>
              <a:gd name="connsiteX2" fmla="*/ 34713 w 406506"/>
              <a:gd name="connsiteY2" fmla="*/ 0 h 501015"/>
              <a:gd name="connsiteX0" fmla="*/ 406506 w 406506"/>
              <a:gd name="connsiteY0" fmla="*/ 501015 h 501015"/>
              <a:gd name="connsiteX1" fmla="*/ 189971 w 406506"/>
              <a:gd name="connsiteY1" fmla="*/ 310834 h 501015"/>
              <a:gd name="connsiteX2" fmla="*/ 34713 w 406506"/>
              <a:gd name="connsiteY2" fmla="*/ 0 h 501015"/>
              <a:gd name="connsiteX0" fmla="*/ 406506 w 406506"/>
              <a:gd name="connsiteY0" fmla="*/ 501015 h 501015"/>
              <a:gd name="connsiteX1" fmla="*/ 189971 w 406506"/>
              <a:gd name="connsiteY1" fmla="*/ 306071 h 501015"/>
              <a:gd name="connsiteX2" fmla="*/ 34713 w 406506"/>
              <a:gd name="connsiteY2" fmla="*/ 0 h 501015"/>
              <a:gd name="connsiteX0" fmla="*/ 406506 w 406506"/>
              <a:gd name="connsiteY0" fmla="*/ 501015 h 514669"/>
              <a:gd name="connsiteX1" fmla="*/ 189971 w 406506"/>
              <a:gd name="connsiteY1" fmla="*/ 306071 h 514669"/>
              <a:gd name="connsiteX2" fmla="*/ 34713 w 406506"/>
              <a:gd name="connsiteY2" fmla="*/ 0 h 514669"/>
              <a:gd name="connsiteX0" fmla="*/ 468418 w 468418"/>
              <a:gd name="connsiteY0" fmla="*/ 501015 h 557531"/>
              <a:gd name="connsiteX1" fmla="*/ 189971 w 468418"/>
              <a:gd name="connsiteY1" fmla="*/ 348933 h 557531"/>
              <a:gd name="connsiteX2" fmla="*/ 96625 w 468418"/>
              <a:gd name="connsiteY2" fmla="*/ 0 h 557531"/>
              <a:gd name="connsiteX0" fmla="*/ 468418 w 468418"/>
              <a:gd name="connsiteY0" fmla="*/ 501015 h 501015"/>
              <a:gd name="connsiteX1" fmla="*/ 189971 w 468418"/>
              <a:gd name="connsiteY1" fmla="*/ 348933 h 501015"/>
              <a:gd name="connsiteX2" fmla="*/ 96625 w 468418"/>
              <a:gd name="connsiteY2" fmla="*/ 0 h 501015"/>
              <a:gd name="connsiteX0" fmla="*/ 371793 w 371793"/>
              <a:gd name="connsiteY0" fmla="*/ 501015 h 501015"/>
              <a:gd name="connsiteX1" fmla="*/ 93346 w 371793"/>
              <a:gd name="connsiteY1" fmla="*/ 348933 h 501015"/>
              <a:gd name="connsiteX2" fmla="*/ 0 w 371793"/>
              <a:gd name="connsiteY2" fmla="*/ 0 h 501015"/>
              <a:gd name="connsiteX0" fmla="*/ 371793 w 371793"/>
              <a:gd name="connsiteY0" fmla="*/ 501015 h 501015"/>
              <a:gd name="connsiteX1" fmla="*/ 131446 w 371793"/>
              <a:gd name="connsiteY1" fmla="*/ 303690 h 501015"/>
              <a:gd name="connsiteX2" fmla="*/ 0 w 371793"/>
              <a:gd name="connsiteY2" fmla="*/ 0 h 501015"/>
              <a:gd name="connsiteX0" fmla="*/ 371793 w 371793"/>
              <a:gd name="connsiteY0" fmla="*/ 501015 h 501015"/>
              <a:gd name="connsiteX1" fmla="*/ 131446 w 371793"/>
              <a:gd name="connsiteY1" fmla="*/ 303690 h 501015"/>
              <a:gd name="connsiteX2" fmla="*/ 0 w 371793"/>
              <a:gd name="connsiteY2" fmla="*/ 0 h 501015"/>
              <a:gd name="connsiteX0" fmla="*/ 371793 w 371793"/>
              <a:gd name="connsiteY0" fmla="*/ 501015 h 501015"/>
              <a:gd name="connsiteX1" fmla="*/ 131446 w 371793"/>
              <a:gd name="connsiteY1" fmla="*/ 303690 h 501015"/>
              <a:gd name="connsiteX2" fmla="*/ 0 w 371793"/>
              <a:gd name="connsiteY2" fmla="*/ 0 h 501015"/>
              <a:gd name="connsiteX0" fmla="*/ 371793 w 371793"/>
              <a:gd name="connsiteY0" fmla="*/ 501015 h 501015"/>
              <a:gd name="connsiteX1" fmla="*/ 131446 w 371793"/>
              <a:gd name="connsiteY1" fmla="*/ 303690 h 501015"/>
              <a:gd name="connsiteX2" fmla="*/ 0 w 371793"/>
              <a:gd name="connsiteY2" fmla="*/ 0 h 501015"/>
              <a:gd name="connsiteX0" fmla="*/ 371793 w 371793"/>
              <a:gd name="connsiteY0" fmla="*/ 501015 h 501015"/>
              <a:gd name="connsiteX1" fmla="*/ 131446 w 371793"/>
              <a:gd name="connsiteY1" fmla="*/ 303690 h 501015"/>
              <a:gd name="connsiteX2" fmla="*/ 0 w 371793"/>
              <a:gd name="connsiteY2" fmla="*/ 0 h 501015"/>
              <a:gd name="connsiteX0" fmla="*/ 371793 w 371793"/>
              <a:gd name="connsiteY0" fmla="*/ 501015 h 501015"/>
              <a:gd name="connsiteX1" fmla="*/ 131446 w 371793"/>
              <a:gd name="connsiteY1" fmla="*/ 303690 h 501015"/>
              <a:gd name="connsiteX2" fmla="*/ 0 w 371793"/>
              <a:gd name="connsiteY2" fmla="*/ 0 h 501015"/>
              <a:gd name="connsiteX0" fmla="*/ 371793 w 371793"/>
              <a:gd name="connsiteY0" fmla="*/ 501015 h 501015"/>
              <a:gd name="connsiteX1" fmla="*/ 131446 w 371793"/>
              <a:gd name="connsiteY1" fmla="*/ 303690 h 501015"/>
              <a:gd name="connsiteX2" fmla="*/ 0 w 371793"/>
              <a:gd name="connsiteY2" fmla="*/ 0 h 501015"/>
              <a:gd name="connsiteX0" fmla="*/ 371793 w 371793"/>
              <a:gd name="connsiteY0" fmla="*/ 501015 h 501015"/>
              <a:gd name="connsiteX1" fmla="*/ 131446 w 371793"/>
              <a:gd name="connsiteY1" fmla="*/ 303690 h 501015"/>
              <a:gd name="connsiteX2" fmla="*/ 0 w 371793"/>
              <a:gd name="connsiteY2" fmla="*/ 0 h 501015"/>
              <a:gd name="connsiteX0" fmla="*/ 371793 w 371793"/>
              <a:gd name="connsiteY0" fmla="*/ 501015 h 501015"/>
              <a:gd name="connsiteX1" fmla="*/ 131446 w 371793"/>
              <a:gd name="connsiteY1" fmla="*/ 303690 h 501015"/>
              <a:gd name="connsiteX2" fmla="*/ 0 w 371793"/>
              <a:gd name="connsiteY2" fmla="*/ 0 h 50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793" h="501015">
                <a:moveTo>
                  <a:pt x="371793" y="501015"/>
                </a:moveTo>
                <a:cubicBezTo>
                  <a:pt x="248815" y="433653"/>
                  <a:pt x="208395" y="390517"/>
                  <a:pt x="131446" y="303690"/>
                </a:cubicBezTo>
                <a:cubicBezTo>
                  <a:pt x="60538" y="223680"/>
                  <a:pt x="15981" y="41592"/>
                  <a:pt x="0" y="0"/>
                </a:cubicBezTo>
              </a:path>
            </a:pathLst>
          </a:custGeom>
          <a:ln w="57150"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Freihandform 329"/>
          <p:cNvSpPr/>
          <p:nvPr/>
        </p:nvSpPr>
        <p:spPr>
          <a:xfrm flipH="1">
            <a:off x="5381625" y="4219098"/>
            <a:ext cx="352422" cy="485455"/>
          </a:xfrm>
          <a:custGeom>
            <a:avLst/>
            <a:gdLst>
              <a:gd name="connsiteX0" fmla="*/ 685800 w 685800"/>
              <a:gd name="connsiteY0" fmla="*/ 0 h 1285875"/>
              <a:gd name="connsiteX1" fmla="*/ 0 w 685800"/>
              <a:gd name="connsiteY1" fmla="*/ 1285875 h 1285875"/>
              <a:gd name="connsiteX0" fmla="*/ 692150 w 692150"/>
              <a:gd name="connsiteY0" fmla="*/ 0 h 1279525"/>
              <a:gd name="connsiteX1" fmla="*/ 0 w 692150"/>
              <a:gd name="connsiteY1" fmla="*/ 1279525 h 1279525"/>
              <a:gd name="connsiteX0" fmla="*/ 2825750 w 2825750"/>
              <a:gd name="connsiteY0" fmla="*/ 0 h 1641475"/>
              <a:gd name="connsiteX1" fmla="*/ 0 w 2825750"/>
              <a:gd name="connsiteY1" fmla="*/ 1641475 h 1641475"/>
              <a:gd name="connsiteX0" fmla="*/ 1654175 w 1654175"/>
              <a:gd name="connsiteY0" fmla="*/ 0 h 479425"/>
              <a:gd name="connsiteX1" fmla="*/ 0 w 1654175"/>
              <a:gd name="connsiteY1" fmla="*/ 479425 h 479425"/>
              <a:gd name="connsiteX0" fmla="*/ 3159125 w 3159125"/>
              <a:gd name="connsiteY0" fmla="*/ 0 h 136525"/>
              <a:gd name="connsiteX1" fmla="*/ 0 w 3159125"/>
              <a:gd name="connsiteY1" fmla="*/ 136525 h 136525"/>
              <a:gd name="connsiteX0" fmla="*/ 3336925 w 3336925"/>
              <a:gd name="connsiteY0" fmla="*/ 504825 h 504825"/>
              <a:gd name="connsiteX1" fmla="*/ 0 w 3336925"/>
              <a:gd name="connsiteY1" fmla="*/ 0 h 504825"/>
              <a:gd name="connsiteX0" fmla="*/ 2910205 w 2910205"/>
              <a:gd name="connsiteY0" fmla="*/ 0 h 401955"/>
              <a:gd name="connsiteX1" fmla="*/ 0 w 2910205"/>
              <a:gd name="connsiteY1" fmla="*/ 401955 h 401955"/>
              <a:gd name="connsiteX0" fmla="*/ 555625 w 555625"/>
              <a:gd name="connsiteY0" fmla="*/ 0 h 13335"/>
              <a:gd name="connsiteX1" fmla="*/ 0 w 555625"/>
              <a:gd name="connsiteY1" fmla="*/ 13335 h 13335"/>
              <a:gd name="connsiteX0" fmla="*/ 1454785 w 1454785"/>
              <a:gd name="connsiteY0" fmla="*/ 0 h 127635"/>
              <a:gd name="connsiteX1" fmla="*/ 0 w 1454785"/>
              <a:gd name="connsiteY1" fmla="*/ 127635 h 127635"/>
              <a:gd name="connsiteX0" fmla="*/ 319405 w 319405"/>
              <a:gd name="connsiteY0" fmla="*/ 436245 h 436245"/>
              <a:gd name="connsiteX1" fmla="*/ 0 w 319405"/>
              <a:gd name="connsiteY1" fmla="*/ 0 h 436245"/>
              <a:gd name="connsiteX0" fmla="*/ 319405 w 319405"/>
              <a:gd name="connsiteY0" fmla="*/ 481965 h 481965"/>
              <a:gd name="connsiteX1" fmla="*/ 0 w 319405"/>
              <a:gd name="connsiteY1" fmla="*/ 0 h 481965"/>
              <a:gd name="connsiteX0" fmla="*/ 319405 w 319405"/>
              <a:gd name="connsiteY0" fmla="*/ 481965 h 481965"/>
              <a:gd name="connsiteX1" fmla="*/ 88583 w 319405"/>
              <a:gd name="connsiteY1" fmla="*/ 144146 h 481965"/>
              <a:gd name="connsiteX2" fmla="*/ 0 w 319405"/>
              <a:gd name="connsiteY2" fmla="*/ 0 h 481965"/>
              <a:gd name="connsiteX0" fmla="*/ 483235 w 483235"/>
              <a:gd name="connsiteY0" fmla="*/ 481965 h 664210"/>
              <a:gd name="connsiteX1" fmla="*/ 0 w 483235"/>
              <a:gd name="connsiteY1" fmla="*/ 487046 h 664210"/>
              <a:gd name="connsiteX2" fmla="*/ 163830 w 483235"/>
              <a:gd name="connsiteY2" fmla="*/ 0 h 664210"/>
              <a:gd name="connsiteX0" fmla="*/ 673206 w 673206"/>
              <a:gd name="connsiteY0" fmla="*/ 481965 h 487046"/>
              <a:gd name="connsiteX1" fmla="*/ 189971 w 673206"/>
              <a:gd name="connsiteY1" fmla="*/ 487046 h 487046"/>
              <a:gd name="connsiteX2" fmla="*/ 353801 w 673206"/>
              <a:gd name="connsiteY2" fmla="*/ 0 h 487046"/>
              <a:gd name="connsiteX0" fmla="*/ 673206 w 673206"/>
              <a:gd name="connsiteY0" fmla="*/ 481965 h 733002"/>
              <a:gd name="connsiteX1" fmla="*/ 189971 w 673206"/>
              <a:gd name="connsiteY1" fmla="*/ 487046 h 733002"/>
              <a:gd name="connsiteX2" fmla="*/ 353801 w 673206"/>
              <a:gd name="connsiteY2" fmla="*/ 0 h 733002"/>
              <a:gd name="connsiteX0" fmla="*/ 673206 w 673206"/>
              <a:gd name="connsiteY0" fmla="*/ 481965 h 714543"/>
              <a:gd name="connsiteX1" fmla="*/ 189971 w 673206"/>
              <a:gd name="connsiteY1" fmla="*/ 487046 h 714543"/>
              <a:gd name="connsiteX2" fmla="*/ 353801 w 673206"/>
              <a:gd name="connsiteY2" fmla="*/ 0 h 714543"/>
              <a:gd name="connsiteX0" fmla="*/ 319405 w 467215"/>
              <a:gd name="connsiteY0" fmla="*/ 517842 h 519536"/>
              <a:gd name="connsiteX1" fmla="*/ 260033 w 467215"/>
              <a:gd name="connsiteY1" fmla="*/ 208598 h 519536"/>
              <a:gd name="connsiteX2" fmla="*/ 0 w 467215"/>
              <a:gd name="connsiteY2" fmla="*/ 35877 h 519536"/>
              <a:gd name="connsiteX0" fmla="*/ 505143 w 505143"/>
              <a:gd name="connsiteY0" fmla="*/ 413067 h 436095"/>
              <a:gd name="connsiteX1" fmla="*/ 260033 w 505143"/>
              <a:gd name="connsiteY1" fmla="*/ 208598 h 436095"/>
              <a:gd name="connsiteX2" fmla="*/ 0 w 505143"/>
              <a:gd name="connsiteY2" fmla="*/ 35877 h 436095"/>
              <a:gd name="connsiteX0" fmla="*/ 435081 w 435081"/>
              <a:gd name="connsiteY0" fmla="*/ 501015 h 524043"/>
              <a:gd name="connsiteX1" fmla="*/ 189971 w 435081"/>
              <a:gd name="connsiteY1" fmla="*/ 296546 h 524043"/>
              <a:gd name="connsiteX2" fmla="*/ 63288 w 435081"/>
              <a:gd name="connsiteY2" fmla="*/ 0 h 524043"/>
              <a:gd name="connsiteX0" fmla="*/ 435081 w 435081"/>
              <a:gd name="connsiteY0" fmla="*/ 501015 h 524043"/>
              <a:gd name="connsiteX1" fmla="*/ 189971 w 435081"/>
              <a:gd name="connsiteY1" fmla="*/ 296546 h 524043"/>
              <a:gd name="connsiteX2" fmla="*/ 63288 w 435081"/>
              <a:gd name="connsiteY2" fmla="*/ 0 h 524043"/>
              <a:gd name="connsiteX0" fmla="*/ 682731 w 682731"/>
              <a:gd name="connsiteY0" fmla="*/ 501015 h 738356"/>
              <a:gd name="connsiteX1" fmla="*/ 189971 w 682731"/>
              <a:gd name="connsiteY1" fmla="*/ 510859 h 738356"/>
              <a:gd name="connsiteX2" fmla="*/ 310938 w 682731"/>
              <a:gd name="connsiteY2" fmla="*/ 0 h 738356"/>
              <a:gd name="connsiteX0" fmla="*/ 406506 w 406506"/>
              <a:gd name="connsiteY0" fmla="*/ 501015 h 538331"/>
              <a:gd name="connsiteX1" fmla="*/ 189971 w 406506"/>
              <a:gd name="connsiteY1" fmla="*/ 310834 h 538331"/>
              <a:gd name="connsiteX2" fmla="*/ 34713 w 406506"/>
              <a:gd name="connsiteY2" fmla="*/ 0 h 538331"/>
              <a:gd name="connsiteX0" fmla="*/ 406506 w 406506"/>
              <a:gd name="connsiteY0" fmla="*/ 501015 h 502709"/>
              <a:gd name="connsiteX1" fmla="*/ 189971 w 406506"/>
              <a:gd name="connsiteY1" fmla="*/ 310834 h 502709"/>
              <a:gd name="connsiteX2" fmla="*/ 34713 w 406506"/>
              <a:gd name="connsiteY2" fmla="*/ 0 h 502709"/>
              <a:gd name="connsiteX0" fmla="*/ 406506 w 406506"/>
              <a:gd name="connsiteY0" fmla="*/ 501015 h 502709"/>
              <a:gd name="connsiteX1" fmla="*/ 189971 w 406506"/>
              <a:gd name="connsiteY1" fmla="*/ 310834 h 502709"/>
              <a:gd name="connsiteX2" fmla="*/ 34713 w 406506"/>
              <a:gd name="connsiteY2" fmla="*/ 0 h 502709"/>
              <a:gd name="connsiteX0" fmla="*/ 406506 w 406506"/>
              <a:gd name="connsiteY0" fmla="*/ 501015 h 501015"/>
              <a:gd name="connsiteX1" fmla="*/ 189971 w 406506"/>
              <a:gd name="connsiteY1" fmla="*/ 310834 h 501015"/>
              <a:gd name="connsiteX2" fmla="*/ 34713 w 406506"/>
              <a:gd name="connsiteY2" fmla="*/ 0 h 501015"/>
              <a:gd name="connsiteX0" fmla="*/ 406506 w 406506"/>
              <a:gd name="connsiteY0" fmla="*/ 501015 h 501015"/>
              <a:gd name="connsiteX1" fmla="*/ 189971 w 406506"/>
              <a:gd name="connsiteY1" fmla="*/ 310834 h 501015"/>
              <a:gd name="connsiteX2" fmla="*/ 34713 w 406506"/>
              <a:gd name="connsiteY2" fmla="*/ 0 h 501015"/>
              <a:gd name="connsiteX0" fmla="*/ 406506 w 406506"/>
              <a:gd name="connsiteY0" fmla="*/ 501015 h 501015"/>
              <a:gd name="connsiteX1" fmla="*/ 189971 w 406506"/>
              <a:gd name="connsiteY1" fmla="*/ 310834 h 501015"/>
              <a:gd name="connsiteX2" fmla="*/ 34713 w 406506"/>
              <a:gd name="connsiteY2" fmla="*/ 0 h 501015"/>
              <a:gd name="connsiteX0" fmla="*/ 406506 w 406506"/>
              <a:gd name="connsiteY0" fmla="*/ 501015 h 501015"/>
              <a:gd name="connsiteX1" fmla="*/ 189971 w 406506"/>
              <a:gd name="connsiteY1" fmla="*/ 306071 h 501015"/>
              <a:gd name="connsiteX2" fmla="*/ 34713 w 406506"/>
              <a:gd name="connsiteY2" fmla="*/ 0 h 501015"/>
              <a:gd name="connsiteX0" fmla="*/ 406506 w 406506"/>
              <a:gd name="connsiteY0" fmla="*/ 501015 h 514669"/>
              <a:gd name="connsiteX1" fmla="*/ 189971 w 406506"/>
              <a:gd name="connsiteY1" fmla="*/ 306071 h 514669"/>
              <a:gd name="connsiteX2" fmla="*/ 34713 w 406506"/>
              <a:gd name="connsiteY2" fmla="*/ 0 h 514669"/>
              <a:gd name="connsiteX0" fmla="*/ 468418 w 468418"/>
              <a:gd name="connsiteY0" fmla="*/ 501015 h 557531"/>
              <a:gd name="connsiteX1" fmla="*/ 189971 w 468418"/>
              <a:gd name="connsiteY1" fmla="*/ 348933 h 557531"/>
              <a:gd name="connsiteX2" fmla="*/ 96625 w 468418"/>
              <a:gd name="connsiteY2" fmla="*/ 0 h 557531"/>
              <a:gd name="connsiteX0" fmla="*/ 468418 w 468418"/>
              <a:gd name="connsiteY0" fmla="*/ 501015 h 501015"/>
              <a:gd name="connsiteX1" fmla="*/ 189971 w 468418"/>
              <a:gd name="connsiteY1" fmla="*/ 348933 h 501015"/>
              <a:gd name="connsiteX2" fmla="*/ 96625 w 468418"/>
              <a:gd name="connsiteY2" fmla="*/ 0 h 501015"/>
              <a:gd name="connsiteX0" fmla="*/ 371793 w 371793"/>
              <a:gd name="connsiteY0" fmla="*/ 501015 h 501015"/>
              <a:gd name="connsiteX1" fmla="*/ 93346 w 371793"/>
              <a:gd name="connsiteY1" fmla="*/ 348933 h 501015"/>
              <a:gd name="connsiteX2" fmla="*/ 0 w 371793"/>
              <a:gd name="connsiteY2" fmla="*/ 0 h 501015"/>
              <a:gd name="connsiteX0" fmla="*/ 371793 w 371793"/>
              <a:gd name="connsiteY0" fmla="*/ 501015 h 501015"/>
              <a:gd name="connsiteX1" fmla="*/ 131446 w 371793"/>
              <a:gd name="connsiteY1" fmla="*/ 303690 h 501015"/>
              <a:gd name="connsiteX2" fmla="*/ 0 w 371793"/>
              <a:gd name="connsiteY2" fmla="*/ 0 h 501015"/>
              <a:gd name="connsiteX0" fmla="*/ 371793 w 371793"/>
              <a:gd name="connsiteY0" fmla="*/ 501015 h 501015"/>
              <a:gd name="connsiteX1" fmla="*/ 131446 w 371793"/>
              <a:gd name="connsiteY1" fmla="*/ 303690 h 501015"/>
              <a:gd name="connsiteX2" fmla="*/ 0 w 371793"/>
              <a:gd name="connsiteY2" fmla="*/ 0 h 501015"/>
              <a:gd name="connsiteX0" fmla="*/ 371793 w 371793"/>
              <a:gd name="connsiteY0" fmla="*/ 501015 h 501015"/>
              <a:gd name="connsiteX1" fmla="*/ 131446 w 371793"/>
              <a:gd name="connsiteY1" fmla="*/ 303690 h 501015"/>
              <a:gd name="connsiteX2" fmla="*/ 0 w 371793"/>
              <a:gd name="connsiteY2" fmla="*/ 0 h 501015"/>
              <a:gd name="connsiteX0" fmla="*/ 371793 w 371793"/>
              <a:gd name="connsiteY0" fmla="*/ 501015 h 501015"/>
              <a:gd name="connsiteX1" fmla="*/ 131446 w 371793"/>
              <a:gd name="connsiteY1" fmla="*/ 303690 h 501015"/>
              <a:gd name="connsiteX2" fmla="*/ 0 w 371793"/>
              <a:gd name="connsiteY2" fmla="*/ 0 h 501015"/>
              <a:gd name="connsiteX0" fmla="*/ 371793 w 371793"/>
              <a:gd name="connsiteY0" fmla="*/ 501015 h 501015"/>
              <a:gd name="connsiteX1" fmla="*/ 131446 w 371793"/>
              <a:gd name="connsiteY1" fmla="*/ 303690 h 501015"/>
              <a:gd name="connsiteX2" fmla="*/ 0 w 371793"/>
              <a:gd name="connsiteY2" fmla="*/ 0 h 501015"/>
              <a:gd name="connsiteX0" fmla="*/ 371793 w 371793"/>
              <a:gd name="connsiteY0" fmla="*/ 501015 h 501015"/>
              <a:gd name="connsiteX1" fmla="*/ 131446 w 371793"/>
              <a:gd name="connsiteY1" fmla="*/ 303690 h 501015"/>
              <a:gd name="connsiteX2" fmla="*/ 0 w 371793"/>
              <a:gd name="connsiteY2" fmla="*/ 0 h 501015"/>
              <a:gd name="connsiteX0" fmla="*/ 371793 w 371793"/>
              <a:gd name="connsiteY0" fmla="*/ 501015 h 501015"/>
              <a:gd name="connsiteX1" fmla="*/ 131446 w 371793"/>
              <a:gd name="connsiteY1" fmla="*/ 303690 h 501015"/>
              <a:gd name="connsiteX2" fmla="*/ 0 w 371793"/>
              <a:gd name="connsiteY2" fmla="*/ 0 h 501015"/>
              <a:gd name="connsiteX0" fmla="*/ 371793 w 371793"/>
              <a:gd name="connsiteY0" fmla="*/ 501015 h 501015"/>
              <a:gd name="connsiteX1" fmla="*/ 131446 w 371793"/>
              <a:gd name="connsiteY1" fmla="*/ 303690 h 501015"/>
              <a:gd name="connsiteX2" fmla="*/ 0 w 371793"/>
              <a:gd name="connsiteY2" fmla="*/ 0 h 501015"/>
              <a:gd name="connsiteX0" fmla="*/ 371793 w 371793"/>
              <a:gd name="connsiteY0" fmla="*/ 501015 h 501015"/>
              <a:gd name="connsiteX1" fmla="*/ 131446 w 371793"/>
              <a:gd name="connsiteY1" fmla="*/ 303690 h 501015"/>
              <a:gd name="connsiteX2" fmla="*/ 0 w 371793"/>
              <a:gd name="connsiteY2" fmla="*/ 0 h 50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793" h="501015">
                <a:moveTo>
                  <a:pt x="371793" y="501015"/>
                </a:moveTo>
                <a:cubicBezTo>
                  <a:pt x="248815" y="433653"/>
                  <a:pt x="208395" y="390517"/>
                  <a:pt x="131446" y="303690"/>
                </a:cubicBezTo>
                <a:cubicBezTo>
                  <a:pt x="60538" y="223680"/>
                  <a:pt x="15981" y="41592"/>
                  <a:pt x="0" y="0"/>
                </a:cubicBezTo>
              </a:path>
            </a:pathLst>
          </a:custGeom>
          <a:ln w="57150"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Freihandform 330"/>
          <p:cNvSpPr/>
          <p:nvPr/>
        </p:nvSpPr>
        <p:spPr>
          <a:xfrm rot="14061064" flipH="1">
            <a:off x="5833481" y="4914317"/>
            <a:ext cx="384636" cy="529876"/>
          </a:xfrm>
          <a:custGeom>
            <a:avLst/>
            <a:gdLst>
              <a:gd name="connsiteX0" fmla="*/ 685800 w 685800"/>
              <a:gd name="connsiteY0" fmla="*/ 0 h 1285875"/>
              <a:gd name="connsiteX1" fmla="*/ 0 w 685800"/>
              <a:gd name="connsiteY1" fmla="*/ 1285875 h 1285875"/>
              <a:gd name="connsiteX0" fmla="*/ 692150 w 692150"/>
              <a:gd name="connsiteY0" fmla="*/ 0 h 1279525"/>
              <a:gd name="connsiteX1" fmla="*/ 0 w 692150"/>
              <a:gd name="connsiteY1" fmla="*/ 1279525 h 1279525"/>
              <a:gd name="connsiteX0" fmla="*/ 2825750 w 2825750"/>
              <a:gd name="connsiteY0" fmla="*/ 0 h 1641475"/>
              <a:gd name="connsiteX1" fmla="*/ 0 w 2825750"/>
              <a:gd name="connsiteY1" fmla="*/ 1641475 h 1641475"/>
              <a:gd name="connsiteX0" fmla="*/ 1654175 w 1654175"/>
              <a:gd name="connsiteY0" fmla="*/ 0 h 479425"/>
              <a:gd name="connsiteX1" fmla="*/ 0 w 1654175"/>
              <a:gd name="connsiteY1" fmla="*/ 479425 h 479425"/>
              <a:gd name="connsiteX0" fmla="*/ 3159125 w 3159125"/>
              <a:gd name="connsiteY0" fmla="*/ 0 h 136525"/>
              <a:gd name="connsiteX1" fmla="*/ 0 w 3159125"/>
              <a:gd name="connsiteY1" fmla="*/ 136525 h 136525"/>
              <a:gd name="connsiteX0" fmla="*/ 3336925 w 3336925"/>
              <a:gd name="connsiteY0" fmla="*/ 504825 h 504825"/>
              <a:gd name="connsiteX1" fmla="*/ 0 w 3336925"/>
              <a:gd name="connsiteY1" fmla="*/ 0 h 504825"/>
              <a:gd name="connsiteX0" fmla="*/ 2910205 w 2910205"/>
              <a:gd name="connsiteY0" fmla="*/ 0 h 401955"/>
              <a:gd name="connsiteX1" fmla="*/ 0 w 2910205"/>
              <a:gd name="connsiteY1" fmla="*/ 401955 h 401955"/>
              <a:gd name="connsiteX0" fmla="*/ 555625 w 555625"/>
              <a:gd name="connsiteY0" fmla="*/ 0 h 13335"/>
              <a:gd name="connsiteX1" fmla="*/ 0 w 555625"/>
              <a:gd name="connsiteY1" fmla="*/ 13335 h 13335"/>
              <a:gd name="connsiteX0" fmla="*/ 1454785 w 1454785"/>
              <a:gd name="connsiteY0" fmla="*/ 0 h 127635"/>
              <a:gd name="connsiteX1" fmla="*/ 0 w 1454785"/>
              <a:gd name="connsiteY1" fmla="*/ 127635 h 127635"/>
              <a:gd name="connsiteX0" fmla="*/ 319405 w 319405"/>
              <a:gd name="connsiteY0" fmla="*/ 436245 h 436245"/>
              <a:gd name="connsiteX1" fmla="*/ 0 w 319405"/>
              <a:gd name="connsiteY1" fmla="*/ 0 h 436245"/>
              <a:gd name="connsiteX0" fmla="*/ 319405 w 319405"/>
              <a:gd name="connsiteY0" fmla="*/ 481965 h 481965"/>
              <a:gd name="connsiteX1" fmla="*/ 0 w 319405"/>
              <a:gd name="connsiteY1" fmla="*/ 0 h 481965"/>
              <a:gd name="connsiteX0" fmla="*/ 319405 w 319405"/>
              <a:gd name="connsiteY0" fmla="*/ 481965 h 481965"/>
              <a:gd name="connsiteX1" fmla="*/ 88583 w 319405"/>
              <a:gd name="connsiteY1" fmla="*/ 144146 h 481965"/>
              <a:gd name="connsiteX2" fmla="*/ 0 w 319405"/>
              <a:gd name="connsiteY2" fmla="*/ 0 h 481965"/>
              <a:gd name="connsiteX0" fmla="*/ 483235 w 483235"/>
              <a:gd name="connsiteY0" fmla="*/ 481965 h 664210"/>
              <a:gd name="connsiteX1" fmla="*/ 0 w 483235"/>
              <a:gd name="connsiteY1" fmla="*/ 487046 h 664210"/>
              <a:gd name="connsiteX2" fmla="*/ 163830 w 483235"/>
              <a:gd name="connsiteY2" fmla="*/ 0 h 664210"/>
              <a:gd name="connsiteX0" fmla="*/ 673206 w 673206"/>
              <a:gd name="connsiteY0" fmla="*/ 481965 h 487046"/>
              <a:gd name="connsiteX1" fmla="*/ 189971 w 673206"/>
              <a:gd name="connsiteY1" fmla="*/ 487046 h 487046"/>
              <a:gd name="connsiteX2" fmla="*/ 353801 w 673206"/>
              <a:gd name="connsiteY2" fmla="*/ 0 h 487046"/>
              <a:gd name="connsiteX0" fmla="*/ 673206 w 673206"/>
              <a:gd name="connsiteY0" fmla="*/ 481965 h 733002"/>
              <a:gd name="connsiteX1" fmla="*/ 189971 w 673206"/>
              <a:gd name="connsiteY1" fmla="*/ 487046 h 733002"/>
              <a:gd name="connsiteX2" fmla="*/ 353801 w 673206"/>
              <a:gd name="connsiteY2" fmla="*/ 0 h 733002"/>
              <a:gd name="connsiteX0" fmla="*/ 673206 w 673206"/>
              <a:gd name="connsiteY0" fmla="*/ 481965 h 714543"/>
              <a:gd name="connsiteX1" fmla="*/ 189971 w 673206"/>
              <a:gd name="connsiteY1" fmla="*/ 487046 h 714543"/>
              <a:gd name="connsiteX2" fmla="*/ 353801 w 673206"/>
              <a:gd name="connsiteY2" fmla="*/ 0 h 714543"/>
              <a:gd name="connsiteX0" fmla="*/ 319405 w 467215"/>
              <a:gd name="connsiteY0" fmla="*/ 517842 h 519536"/>
              <a:gd name="connsiteX1" fmla="*/ 260033 w 467215"/>
              <a:gd name="connsiteY1" fmla="*/ 208598 h 519536"/>
              <a:gd name="connsiteX2" fmla="*/ 0 w 467215"/>
              <a:gd name="connsiteY2" fmla="*/ 35877 h 519536"/>
              <a:gd name="connsiteX0" fmla="*/ 505143 w 505143"/>
              <a:gd name="connsiteY0" fmla="*/ 413067 h 436095"/>
              <a:gd name="connsiteX1" fmla="*/ 260033 w 505143"/>
              <a:gd name="connsiteY1" fmla="*/ 208598 h 436095"/>
              <a:gd name="connsiteX2" fmla="*/ 0 w 505143"/>
              <a:gd name="connsiteY2" fmla="*/ 35877 h 436095"/>
              <a:gd name="connsiteX0" fmla="*/ 435081 w 435081"/>
              <a:gd name="connsiteY0" fmla="*/ 501015 h 524043"/>
              <a:gd name="connsiteX1" fmla="*/ 189971 w 435081"/>
              <a:gd name="connsiteY1" fmla="*/ 296546 h 524043"/>
              <a:gd name="connsiteX2" fmla="*/ 63288 w 435081"/>
              <a:gd name="connsiteY2" fmla="*/ 0 h 524043"/>
              <a:gd name="connsiteX0" fmla="*/ 435081 w 435081"/>
              <a:gd name="connsiteY0" fmla="*/ 501015 h 524043"/>
              <a:gd name="connsiteX1" fmla="*/ 189971 w 435081"/>
              <a:gd name="connsiteY1" fmla="*/ 296546 h 524043"/>
              <a:gd name="connsiteX2" fmla="*/ 63288 w 435081"/>
              <a:gd name="connsiteY2" fmla="*/ 0 h 524043"/>
              <a:gd name="connsiteX0" fmla="*/ 682731 w 682731"/>
              <a:gd name="connsiteY0" fmla="*/ 501015 h 738356"/>
              <a:gd name="connsiteX1" fmla="*/ 189971 w 682731"/>
              <a:gd name="connsiteY1" fmla="*/ 510859 h 738356"/>
              <a:gd name="connsiteX2" fmla="*/ 310938 w 682731"/>
              <a:gd name="connsiteY2" fmla="*/ 0 h 738356"/>
              <a:gd name="connsiteX0" fmla="*/ 406506 w 406506"/>
              <a:gd name="connsiteY0" fmla="*/ 501015 h 538331"/>
              <a:gd name="connsiteX1" fmla="*/ 189971 w 406506"/>
              <a:gd name="connsiteY1" fmla="*/ 310834 h 538331"/>
              <a:gd name="connsiteX2" fmla="*/ 34713 w 406506"/>
              <a:gd name="connsiteY2" fmla="*/ 0 h 538331"/>
              <a:gd name="connsiteX0" fmla="*/ 406506 w 406506"/>
              <a:gd name="connsiteY0" fmla="*/ 501015 h 502709"/>
              <a:gd name="connsiteX1" fmla="*/ 189971 w 406506"/>
              <a:gd name="connsiteY1" fmla="*/ 310834 h 502709"/>
              <a:gd name="connsiteX2" fmla="*/ 34713 w 406506"/>
              <a:gd name="connsiteY2" fmla="*/ 0 h 502709"/>
              <a:gd name="connsiteX0" fmla="*/ 406506 w 406506"/>
              <a:gd name="connsiteY0" fmla="*/ 501015 h 502709"/>
              <a:gd name="connsiteX1" fmla="*/ 189971 w 406506"/>
              <a:gd name="connsiteY1" fmla="*/ 310834 h 502709"/>
              <a:gd name="connsiteX2" fmla="*/ 34713 w 406506"/>
              <a:gd name="connsiteY2" fmla="*/ 0 h 502709"/>
              <a:gd name="connsiteX0" fmla="*/ 406506 w 406506"/>
              <a:gd name="connsiteY0" fmla="*/ 501015 h 501015"/>
              <a:gd name="connsiteX1" fmla="*/ 189971 w 406506"/>
              <a:gd name="connsiteY1" fmla="*/ 310834 h 501015"/>
              <a:gd name="connsiteX2" fmla="*/ 34713 w 406506"/>
              <a:gd name="connsiteY2" fmla="*/ 0 h 501015"/>
              <a:gd name="connsiteX0" fmla="*/ 406506 w 406506"/>
              <a:gd name="connsiteY0" fmla="*/ 501015 h 501015"/>
              <a:gd name="connsiteX1" fmla="*/ 189971 w 406506"/>
              <a:gd name="connsiteY1" fmla="*/ 310834 h 501015"/>
              <a:gd name="connsiteX2" fmla="*/ 34713 w 406506"/>
              <a:gd name="connsiteY2" fmla="*/ 0 h 501015"/>
              <a:gd name="connsiteX0" fmla="*/ 406506 w 406506"/>
              <a:gd name="connsiteY0" fmla="*/ 501015 h 501015"/>
              <a:gd name="connsiteX1" fmla="*/ 189971 w 406506"/>
              <a:gd name="connsiteY1" fmla="*/ 310834 h 501015"/>
              <a:gd name="connsiteX2" fmla="*/ 34713 w 406506"/>
              <a:gd name="connsiteY2" fmla="*/ 0 h 501015"/>
              <a:gd name="connsiteX0" fmla="*/ 406506 w 406506"/>
              <a:gd name="connsiteY0" fmla="*/ 501015 h 501015"/>
              <a:gd name="connsiteX1" fmla="*/ 189971 w 406506"/>
              <a:gd name="connsiteY1" fmla="*/ 306071 h 501015"/>
              <a:gd name="connsiteX2" fmla="*/ 34713 w 406506"/>
              <a:gd name="connsiteY2" fmla="*/ 0 h 501015"/>
              <a:gd name="connsiteX0" fmla="*/ 406506 w 406506"/>
              <a:gd name="connsiteY0" fmla="*/ 501015 h 514669"/>
              <a:gd name="connsiteX1" fmla="*/ 189971 w 406506"/>
              <a:gd name="connsiteY1" fmla="*/ 306071 h 514669"/>
              <a:gd name="connsiteX2" fmla="*/ 34713 w 406506"/>
              <a:gd name="connsiteY2" fmla="*/ 0 h 514669"/>
              <a:gd name="connsiteX0" fmla="*/ 468418 w 468418"/>
              <a:gd name="connsiteY0" fmla="*/ 501015 h 557531"/>
              <a:gd name="connsiteX1" fmla="*/ 189971 w 468418"/>
              <a:gd name="connsiteY1" fmla="*/ 348933 h 557531"/>
              <a:gd name="connsiteX2" fmla="*/ 96625 w 468418"/>
              <a:gd name="connsiteY2" fmla="*/ 0 h 557531"/>
              <a:gd name="connsiteX0" fmla="*/ 468418 w 468418"/>
              <a:gd name="connsiteY0" fmla="*/ 501015 h 501015"/>
              <a:gd name="connsiteX1" fmla="*/ 189971 w 468418"/>
              <a:gd name="connsiteY1" fmla="*/ 348933 h 501015"/>
              <a:gd name="connsiteX2" fmla="*/ 96625 w 468418"/>
              <a:gd name="connsiteY2" fmla="*/ 0 h 501015"/>
              <a:gd name="connsiteX0" fmla="*/ 371793 w 371793"/>
              <a:gd name="connsiteY0" fmla="*/ 501015 h 501015"/>
              <a:gd name="connsiteX1" fmla="*/ 93346 w 371793"/>
              <a:gd name="connsiteY1" fmla="*/ 348933 h 501015"/>
              <a:gd name="connsiteX2" fmla="*/ 0 w 371793"/>
              <a:gd name="connsiteY2" fmla="*/ 0 h 501015"/>
              <a:gd name="connsiteX0" fmla="*/ 371793 w 371793"/>
              <a:gd name="connsiteY0" fmla="*/ 501015 h 501015"/>
              <a:gd name="connsiteX1" fmla="*/ 131446 w 371793"/>
              <a:gd name="connsiteY1" fmla="*/ 303690 h 501015"/>
              <a:gd name="connsiteX2" fmla="*/ 0 w 371793"/>
              <a:gd name="connsiteY2" fmla="*/ 0 h 501015"/>
              <a:gd name="connsiteX0" fmla="*/ 371793 w 371793"/>
              <a:gd name="connsiteY0" fmla="*/ 501015 h 501015"/>
              <a:gd name="connsiteX1" fmla="*/ 131446 w 371793"/>
              <a:gd name="connsiteY1" fmla="*/ 303690 h 501015"/>
              <a:gd name="connsiteX2" fmla="*/ 0 w 371793"/>
              <a:gd name="connsiteY2" fmla="*/ 0 h 501015"/>
              <a:gd name="connsiteX0" fmla="*/ 371793 w 371793"/>
              <a:gd name="connsiteY0" fmla="*/ 501015 h 501015"/>
              <a:gd name="connsiteX1" fmla="*/ 131446 w 371793"/>
              <a:gd name="connsiteY1" fmla="*/ 303690 h 501015"/>
              <a:gd name="connsiteX2" fmla="*/ 0 w 371793"/>
              <a:gd name="connsiteY2" fmla="*/ 0 h 501015"/>
              <a:gd name="connsiteX0" fmla="*/ 371793 w 371793"/>
              <a:gd name="connsiteY0" fmla="*/ 501015 h 501015"/>
              <a:gd name="connsiteX1" fmla="*/ 131446 w 371793"/>
              <a:gd name="connsiteY1" fmla="*/ 303690 h 501015"/>
              <a:gd name="connsiteX2" fmla="*/ 0 w 371793"/>
              <a:gd name="connsiteY2" fmla="*/ 0 h 501015"/>
              <a:gd name="connsiteX0" fmla="*/ 371793 w 371793"/>
              <a:gd name="connsiteY0" fmla="*/ 501015 h 501015"/>
              <a:gd name="connsiteX1" fmla="*/ 131446 w 371793"/>
              <a:gd name="connsiteY1" fmla="*/ 303690 h 501015"/>
              <a:gd name="connsiteX2" fmla="*/ 0 w 371793"/>
              <a:gd name="connsiteY2" fmla="*/ 0 h 501015"/>
              <a:gd name="connsiteX0" fmla="*/ 371793 w 371793"/>
              <a:gd name="connsiteY0" fmla="*/ 501015 h 501015"/>
              <a:gd name="connsiteX1" fmla="*/ 131446 w 371793"/>
              <a:gd name="connsiteY1" fmla="*/ 303690 h 501015"/>
              <a:gd name="connsiteX2" fmla="*/ 0 w 371793"/>
              <a:gd name="connsiteY2" fmla="*/ 0 h 501015"/>
              <a:gd name="connsiteX0" fmla="*/ 371793 w 371793"/>
              <a:gd name="connsiteY0" fmla="*/ 501015 h 501015"/>
              <a:gd name="connsiteX1" fmla="*/ 131446 w 371793"/>
              <a:gd name="connsiteY1" fmla="*/ 303690 h 501015"/>
              <a:gd name="connsiteX2" fmla="*/ 0 w 371793"/>
              <a:gd name="connsiteY2" fmla="*/ 0 h 501015"/>
              <a:gd name="connsiteX0" fmla="*/ 371793 w 371793"/>
              <a:gd name="connsiteY0" fmla="*/ 501015 h 501015"/>
              <a:gd name="connsiteX1" fmla="*/ 131446 w 371793"/>
              <a:gd name="connsiteY1" fmla="*/ 303690 h 501015"/>
              <a:gd name="connsiteX2" fmla="*/ 0 w 371793"/>
              <a:gd name="connsiteY2" fmla="*/ 0 h 501015"/>
              <a:gd name="connsiteX0" fmla="*/ 371793 w 371793"/>
              <a:gd name="connsiteY0" fmla="*/ 501015 h 501015"/>
              <a:gd name="connsiteX1" fmla="*/ 131446 w 371793"/>
              <a:gd name="connsiteY1" fmla="*/ 303690 h 501015"/>
              <a:gd name="connsiteX2" fmla="*/ 0 w 371793"/>
              <a:gd name="connsiteY2" fmla="*/ 0 h 50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793" h="501015">
                <a:moveTo>
                  <a:pt x="371793" y="501015"/>
                </a:moveTo>
                <a:cubicBezTo>
                  <a:pt x="248815" y="433653"/>
                  <a:pt x="208395" y="390517"/>
                  <a:pt x="131446" y="303690"/>
                </a:cubicBezTo>
                <a:cubicBezTo>
                  <a:pt x="60538" y="223680"/>
                  <a:pt x="15981" y="41592"/>
                  <a:pt x="0" y="0"/>
                </a:cubicBezTo>
              </a:path>
            </a:pathLst>
          </a:custGeom>
          <a:ln w="57150"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hteck 262"/>
          <p:cNvSpPr/>
          <p:nvPr/>
        </p:nvSpPr>
        <p:spPr>
          <a:xfrm>
            <a:off x="6184868" y="4260978"/>
            <a:ext cx="602615" cy="443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hteck 331"/>
          <p:cNvSpPr/>
          <p:nvPr/>
        </p:nvSpPr>
        <p:spPr>
          <a:xfrm>
            <a:off x="5728938" y="4992498"/>
            <a:ext cx="602615" cy="443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hteck 332"/>
          <p:cNvSpPr/>
          <p:nvPr/>
        </p:nvSpPr>
        <p:spPr>
          <a:xfrm>
            <a:off x="5274278" y="4238752"/>
            <a:ext cx="602615" cy="460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Freihandform 326"/>
          <p:cNvSpPr/>
          <p:nvPr/>
        </p:nvSpPr>
        <p:spPr>
          <a:xfrm>
            <a:off x="5383530" y="4700269"/>
            <a:ext cx="319405" cy="481965"/>
          </a:xfrm>
          <a:custGeom>
            <a:avLst/>
            <a:gdLst>
              <a:gd name="connsiteX0" fmla="*/ 685800 w 685800"/>
              <a:gd name="connsiteY0" fmla="*/ 0 h 1285875"/>
              <a:gd name="connsiteX1" fmla="*/ 0 w 685800"/>
              <a:gd name="connsiteY1" fmla="*/ 1285875 h 1285875"/>
              <a:gd name="connsiteX0" fmla="*/ 692150 w 692150"/>
              <a:gd name="connsiteY0" fmla="*/ 0 h 1279525"/>
              <a:gd name="connsiteX1" fmla="*/ 0 w 692150"/>
              <a:gd name="connsiteY1" fmla="*/ 1279525 h 1279525"/>
              <a:gd name="connsiteX0" fmla="*/ 2825750 w 2825750"/>
              <a:gd name="connsiteY0" fmla="*/ 0 h 1641475"/>
              <a:gd name="connsiteX1" fmla="*/ 0 w 2825750"/>
              <a:gd name="connsiteY1" fmla="*/ 1641475 h 1641475"/>
              <a:gd name="connsiteX0" fmla="*/ 1654175 w 1654175"/>
              <a:gd name="connsiteY0" fmla="*/ 0 h 479425"/>
              <a:gd name="connsiteX1" fmla="*/ 0 w 1654175"/>
              <a:gd name="connsiteY1" fmla="*/ 479425 h 479425"/>
              <a:gd name="connsiteX0" fmla="*/ 3159125 w 3159125"/>
              <a:gd name="connsiteY0" fmla="*/ 0 h 136525"/>
              <a:gd name="connsiteX1" fmla="*/ 0 w 3159125"/>
              <a:gd name="connsiteY1" fmla="*/ 136525 h 136525"/>
              <a:gd name="connsiteX0" fmla="*/ 3336925 w 3336925"/>
              <a:gd name="connsiteY0" fmla="*/ 504825 h 504825"/>
              <a:gd name="connsiteX1" fmla="*/ 0 w 3336925"/>
              <a:gd name="connsiteY1" fmla="*/ 0 h 504825"/>
              <a:gd name="connsiteX0" fmla="*/ 2910205 w 2910205"/>
              <a:gd name="connsiteY0" fmla="*/ 0 h 401955"/>
              <a:gd name="connsiteX1" fmla="*/ 0 w 2910205"/>
              <a:gd name="connsiteY1" fmla="*/ 401955 h 401955"/>
              <a:gd name="connsiteX0" fmla="*/ 555625 w 555625"/>
              <a:gd name="connsiteY0" fmla="*/ 0 h 13335"/>
              <a:gd name="connsiteX1" fmla="*/ 0 w 555625"/>
              <a:gd name="connsiteY1" fmla="*/ 13335 h 13335"/>
              <a:gd name="connsiteX0" fmla="*/ 1454785 w 1454785"/>
              <a:gd name="connsiteY0" fmla="*/ 0 h 127635"/>
              <a:gd name="connsiteX1" fmla="*/ 0 w 1454785"/>
              <a:gd name="connsiteY1" fmla="*/ 127635 h 127635"/>
              <a:gd name="connsiteX0" fmla="*/ 319405 w 319405"/>
              <a:gd name="connsiteY0" fmla="*/ 436245 h 436245"/>
              <a:gd name="connsiteX1" fmla="*/ 0 w 319405"/>
              <a:gd name="connsiteY1" fmla="*/ 0 h 436245"/>
              <a:gd name="connsiteX0" fmla="*/ 319405 w 319405"/>
              <a:gd name="connsiteY0" fmla="*/ 481965 h 481965"/>
              <a:gd name="connsiteX1" fmla="*/ 0 w 319405"/>
              <a:gd name="connsiteY1" fmla="*/ 0 h 48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9405" h="481965">
                <a:moveTo>
                  <a:pt x="319405" y="481965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Freihandform 260"/>
          <p:cNvSpPr/>
          <p:nvPr/>
        </p:nvSpPr>
        <p:spPr>
          <a:xfrm>
            <a:off x="5734050" y="4206875"/>
            <a:ext cx="555625" cy="13335"/>
          </a:xfrm>
          <a:custGeom>
            <a:avLst/>
            <a:gdLst>
              <a:gd name="connsiteX0" fmla="*/ 685800 w 685800"/>
              <a:gd name="connsiteY0" fmla="*/ 0 h 1285875"/>
              <a:gd name="connsiteX1" fmla="*/ 0 w 685800"/>
              <a:gd name="connsiteY1" fmla="*/ 1285875 h 1285875"/>
              <a:gd name="connsiteX0" fmla="*/ 692150 w 692150"/>
              <a:gd name="connsiteY0" fmla="*/ 0 h 1279525"/>
              <a:gd name="connsiteX1" fmla="*/ 0 w 692150"/>
              <a:gd name="connsiteY1" fmla="*/ 1279525 h 1279525"/>
              <a:gd name="connsiteX0" fmla="*/ 2825750 w 2825750"/>
              <a:gd name="connsiteY0" fmla="*/ 0 h 1641475"/>
              <a:gd name="connsiteX1" fmla="*/ 0 w 2825750"/>
              <a:gd name="connsiteY1" fmla="*/ 1641475 h 1641475"/>
              <a:gd name="connsiteX0" fmla="*/ 1654175 w 1654175"/>
              <a:gd name="connsiteY0" fmla="*/ 0 h 479425"/>
              <a:gd name="connsiteX1" fmla="*/ 0 w 1654175"/>
              <a:gd name="connsiteY1" fmla="*/ 479425 h 479425"/>
              <a:gd name="connsiteX0" fmla="*/ 3159125 w 3159125"/>
              <a:gd name="connsiteY0" fmla="*/ 0 h 136525"/>
              <a:gd name="connsiteX1" fmla="*/ 0 w 3159125"/>
              <a:gd name="connsiteY1" fmla="*/ 136525 h 136525"/>
              <a:gd name="connsiteX0" fmla="*/ 3336925 w 3336925"/>
              <a:gd name="connsiteY0" fmla="*/ 504825 h 504825"/>
              <a:gd name="connsiteX1" fmla="*/ 0 w 3336925"/>
              <a:gd name="connsiteY1" fmla="*/ 0 h 504825"/>
              <a:gd name="connsiteX0" fmla="*/ 2910205 w 2910205"/>
              <a:gd name="connsiteY0" fmla="*/ 0 h 401955"/>
              <a:gd name="connsiteX1" fmla="*/ 0 w 2910205"/>
              <a:gd name="connsiteY1" fmla="*/ 401955 h 401955"/>
              <a:gd name="connsiteX0" fmla="*/ 555625 w 555625"/>
              <a:gd name="connsiteY0" fmla="*/ 0 h 13335"/>
              <a:gd name="connsiteX1" fmla="*/ 0 w 555625"/>
              <a:gd name="connsiteY1" fmla="*/ 13335 h 1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5625" h="13335">
                <a:moveTo>
                  <a:pt x="555625" y="0"/>
                </a:moveTo>
                <a:lnTo>
                  <a:pt x="0" y="13335"/>
                </a:lnTo>
              </a:path>
            </a:pathLst>
          </a:custGeom>
          <a:ln w="57150"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Freihandform 327"/>
          <p:cNvSpPr/>
          <p:nvPr/>
        </p:nvSpPr>
        <p:spPr>
          <a:xfrm flipH="1">
            <a:off x="6351905" y="4700269"/>
            <a:ext cx="309245" cy="481965"/>
          </a:xfrm>
          <a:custGeom>
            <a:avLst/>
            <a:gdLst>
              <a:gd name="connsiteX0" fmla="*/ 685800 w 685800"/>
              <a:gd name="connsiteY0" fmla="*/ 0 h 1285875"/>
              <a:gd name="connsiteX1" fmla="*/ 0 w 685800"/>
              <a:gd name="connsiteY1" fmla="*/ 1285875 h 1285875"/>
              <a:gd name="connsiteX0" fmla="*/ 692150 w 692150"/>
              <a:gd name="connsiteY0" fmla="*/ 0 h 1279525"/>
              <a:gd name="connsiteX1" fmla="*/ 0 w 692150"/>
              <a:gd name="connsiteY1" fmla="*/ 1279525 h 1279525"/>
              <a:gd name="connsiteX0" fmla="*/ 2825750 w 2825750"/>
              <a:gd name="connsiteY0" fmla="*/ 0 h 1641475"/>
              <a:gd name="connsiteX1" fmla="*/ 0 w 2825750"/>
              <a:gd name="connsiteY1" fmla="*/ 1641475 h 1641475"/>
              <a:gd name="connsiteX0" fmla="*/ 1654175 w 1654175"/>
              <a:gd name="connsiteY0" fmla="*/ 0 h 479425"/>
              <a:gd name="connsiteX1" fmla="*/ 0 w 1654175"/>
              <a:gd name="connsiteY1" fmla="*/ 479425 h 479425"/>
              <a:gd name="connsiteX0" fmla="*/ 3159125 w 3159125"/>
              <a:gd name="connsiteY0" fmla="*/ 0 h 136525"/>
              <a:gd name="connsiteX1" fmla="*/ 0 w 3159125"/>
              <a:gd name="connsiteY1" fmla="*/ 136525 h 136525"/>
              <a:gd name="connsiteX0" fmla="*/ 3336925 w 3336925"/>
              <a:gd name="connsiteY0" fmla="*/ 504825 h 504825"/>
              <a:gd name="connsiteX1" fmla="*/ 0 w 3336925"/>
              <a:gd name="connsiteY1" fmla="*/ 0 h 504825"/>
              <a:gd name="connsiteX0" fmla="*/ 2910205 w 2910205"/>
              <a:gd name="connsiteY0" fmla="*/ 0 h 401955"/>
              <a:gd name="connsiteX1" fmla="*/ 0 w 2910205"/>
              <a:gd name="connsiteY1" fmla="*/ 401955 h 401955"/>
              <a:gd name="connsiteX0" fmla="*/ 555625 w 555625"/>
              <a:gd name="connsiteY0" fmla="*/ 0 h 13335"/>
              <a:gd name="connsiteX1" fmla="*/ 0 w 555625"/>
              <a:gd name="connsiteY1" fmla="*/ 13335 h 13335"/>
              <a:gd name="connsiteX0" fmla="*/ 1454785 w 1454785"/>
              <a:gd name="connsiteY0" fmla="*/ 0 h 127635"/>
              <a:gd name="connsiteX1" fmla="*/ 0 w 1454785"/>
              <a:gd name="connsiteY1" fmla="*/ 127635 h 127635"/>
              <a:gd name="connsiteX0" fmla="*/ 319405 w 319405"/>
              <a:gd name="connsiteY0" fmla="*/ 436245 h 436245"/>
              <a:gd name="connsiteX1" fmla="*/ 0 w 319405"/>
              <a:gd name="connsiteY1" fmla="*/ 0 h 436245"/>
              <a:gd name="connsiteX0" fmla="*/ 319405 w 319405"/>
              <a:gd name="connsiteY0" fmla="*/ 481965 h 481965"/>
              <a:gd name="connsiteX1" fmla="*/ 0 w 319405"/>
              <a:gd name="connsiteY1" fmla="*/ 0 h 48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9405" h="481965">
                <a:moveTo>
                  <a:pt x="319405" y="481965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uppieren 342"/>
          <p:cNvGrpSpPr/>
          <p:nvPr/>
        </p:nvGrpSpPr>
        <p:grpSpPr>
          <a:xfrm>
            <a:off x="1774137" y="3470910"/>
            <a:ext cx="766712" cy="805234"/>
            <a:chOff x="1774137" y="3375660"/>
            <a:chExt cx="766712" cy="805234"/>
          </a:xfrm>
        </p:grpSpPr>
        <p:sp>
          <p:nvSpPr>
            <p:cNvPr id="344" name="Ellipse 343"/>
            <p:cNvSpPr/>
            <p:nvPr/>
          </p:nvSpPr>
          <p:spPr>
            <a:xfrm>
              <a:off x="2193237" y="337566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Ellipse 344"/>
            <p:cNvSpPr/>
            <p:nvPr/>
          </p:nvSpPr>
          <p:spPr>
            <a:xfrm>
              <a:off x="1896057" y="346710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Ellipse 345"/>
            <p:cNvSpPr/>
            <p:nvPr/>
          </p:nvSpPr>
          <p:spPr>
            <a:xfrm>
              <a:off x="1774137" y="37490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Ellipse 346"/>
            <p:cNvSpPr/>
            <p:nvPr/>
          </p:nvSpPr>
          <p:spPr>
            <a:xfrm>
              <a:off x="1911297" y="40309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Ellipse 347"/>
            <p:cNvSpPr/>
            <p:nvPr/>
          </p:nvSpPr>
          <p:spPr>
            <a:xfrm>
              <a:off x="2223717" y="40919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Ellipse 348"/>
            <p:cNvSpPr/>
            <p:nvPr/>
          </p:nvSpPr>
          <p:spPr>
            <a:xfrm>
              <a:off x="2444697" y="39014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Ellipse 349"/>
            <p:cNvSpPr/>
            <p:nvPr/>
          </p:nvSpPr>
          <p:spPr>
            <a:xfrm>
              <a:off x="2452317" y="35737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Freihandform 350"/>
            <p:cNvSpPr/>
            <p:nvPr/>
          </p:nvSpPr>
          <p:spPr>
            <a:xfrm>
              <a:off x="1816101" y="3406775"/>
              <a:ext cx="666750" cy="727075"/>
            </a:xfrm>
            <a:custGeom>
              <a:avLst/>
              <a:gdLst>
                <a:gd name="connsiteX0" fmla="*/ 127000 w 669925"/>
                <a:gd name="connsiteY0" fmla="*/ 101600 h 727075"/>
                <a:gd name="connsiteX1" fmla="*/ 0 w 669925"/>
                <a:gd name="connsiteY1" fmla="*/ 384175 h 727075"/>
                <a:gd name="connsiteX2" fmla="*/ 133350 w 669925"/>
                <a:gd name="connsiteY2" fmla="*/ 673100 h 727075"/>
                <a:gd name="connsiteX3" fmla="*/ 444500 w 669925"/>
                <a:gd name="connsiteY3" fmla="*/ 727075 h 727075"/>
                <a:gd name="connsiteX4" fmla="*/ 669925 w 669925"/>
                <a:gd name="connsiteY4" fmla="*/ 542925 h 727075"/>
                <a:gd name="connsiteX5" fmla="*/ 669925 w 669925"/>
                <a:gd name="connsiteY5" fmla="*/ 206375 h 727075"/>
                <a:gd name="connsiteX6" fmla="*/ 409575 w 669925"/>
                <a:gd name="connsiteY6" fmla="*/ 0 h 727075"/>
                <a:gd name="connsiteX7" fmla="*/ 127000 w 669925"/>
                <a:gd name="connsiteY7" fmla="*/ 101600 h 72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925" h="727075">
                  <a:moveTo>
                    <a:pt x="127000" y="101600"/>
                  </a:moveTo>
                  <a:lnTo>
                    <a:pt x="0" y="384175"/>
                  </a:lnTo>
                  <a:lnTo>
                    <a:pt x="133350" y="673100"/>
                  </a:lnTo>
                  <a:lnTo>
                    <a:pt x="444500" y="727075"/>
                  </a:lnTo>
                  <a:lnTo>
                    <a:pt x="669925" y="542925"/>
                  </a:lnTo>
                  <a:lnTo>
                    <a:pt x="669925" y="206375"/>
                  </a:lnTo>
                  <a:lnTo>
                    <a:pt x="409575" y="0"/>
                  </a:lnTo>
                  <a:lnTo>
                    <a:pt x="127000" y="10160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uppieren 351"/>
          <p:cNvGrpSpPr/>
          <p:nvPr/>
        </p:nvGrpSpPr>
        <p:grpSpPr>
          <a:xfrm>
            <a:off x="770837" y="3686810"/>
            <a:ext cx="766712" cy="805234"/>
            <a:chOff x="1774137" y="3375660"/>
            <a:chExt cx="766712" cy="805234"/>
          </a:xfrm>
        </p:grpSpPr>
        <p:sp>
          <p:nvSpPr>
            <p:cNvPr id="353" name="Ellipse 352"/>
            <p:cNvSpPr/>
            <p:nvPr/>
          </p:nvSpPr>
          <p:spPr>
            <a:xfrm>
              <a:off x="2193237" y="337566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Ellipse 353"/>
            <p:cNvSpPr/>
            <p:nvPr/>
          </p:nvSpPr>
          <p:spPr>
            <a:xfrm>
              <a:off x="1896057" y="346710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Ellipse 354"/>
            <p:cNvSpPr/>
            <p:nvPr/>
          </p:nvSpPr>
          <p:spPr>
            <a:xfrm>
              <a:off x="1774137" y="37490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Ellipse 355"/>
            <p:cNvSpPr/>
            <p:nvPr/>
          </p:nvSpPr>
          <p:spPr>
            <a:xfrm>
              <a:off x="1911297" y="40309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Ellipse 356"/>
            <p:cNvSpPr/>
            <p:nvPr/>
          </p:nvSpPr>
          <p:spPr>
            <a:xfrm>
              <a:off x="2223717" y="40919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Ellipse 357"/>
            <p:cNvSpPr/>
            <p:nvPr/>
          </p:nvSpPr>
          <p:spPr>
            <a:xfrm>
              <a:off x="2444697" y="39014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Ellipse 358"/>
            <p:cNvSpPr/>
            <p:nvPr/>
          </p:nvSpPr>
          <p:spPr>
            <a:xfrm>
              <a:off x="2452317" y="35737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Freihandform 359"/>
            <p:cNvSpPr/>
            <p:nvPr/>
          </p:nvSpPr>
          <p:spPr>
            <a:xfrm>
              <a:off x="1816101" y="3406775"/>
              <a:ext cx="666750" cy="727075"/>
            </a:xfrm>
            <a:custGeom>
              <a:avLst/>
              <a:gdLst>
                <a:gd name="connsiteX0" fmla="*/ 127000 w 669925"/>
                <a:gd name="connsiteY0" fmla="*/ 101600 h 727075"/>
                <a:gd name="connsiteX1" fmla="*/ 0 w 669925"/>
                <a:gd name="connsiteY1" fmla="*/ 384175 h 727075"/>
                <a:gd name="connsiteX2" fmla="*/ 133350 w 669925"/>
                <a:gd name="connsiteY2" fmla="*/ 673100 h 727075"/>
                <a:gd name="connsiteX3" fmla="*/ 444500 w 669925"/>
                <a:gd name="connsiteY3" fmla="*/ 727075 h 727075"/>
                <a:gd name="connsiteX4" fmla="*/ 669925 w 669925"/>
                <a:gd name="connsiteY4" fmla="*/ 542925 h 727075"/>
                <a:gd name="connsiteX5" fmla="*/ 669925 w 669925"/>
                <a:gd name="connsiteY5" fmla="*/ 206375 h 727075"/>
                <a:gd name="connsiteX6" fmla="*/ 409575 w 669925"/>
                <a:gd name="connsiteY6" fmla="*/ 0 h 727075"/>
                <a:gd name="connsiteX7" fmla="*/ 127000 w 669925"/>
                <a:gd name="connsiteY7" fmla="*/ 101600 h 72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925" h="727075">
                  <a:moveTo>
                    <a:pt x="127000" y="101600"/>
                  </a:moveTo>
                  <a:lnTo>
                    <a:pt x="0" y="384175"/>
                  </a:lnTo>
                  <a:lnTo>
                    <a:pt x="133350" y="673100"/>
                  </a:lnTo>
                  <a:lnTo>
                    <a:pt x="444500" y="727075"/>
                  </a:lnTo>
                  <a:lnTo>
                    <a:pt x="669925" y="542925"/>
                  </a:lnTo>
                  <a:lnTo>
                    <a:pt x="669925" y="206375"/>
                  </a:lnTo>
                  <a:lnTo>
                    <a:pt x="409575" y="0"/>
                  </a:lnTo>
                  <a:lnTo>
                    <a:pt x="127000" y="10160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uppieren 360"/>
          <p:cNvGrpSpPr/>
          <p:nvPr/>
        </p:nvGrpSpPr>
        <p:grpSpPr>
          <a:xfrm>
            <a:off x="1399487" y="4556760"/>
            <a:ext cx="766712" cy="805234"/>
            <a:chOff x="1774137" y="3375660"/>
            <a:chExt cx="766712" cy="805234"/>
          </a:xfrm>
        </p:grpSpPr>
        <p:sp>
          <p:nvSpPr>
            <p:cNvPr id="362" name="Ellipse 361"/>
            <p:cNvSpPr/>
            <p:nvPr/>
          </p:nvSpPr>
          <p:spPr>
            <a:xfrm>
              <a:off x="2193237" y="337566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Ellipse 362"/>
            <p:cNvSpPr/>
            <p:nvPr/>
          </p:nvSpPr>
          <p:spPr>
            <a:xfrm>
              <a:off x="1896057" y="346710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Ellipse 363"/>
            <p:cNvSpPr/>
            <p:nvPr/>
          </p:nvSpPr>
          <p:spPr>
            <a:xfrm>
              <a:off x="1774137" y="37490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Ellipse 364"/>
            <p:cNvSpPr/>
            <p:nvPr/>
          </p:nvSpPr>
          <p:spPr>
            <a:xfrm>
              <a:off x="1911297" y="40309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Ellipse 365"/>
            <p:cNvSpPr/>
            <p:nvPr/>
          </p:nvSpPr>
          <p:spPr>
            <a:xfrm>
              <a:off x="2223717" y="40919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Ellipse 366"/>
            <p:cNvSpPr/>
            <p:nvPr/>
          </p:nvSpPr>
          <p:spPr>
            <a:xfrm>
              <a:off x="2444697" y="39014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Ellipse 367"/>
            <p:cNvSpPr/>
            <p:nvPr/>
          </p:nvSpPr>
          <p:spPr>
            <a:xfrm>
              <a:off x="2452317" y="35737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Freihandform 368"/>
            <p:cNvSpPr/>
            <p:nvPr/>
          </p:nvSpPr>
          <p:spPr>
            <a:xfrm>
              <a:off x="1816101" y="3406775"/>
              <a:ext cx="666750" cy="727075"/>
            </a:xfrm>
            <a:custGeom>
              <a:avLst/>
              <a:gdLst>
                <a:gd name="connsiteX0" fmla="*/ 127000 w 669925"/>
                <a:gd name="connsiteY0" fmla="*/ 101600 h 727075"/>
                <a:gd name="connsiteX1" fmla="*/ 0 w 669925"/>
                <a:gd name="connsiteY1" fmla="*/ 384175 h 727075"/>
                <a:gd name="connsiteX2" fmla="*/ 133350 w 669925"/>
                <a:gd name="connsiteY2" fmla="*/ 673100 h 727075"/>
                <a:gd name="connsiteX3" fmla="*/ 444500 w 669925"/>
                <a:gd name="connsiteY3" fmla="*/ 727075 h 727075"/>
                <a:gd name="connsiteX4" fmla="*/ 669925 w 669925"/>
                <a:gd name="connsiteY4" fmla="*/ 542925 h 727075"/>
                <a:gd name="connsiteX5" fmla="*/ 669925 w 669925"/>
                <a:gd name="connsiteY5" fmla="*/ 206375 h 727075"/>
                <a:gd name="connsiteX6" fmla="*/ 409575 w 669925"/>
                <a:gd name="connsiteY6" fmla="*/ 0 h 727075"/>
                <a:gd name="connsiteX7" fmla="*/ 127000 w 669925"/>
                <a:gd name="connsiteY7" fmla="*/ 101600 h 72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925" h="727075">
                  <a:moveTo>
                    <a:pt x="127000" y="101600"/>
                  </a:moveTo>
                  <a:lnTo>
                    <a:pt x="0" y="384175"/>
                  </a:lnTo>
                  <a:lnTo>
                    <a:pt x="133350" y="673100"/>
                  </a:lnTo>
                  <a:lnTo>
                    <a:pt x="444500" y="727075"/>
                  </a:lnTo>
                  <a:lnTo>
                    <a:pt x="669925" y="542925"/>
                  </a:lnTo>
                  <a:lnTo>
                    <a:pt x="669925" y="206375"/>
                  </a:lnTo>
                  <a:lnTo>
                    <a:pt x="409575" y="0"/>
                  </a:lnTo>
                  <a:lnTo>
                    <a:pt x="127000" y="10160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uppieren 369"/>
          <p:cNvGrpSpPr/>
          <p:nvPr/>
        </p:nvGrpSpPr>
        <p:grpSpPr>
          <a:xfrm>
            <a:off x="2358337" y="4315460"/>
            <a:ext cx="766712" cy="805234"/>
            <a:chOff x="1774137" y="3375660"/>
            <a:chExt cx="766712" cy="805234"/>
          </a:xfrm>
        </p:grpSpPr>
        <p:sp>
          <p:nvSpPr>
            <p:cNvPr id="371" name="Ellipse 370"/>
            <p:cNvSpPr/>
            <p:nvPr/>
          </p:nvSpPr>
          <p:spPr>
            <a:xfrm>
              <a:off x="2193237" y="337566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Ellipse 371"/>
            <p:cNvSpPr/>
            <p:nvPr/>
          </p:nvSpPr>
          <p:spPr>
            <a:xfrm>
              <a:off x="1896057" y="346710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Ellipse 372"/>
            <p:cNvSpPr/>
            <p:nvPr/>
          </p:nvSpPr>
          <p:spPr>
            <a:xfrm>
              <a:off x="1774137" y="37490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Ellipse 373"/>
            <p:cNvSpPr/>
            <p:nvPr/>
          </p:nvSpPr>
          <p:spPr>
            <a:xfrm>
              <a:off x="1911297" y="40309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Ellipse 374"/>
            <p:cNvSpPr/>
            <p:nvPr/>
          </p:nvSpPr>
          <p:spPr>
            <a:xfrm>
              <a:off x="2223717" y="40919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Ellipse 375"/>
            <p:cNvSpPr/>
            <p:nvPr/>
          </p:nvSpPr>
          <p:spPr>
            <a:xfrm>
              <a:off x="2444697" y="39014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Ellipse 376"/>
            <p:cNvSpPr/>
            <p:nvPr/>
          </p:nvSpPr>
          <p:spPr>
            <a:xfrm>
              <a:off x="2452317" y="35737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Freihandform 377"/>
            <p:cNvSpPr/>
            <p:nvPr/>
          </p:nvSpPr>
          <p:spPr>
            <a:xfrm>
              <a:off x="1816101" y="3406775"/>
              <a:ext cx="666750" cy="727075"/>
            </a:xfrm>
            <a:custGeom>
              <a:avLst/>
              <a:gdLst>
                <a:gd name="connsiteX0" fmla="*/ 127000 w 669925"/>
                <a:gd name="connsiteY0" fmla="*/ 101600 h 727075"/>
                <a:gd name="connsiteX1" fmla="*/ 0 w 669925"/>
                <a:gd name="connsiteY1" fmla="*/ 384175 h 727075"/>
                <a:gd name="connsiteX2" fmla="*/ 133350 w 669925"/>
                <a:gd name="connsiteY2" fmla="*/ 673100 h 727075"/>
                <a:gd name="connsiteX3" fmla="*/ 444500 w 669925"/>
                <a:gd name="connsiteY3" fmla="*/ 727075 h 727075"/>
                <a:gd name="connsiteX4" fmla="*/ 669925 w 669925"/>
                <a:gd name="connsiteY4" fmla="*/ 542925 h 727075"/>
                <a:gd name="connsiteX5" fmla="*/ 669925 w 669925"/>
                <a:gd name="connsiteY5" fmla="*/ 206375 h 727075"/>
                <a:gd name="connsiteX6" fmla="*/ 409575 w 669925"/>
                <a:gd name="connsiteY6" fmla="*/ 0 h 727075"/>
                <a:gd name="connsiteX7" fmla="*/ 127000 w 669925"/>
                <a:gd name="connsiteY7" fmla="*/ 101600 h 72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925" h="727075">
                  <a:moveTo>
                    <a:pt x="127000" y="101600"/>
                  </a:moveTo>
                  <a:lnTo>
                    <a:pt x="0" y="384175"/>
                  </a:lnTo>
                  <a:lnTo>
                    <a:pt x="133350" y="673100"/>
                  </a:lnTo>
                  <a:lnTo>
                    <a:pt x="444500" y="727075"/>
                  </a:lnTo>
                  <a:lnTo>
                    <a:pt x="669925" y="542925"/>
                  </a:lnTo>
                  <a:lnTo>
                    <a:pt x="669925" y="206375"/>
                  </a:lnTo>
                  <a:lnTo>
                    <a:pt x="409575" y="0"/>
                  </a:lnTo>
                  <a:lnTo>
                    <a:pt x="127000" y="10160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uppieren 378"/>
          <p:cNvGrpSpPr/>
          <p:nvPr/>
        </p:nvGrpSpPr>
        <p:grpSpPr>
          <a:xfrm>
            <a:off x="421587" y="4779010"/>
            <a:ext cx="766712" cy="805234"/>
            <a:chOff x="1774137" y="3375660"/>
            <a:chExt cx="766712" cy="805234"/>
          </a:xfrm>
        </p:grpSpPr>
        <p:sp>
          <p:nvSpPr>
            <p:cNvPr id="380" name="Ellipse 379"/>
            <p:cNvSpPr/>
            <p:nvPr/>
          </p:nvSpPr>
          <p:spPr>
            <a:xfrm>
              <a:off x="2193237" y="337566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Ellipse 380"/>
            <p:cNvSpPr/>
            <p:nvPr/>
          </p:nvSpPr>
          <p:spPr>
            <a:xfrm>
              <a:off x="1896057" y="346710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Ellipse 381"/>
            <p:cNvSpPr/>
            <p:nvPr/>
          </p:nvSpPr>
          <p:spPr>
            <a:xfrm>
              <a:off x="1774137" y="37490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Ellipse 382"/>
            <p:cNvSpPr/>
            <p:nvPr/>
          </p:nvSpPr>
          <p:spPr>
            <a:xfrm>
              <a:off x="1911297" y="40309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Ellipse 383"/>
            <p:cNvSpPr/>
            <p:nvPr/>
          </p:nvSpPr>
          <p:spPr>
            <a:xfrm>
              <a:off x="2223717" y="40919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Ellipse 384"/>
            <p:cNvSpPr/>
            <p:nvPr/>
          </p:nvSpPr>
          <p:spPr>
            <a:xfrm>
              <a:off x="2444697" y="39014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Ellipse 385"/>
            <p:cNvSpPr/>
            <p:nvPr/>
          </p:nvSpPr>
          <p:spPr>
            <a:xfrm>
              <a:off x="2452317" y="35737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Freihandform 386"/>
            <p:cNvSpPr/>
            <p:nvPr/>
          </p:nvSpPr>
          <p:spPr>
            <a:xfrm>
              <a:off x="1816101" y="3406775"/>
              <a:ext cx="666750" cy="727075"/>
            </a:xfrm>
            <a:custGeom>
              <a:avLst/>
              <a:gdLst>
                <a:gd name="connsiteX0" fmla="*/ 127000 w 669925"/>
                <a:gd name="connsiteY0" fmla="*/ 101600 h 727075"/>
                <a:gd name="connsiteX1" fmla="*/ 0 w 669925"/>
                <a:gd name="connsiteY1" fmla="*/ 384175 h 727075"/>
                <a:gd name="connsiteX2" fmla="*/ 133350 w 669925"/>
                <a:gd name="connsiteY2" fmla="*/ 673100 h 727075"/>
                <a:gd name="connsiteX3" fmla="*/ 444500 w 669925"/>
                <a:gd name="connsiteY3" fmla="*/ 727075 h 727075"/>
                <a:gd name="connsiteX4" fmla="*/ 669925 w 669925"/>
                <a:gd name="connsiteY4" fmla="*/ 542925 h 727075"/>
                <a:gd name="connsiteX5" fmla="*/ 669925 w 669925"/>
                <a:gd name="connsiteY5" fmla="*/ 206375 h 727075"/>
                <a:gd name="connsiteX6" fmla="*/ 409575 w 669925"/>
                <a:gd name="connsiteY6" fmla="*/ 0 h 727075"/>
                <a:gd name="connsiteX7" fmla="*/ 127000 w 669925"/>
                <a:gd name="connsiteY7" fmla="*/ 101600 h 72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925" h="727075">
                  <a:moveTo>
                    <a:pt x="127000" y="101600"/>
                  </a:moveTo>
                  <a:lnTo>
                    <a:pt x="0" y="384175"/>
                  </a:lnTo>
                  <a:lnTo>
                    <a:pt x="133350" y="673100"/>
                  </a:lnTo>
                  <a:lnTo>
                    <a:pt x="444500" y="727075"/>
                  </a:lnTo>
                  <a:lnTo>
                    <a:pt x="669925" y="542925"/>
                  </a:lnTo>
                  <a:lnTo>
                    <a:pt x="669925" y="206375"/>
                  </a:lnTo>
                  <a:lnTo>
                    <a:pt x="409575" y="0"/>
                  </a:lnTo>
                  <a:lnTo>
                    <a:pt x="127000" y="10160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uppieren 387"/>
          <p:cNvGrpSpPr/>
          <p:nvPr/>
        </p:nvGrpSpPr>
        <p:grpSpPr>
          <a:xfrm>
            <a:off x="1101037" y="5591810"/>
            <a:ext cx="766712" cy="805234"/>
            <a:chOff x="1774137" y="3375660"/>
            <a:chExt cx="766712" cy="805234"/>
          </a:xfrm>
        </p:grpSpPr>
        <p:sp>
          <p:nvSpPr>
            <p:cNvPr id="389" name="Ellipse 388"/>
            <p:cNvSpPr/>
            <p:nvPr/>
          </p:nvSpPr>
          <p:spPr>
            <a:xfrm>
              <a:off x="2193237" y="337566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Ellipse 389"/>
            <p:cNvSpPr/>
            <p:nvPr/>
          </p:nvSpPr>
          <p:spPr>
            <a:xfrm>
              <a:off x="1896057" y="346710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Ellipse 390"/>
            <p:cNvSpPr/>
            <p:nvPr/>
          </p:nvSpPr>
          <p:spPr>
            <a:xfrm>
              <a:off x="1774137" y="37490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Ellipse 391"/>
            <p:cNvSpPr/>
            <p:nvPr/>
          </p:nvSpPr>
          <p:spPr>
            <a:xfrm>
              <a:off x="1911297" y="40309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Ellipse 392"/>
            <p:cNvSpPr/>
            <p:nvPr/>
          </p:nvSpPr>
          <p:spPr>
            <a:xfrm>
              <a:off x="2223717" y="40919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Ellipse 393"/>
            <p:cNvSpPr/>
            <p:nvPr/>
          </p:nvSpPr>
          <p:spPr>
            <a:xfrm>
              <a:off x="2444697" y="39014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Ellipse 394"/>
            <p:cNvSpPr/>
            <p:nvPr/>
          </p:nvSpPr>
          <p:spPr>
            <a:xfrm>
              <a:off x="2452317" y="35737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Freihandform 395"/>
            <p:cNvSpPr/>
            <p:nvPr/>
          </p:nvSpPr>
          <p:spPr>
            <a:xfrm>
              <a:off x="1816101" y="3406775"/>
              <a:ext cx="666750" cy="727075"/>
            </a:xfrm>
            <a:custGeom>
              <a:avLst/>
              <a:gdLst>
                <a:gd name="connsiteX0" fmla="*/ 127000 w 669925"/>
                <a:gd name="connsiteY0" fmla="*/ 101600 h 727075"/>
                <a:gd name="connsiteX1" fmla="*/ 0 w 669925"/>
                <a:gd name="connsiteY1" fmla="*/ 384175 h 727075"/>
                <a:gd name="connsiteX2" fmla="*/ 133350 w 669925"/>
                <a:gd name="connsiteY2" fmla="*/ 673100 h 727075"/>
                <a:gd name="connsiteX3" fmla="*/ 444500 w 669925"/>
                <a:gd name="connsiteY3" fmla="*/ 727075 h 727075"/>
                <a:gd name="connsiteX4" fmla="*/ 669925 w 669925"/>
                <a:gd name="connsiteY4" fmla="*/ 542925 h 727075"/>
                <a:gd name="connsiteX5" fmla="*/ 669925 w 669925"/>
                <a:gd name="connsiteY5" fmla="*/ 206375 h 727075"/>
                <a:gd name="connsiteX6" fmla="*/ 409575 w 669925"/>
                <a:gd name="connsiteY6" fmla="*/ 0 h 727075"/>
                <a:gd name="connsiteX7" fmla="*/ 127000 w 669925"/>
                <a:gd name="connsiteY7" fmla="*/ 101600 h 72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925" h="727075">
                  <a:moveTo>
                    <a:pt x="127000" y="101600"/>
                  </a:moveTo>
                  <a:lnTo>
                    <a:pt x="0" y="384175"/>
                  </a:lnTo>
                  <a:lnTo>
                    <a:pt x="133350" y="673100"/>
                  </a:lnTo>
                  <a:lnTo>
                    <a:pt x="444500" y="727075"/>
                  </a:lnTo>
                  <a:lnTo>
                    <a:pt x="669925" y="542925"/>
                  </a:lnTo>
                  <a:lnTo>
                    <a:pt x="669925" y="206375"/>
                  </a:lnTo>
                  <a:lnTo>
                    <a:pt x="409575" y="0"/>
                  </a:lnTo>
                  <a:lnTo>
                    <a:pt x="127000" y="10160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uppieren 396"/>
          <p:cNvGrpSpPr/>
          <p:nvPr/>
        </p:nvGrpSpPr>
        <p:grpSpPr>
          <a:xfrm>
            <a:off x="2104337" y="5388610"/>
            <a:ext cx="766712" cy="805234"/>
            <a:chOff x="1774137" y="3375660"/>
            <a:chExt cx="766712" cy="805234"/>
          </a:xfrm>
        </p:grpSpPr>
        <p:sp>
          <p:nvSpPr>
            <p:cNvPr id="398" name="Ellipse 397"/>
            <p:cNvSpPr/>
            <p:nvPr/>
          </p:nvSpPr>
          <p:spPr>
            <a:xfrm>
              <a:off x="2193237" y="337566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Ellipse 398"/>
            <p:cNvSpPr/>
            <p:nvPr/>
          </p:nvSpPr>
          <p:spPr>
            <a:xfrm>
              <a:off x="1896057" y="346710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Ellipse 399"/>
            <p:cNvSpPr/>
            <p:nvPr/>
          </p:nvSpPr>
          <p:spPr>
            <a:xfrm>
              <a:off x="1774137" y="37490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Ellipse 400"/>
            <p:cNvSpPr/>
            <p:nvPr/>
          </p:nvSpPr>
          <p:spPr>
            <a:xfrm>
              <a:off x="1911297" y="40309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Ellipse 401"/>
            <p:cNvSpPr/>
            <p:nvPr/>
          </p:nvSpPr>
          <p:spPr>
            <a:xfrm>
              <a:off x="2223717" y="40919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Ellipse 402"/>
            <p:cNvSpPr/>
            <p:nvPr/>
          </p:nvSpPr>
          <p:spPr>
            <a:xfrm>
              <a:off x="2444697" y="39014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Ellipse 403"/>
            <p:cNvSpPr/>
            <p:nvPr/>
          </p:nvSpPr>
          <p:spPr>
            <a:xfrm>
              <a:off x="2452317" y="35737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Freihandform 404"/>
            <p:cNvSpPr/>
            <p:nvPr/>
          </p:nvSpPr>
          <p:spPr>
            <a:xfrm>
              <a:off x="1816101" y="3406775"/>
              <a:ext cx="666750" cy="727075"/>
            </a:xfrm>
            <a:custGeom>
              <a:avLst/>
              <a:gdLst>
                <a:gd name="connsiteX0" fmla="*/ 127000 w 669925"/>
                <a:gd name="connsiteY0" fmla="*/ 101600 h 727075"/>
                <a:gd name="connsiteX1" fmla="*/ 0 w 669925"/>
                <a:gd name="connsiteY1" fmla="*/ 384175 h 727075"/>
                <a:gd name="connsiteX2" fmla="*/ 133350 w 669925"/>
                <a:gd name="connsiteY2" fmla="*/ 673100 h 727075"/>
                <a:gd name="connsiteX3" fmla="*/ 444500 w 669925"/>
                <a:gd name="connsiteY3" fmla="*/ 727075 h 727075"/>
                <a:gd name="connsiteX4" fmla="*/ 669925 w 669925"/>
                <a:gd name="connsiteY4" fmla="*/ 542925 h 727075"/>
                <a:gd name="connsiteX5" fmla="*/ 669925 w 669925"/>
                <a:gd name="connsiteY5" fmla="*/ 206375 h 727075"/>
                <a:gd name="connsiteX6" fmla="*/ 409575 w 669925"/>
                <a:gd name="connsiteY6" fmla="*/ 0 h 727075"/>
                <a:gd name="connsiteX7" fmla="*/ 127000 w 669925"/>
                <a:gd name="connsiteY7" fmla="*/ 101600 h 72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925" h="727075">
                  <a:moveTo>
                    <a:pt x="127000" y="101600"/>
                  </a:moveTo>
                  <a:lnTo>
                    <a:pt x="0" y="384175"/>
                  </a:lnTo>
                  <a:lnTo>
                    <a:pt x="133350" y="673100"/>
                  </a:lnTo>
                  <a:lnTo>
                    <a:pt x="444500" y="727075"/>
                  </a:lnTo>
                  <a:lnTo>
                    <a:pt x="669925" y="542925"/>
                  </a:lnTo>
                  <a:lnTo>
                    <a:pt x="669925" y="206375"/>
                  </a:lnTo>
                  <a:lnTo>
                    <a:pt x="409575" y="0"/>
                  </a:lnTo>
                  <a:lnTo>
                    <a:pt x="127000" y="10160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3" name="Inhaltsplatzhalter 2"/>
          <p:cNvSpPr txBox="1">
            <a:spLocks/>
          </p:cNvSpPr>
          <p:nvPr/>
        </p:nvSpPr>
        <p:spPr>
          <a:xfrm>
            <a:off x="6713220" y="4892040"/>
            <a:ext cx="2430780" cy="46166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de-CH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flipping</a:t>
            </a: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6-cycle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" grpId="0" animBg="1"/>
      <p:bldP spid="409" grpId="0" animBg="1"/>
      <p:bldP spid="410" grpId="0" animBg="1"/>
      <p:bldP spid="411" grpId="0" animBg="1"/>
      <p:bldP spid="407" grpId="0" animBg="1"/>
      <p:bldP spid="166" grpId="0"/>
      <p:bldP spid="329" grpId="0" animBg="1"/>
      <p:bldP spid="330" grpId="0" animBg="1"/>
      <p:bldP spid="331" grpId="0" animBg="1"/>
      <p:bldP spid="263" grpId="0" animBg="1"/>
      <p:bldP spid="332" grpId="0" animBg="1"/>
      <p:bldP spid="333" grpId="0" animBg="1"/>
      <p:bldP spid="327" grpId="0" animBg="1"/>
      <p:bldP spid="261" grpId="0" animBg="1"/>
      <p:bldP spid="328" grpId="0" animBg="1"/>
      <p:bldP spid="413" grpId="0"/>
      <p:bldP spid="413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bgerundetes Rechteck 150"/>
          <p:cNvSpPr/>
          <p:nvPr/>
        </p:nvSpPr>
        <p:spPr>
          <a:xfrm>
            <a:off x="274320" y="3324225"/>
            <a:ext cx="3025140" cy="3228976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ihandform 144"/>
          <p:cNvSpPr/>
          <p:nvPr/>
        </p:nvSpPr>
        <p:spPr>
          <a:xfrm>
            <a:off x="4953000" y="4672013"/>
            <a:ext cx="1557337" cy="1560512"/>
          </a:xfrm>
          <a:custGeom>
            <a:avLst/>
            <a:gdLst>
              <a:gd name="connsiteX0" fmla="*/ 225425 w 1712913"/>
              <a:gd name="connsiteY0" fmla="*/ 219075 h 1644650"/>
              <a:gd name="connsiteX1" fmla="*/ 1482725 w 1712913"/>
              <a:gd name="connsiteY1" fmla="*/ 38100 h 1644650"/>
              <a:gd name="connsiteX2" fmla="*/ 1606550 w 1712913"/>
              <a:gd name="connsiteY2" fmla="*/ 447675 h 1644650"/>
              <a:gd name="connsiteX3" fmla="*/ 1158875 w 1712913"/>
              <a:gd name="connsiteY3" fmla="*/ 1514475 h 1644650"/>
              <a:gd name="connsiteX4" fmla="*/ 549275 w 1712913"/>
              <a:gd name="connsiteY4" fmla="*/ 1228725 h 1644650"/>
              <a:gd name="connsiteX5" fmla="*/ 130175 w 1712913"/>
              <a:gd name="connsiteY5" fmla="*/ 428625 h 1644650"/>
              <a:gd name="connsiteX6" fmla="*/ 225425 w 1712913"/>
              <a:gd name="connsiteY6" fmla="*/ 219075 h 1644650"/>
              <a:gd name="connsiteX0" fmla="*/ 331787 w 1563687"/>
              <a:gd name="connsiteY0" fmla="*/ 179388 h 1652588"/>
              <a:gd name="connsiteX1" fmla="*/ 1370012 w 1563687"/>
              <a:gd name="connsiteY1" fmla="*/ 46038 h 1652588"/>
              <a:gd name="connsiteX2" fmla="*/ 1493837 w 1563687"/>
              <a:gd name="connsiteY2" fmla="*/ 455613 h 1652588"/>
              <a:gd name="connsiteX3" fmla="*/ 1046162 w 1563687"/>
              <a:gd name="connsiteY3" fmla="*/ 1522413 h 1652588"/>
              <a:gd name="connsiteX4" fmla="*/ 436562 w 1563687"/>
              <a:gd name="connsiteY4" fmla="*/ 1236663 h 1652588"/>
              <a:gd name="connsiteX5" fmla="*/ 17462 w 1563687"/>
              <a:gd name="connsiteY5" fmla="*/ 436563 h 1652588"/>
              <a:gd name="connsiteX6" fmla="*/ 331787 w 1563687"/>
              <a:gd name="connsiteY6" fmla="*/ 179388 h 1652588"/>
              <a:gd name="connsiteX0" fmla="*/ 331787 w 1563687"/>
              <a:gd name="connsiteY0" fmla="*/ 192088 h 1652588"/>
              <a:gd name="connsiteX1" fmla="*/ 1370012 w 1563687"/>
              <a:gd name="connsiteY1" fmla="*/ 58738 h 1652588"/>
              <a:gd name="connsiteX2" fmla="*/ 1493837 w 1563687"/>
              <a:gd name="connsiteY2" fmla="*/ 544513 h 1652588"/>
              <a:gd name="connsiteX3" fmla="*/ 1046162 w 1563687"/>
              <a:gd name="connsiteY3" fmla="*/ 1535113 h 1652588"/>
              <a:gd name="connsiteX4" fmla="*/ 436562 w 1563687"/>
              <a:gd name="connsiteY4" fmla="*/ 1249363 h 1652588"/>
              <a:gd name="connsiteX5" fmla="*/ 17462 w 1563687"/>
              <a:gd name="connsiteY5" fmla="*/ 449263 h 1652588"/>
              <a:gd name="connsiteX6" fmla="*/ 331787 w 1563687"/>
              <a:gd name="connsiteY6" fmla="*/ 192088 h 1652588"/>
              <a:gd name="connsiteX0" fmla="*/ 312737 w 1544637"/>
              <a:gd name="connsiteY0" fmla="*/ 192088 h 1652588"/>
              <a:gd name="connsiteX1" fmla="*/ 1350962 w 1544637"/>
              <a:gd name="connsiteY1" fmla="*/ 58738 h 1652588"/>
              <a:gd name="connsiteX2" fmla="*/ 1474787 w 1544637"/>
              <a:gd name="connsiteY2" fmla="*/ 544513 h 1652588"/>
              <a:gd name="connsiteX3" fmla="*/ 1027112 w 1544637"/>
              <a:gd name="connsiteY3" fmla="*/ 1535113 h 1652588"/>
              <a:gd name="connsiteX4" fmla="*/ 417512 w 1544637"/>
              <a:gd name="connsiteY4" fmla="*/ 1249363 h 1652588"/>
              <a:gd name="connsiteX5" fmla="*/ 17462 w 1544637"/>
              <a:gd name="connsiteY5" fmla="*/ 506413 h 1652588"/>
              <a:gd name="connsiteX6" fmla="*/ 312737 w 1544637"/>
              <a:gd name="connsiteY6" fmla="*/ 192088 h 1652588"/>
              <a:gd name="connsiteX0" fmla="*/ 312737 w 1554162"/>
              <a:gd name="connsiteY0" fmla="*/ 106363 h 1566863"/>
              <a:gd name="connsiteX1" fmla="*/ 1360487 w 1554162"/>
              <a:gd name="connsiteY1" fmla="*/ 58738 h 1566863"/>
              <a:gd name="connsiteX2" fmla="*/ 1474787 w 1554162"/>
              <a:gd name="connsiteY2" fmla="*/ 458788 h 1566863"/>
              <a:gd name="connsiteX3" fmla="*/ 1027112 w 1554162"/>
              <a:gd name="connsiteY3" fmla="*/ 1449388 h 1566863"/>
              <a:gd name="connsiteX4" fmla="*/ 417512 w 1554162"/>
              <a:gd name="connsiteY4" fmla="*/ 1163638 h 1566863"/>
              <a:gd name="connsiteX5" fmla="*/ 17462 w 1554162"/>
              <a:gd name="connsiteY5" fmla="*/ 420688 h 1566863"/>
              <a:gd name="connsiteX6" fmla="*/ 312737 w 1554162"/>
              <a:gd name="connsiteY6" fmla="*/ 106363 h 1566863"/>
              <a:gd name="connsiteX0" fmla="*/ 312737 w 1544637"/>
              <a:gd name="connsiteY0" fmla="*/ 115888 h 1576388"/>
              <a:gd name="connsiteX1" fmla="*/ 1350962 w 1544637"/>
              <a:gd name="connsiteY1" fmla="*/ 58738 h 1576388"/>
              <a:gd name="connsiteX2" fmla="*/ 1474787 w 1544637"/>
              <a:gd name="connsiteY2" fmla="*/ 468313 h 1576388"/>
              <a:gd name="connsiteX3" fmla="*/ 1027112 w 1544637"/>
              <a:gd name="connsiteY3" fmla="*/ 1458913 h 1576388"/>
              <a:gd name="connsiteX4" fmla="*/ 417512 w 1544637"/>
              <a:gd name="connsiteY4" fmla="*/ 1173163 h 1576388"/>
              <a:gd name="connsiteX5" fmla="*/ 17462 w 1544637"/>
              <a:gd name="connsiteY5" fmla="*/ 430213 h 1576388"/>
              <a:gd name="connsiteX6" fmla="*/ 312737 w 1544637"/>
              <a:gd name="connsiteY6" fmla="*/ 115888 h 1576388"/>
              <a:gd name="connsiteX0" fmla="*/ 303212 w 1535112"/>
              <a:gd name="connsiteY0" fmla="*/ 115888 h 1576388"/>
              <a:gd name="connsiteX1" fmla="*/ 1341437 w 1535112"/>
              <a:gd name="connsiteY1" fmla="*/ 58738 h 1576388"/>
              <a:gd name="connsiteX2" fmla="*/ 1465262 w 1535112"/>
              <a:gd name="connsiteY2" fmla="*/ 468313 h 1576388"/>
              <a:gd name="connsiteX3" fmla="*/ 1017587 w 1535112"/>
              <a:gd name="connsiteY3" fmla="*/ 1458913 h 1576388"/>
              <a:gd name="connsiteX4" fmla="*/ 407987 w 1535112"/>
              <a:gd name="connsiteY4" fmla="*/ 1173163 h 1576388"/>
              <a:gd name="connsiteX5" fmla="*/ 17462 w 1535112"/>
              <a:gd name="connsiteY5" fmla="*/ 496888 h 1576388"/>
              <a:gd name="connsiteX6" fmla="*/ 303212 w 1535112"/>
              <a:gd name="connsiteY6" fmla="*/ 115888 h 1576388"/>
              <a:gd name="connsiteX0" fmla="*/ 247650 w 1557337"/>
              <a:gd name="connsiteY0" fmla="*/ 147637 h 1570037"/>
              <a:gd name="connsiteX1" fmla="*/ 1352550 w 1557337"/>
              <a:gd name="connsiteY1" fmla="*/ 52387 h 1570037"/>
              <a:gd name="connsiteX2" fmla="*/ 1476375 w 1557337"/>
              <a:gd name="connsiteY2" fmla="*/ 461962 h 1570037"/>
              <a:gd name="connsiteX3" fmla="*/ 1028700 w 1557337"/>
              <a:gd name="connsiteY3" fmla="*/ 1452562 h 1570037"/>
              <a:gd name="connsiteX4" fmla="*/ 419100 w 1557337"/>
              <a:gd name="connsiteY4" fmla="*/ 1166812 h 1570037"/>
              <a:gd name="connsiteX5" fmla="*/ 28575 w 1557337"/>
              <a:gd name="connsiteY5" fmla="*/ 490537 h 1570037"/>
              <a:gd name="connsiteX6" fmla="*/ 247650 w 1557337"/>
              <a:gd name="connsiteY6" fmla="*/ 147637 h 1570037"/>
              <a:gd name="connsiteX0" fmla="*/ 247650 w 1557337"/>
              <a:gd name="connsiteY0" fmla="*/ 147637 h 1560512"/>
              <a:gd name="connsiteX1" fmla="*/ 1352550 w 1557337"/>
              <a:gd name="connsiteY1" fmla="*/ 52387 h 1560512"/>
              <a:gd name="connsiteX2" fmla="*/ 1476375 w 1557337"/>
              <a:gd name="connsiteY2" fmla="*/ 461962 h 1560512"/>
              <a:gd name="connsiteX3" fmla="*/ 962025 w 1557337"/>
              <a:gd name="connsiteY3" fmla="*/ 1443037 h 1560512"/>
              <a:gd name="connsiteX4" fmla="*/ 419100 w 1557337"/>
              <a:gd name="connsiteY4" fmla="*/ 1166812 h 1560512"/>
              <a:gd name="connsiteX5" fmla="*/ 28575 w 1557337"/>
              <a:gd name="connsiteY5" fmla="*/ 490537 h 1560512"/>
              <a:gd name="connsiteX6" fmla="*/ 247650 w 1557337"/>
              <a:gd name="connsiteY6" fmla="*/ 147637 h 156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7337" h="1560512">
                <a:moveTo>
                  <a:pt x="247650" y="147637"/>
                </a:moveTo>
                <a:cubicBezTo>
                  <a:pt x="468313" y="74612"/>
                  <a:pt x="1147763" y="0"/>
                  <a:pt x="1352550" y="52387"/>
                </a:cubicBezTo>
                <a:cubicBezTo>
                  <a:pt x="1557337" y="104774"/>
                  <a:pt x="1541463" y="230187"/>
                  <a:pt x="1476375" y="461962"/>
                </a:cubicBezTo>
                <a:cubicBezTo>
                  <a:pt x="1411288" y="693737"/>
                  <a:pt x="1138238" y="1325562"/>
                  <a:pt x="962025" y="1443037"/>
                </a:cubicBezTo>
                <a:cubicBezTo>
                  <a:pt x="785812" y="1560512"/>
                  <a:pt x="574675" y="1325562"/>
                  <a:pt x="419100" y="1166812"/>
                </a:cubicBezTo>
                <a:cubicBezTo>
                  <a:pt x="263525" y="1008062"/>
                  <a:pt x="57150" y="660400"/>
                  <a:pt x="28575" y="490537"/>
                </a:cubicBezTo>
                <a:cubicBezTo>
                  <a:pt x="0" y="320675"/>
                  <a:pt x="26988" y="220662"/>
                  <a:pt x="247650" y="147637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ihandform 145"/>
          <p:cNvSpPr/>
          <p:nvPr/>
        </p:nvSpPr>
        <p:spPr>
          <a:xfrm>
            <a:off x="6040439" y="4543424"/>
            <a:ext cx="1579562" cy="1538287"/>
          </a:xfrm>
          <a:custGeom>
            <a:avLst/>
            <a:gdLst>
              <a:gd name="connsiteX0" fmla="*/ 225425 w 1712913"/>
              <a:gd name="connsiteY0" fmla="*/ 219075 h 1644650"/>
              <a:gd name="connsiteX1" fmla="*/ 1482725 w 1712913"/>
              <a:gd name="connsiteY1" fmla="*/ 38100 h 1644650"/>
              <a:gd name="connsiteX2" fmla="*/ 1606550 w 1712913"/>
              <a:gd name="connsiteY2" fmla="*/ 447675 h 1644650"/>
              <a:gd name="connsiteX3" fmla="*/ 1158875 w 1712913"/>
              <a:gd name="connsiteY3" fmla="*/ 1514475 h 1644650"/>
              <a:gd name="connsiteX4" fmla="*/ 549275 w 1712913"/>
              <a:gd name="connsiteY4" fmla="*/ 1228725 h 1644650"/>
              <a:gd name="connsiteX5" fmla="*/ 130175 w 1712913"/>
              <a:gd name="connsiteY5" fmla="*/ 428625 h 1644650"/>
              <a:gd name="connsiteX6" fmla="*/ 225425 w 1712913"/>
              <a:gd name="connsiteY6" fmla="*/ 219075 h 1644650"/>
              <a:gd name="connsiteX0" fmla="*/ 331787 w 1563687"/>
              <a:gd name="connsiteY0" fmla="*/ 179388 h 1652588"/>
              <a:gd name="connsiteX1" fmla="*/ 1370012 w 1563687"/>
              <a:gd name="connsiteY1" fmla="*/ 46038 h 1652588"/>
              <a:gd name="connsiteX2" fmla="*/ 1493837 w 1563687"/>
              <a:gd name="connsiteY2" fmla="*/ 455613 h 1652588"/>
              <a:gd name="connsiteX3" fmla="*/ 1046162 w 1563687"/>
              <a:gd name="connsiteY3" fmla="*/ 1522413 h 1652588"/>
              <a:gd name="connsiteX4" fmla="*/ 436562 w 1563687"/>
              <a:gd name="connsiteY4" fmla="*/ 1236663 h 1652588"/>
              <a:gd name="connsiteX5" fmla="*/ 17462 w 1563687"/>
              <a:gd name="connsiteY5" fmla="*/ 436563 h 1652588"/>
              <a:gd name="connsiteX6" fmla="*/ 331787 w 1563687"/>
              <a:gd name="connsiteY6" fmla="*/ 179388 h 1652588"/>
              <a:gd name="connsiteX0" fmla="*/ 331787 w 1563687"/>
              <a:gd name="connsiteY0" fmla="*/ 192088 h 1652588"/>
              <a:gd name="connsiteX1" fmla="*/ 1370012 w 1563687"/>
              <a:gd name="connsiteY1" fmla="*/ 58738 h 1652588"/>
              <a:gd name="connsiteX2" fmla="*/ 1493837 w 1563687"/>
              <a:gd name="connsiteY2" fmla="*/ 544513 h 1652588"/>
              <a:gd name="connsiteX3" fmla="*/ 1046162 w 1563687"/>
              <a:gd name="connsiteY3" fmla="*/ 1535113 h 1652588"/>
              <a:gd name="connsiteX4" fmla="*/ 436562 w 1563687"/>
              <a:gd name="connsiteY4" fmla="*/ 1249363 h 1652588"/>
              <a:gd name="connsiteX5" fmla="*/ 17462 w 1563687"/>
              <a:gd name="connsiteY5" fmla="*/ 449263 h 1652588"/>
              <a:gd name="connsiteX6" fmla="*/ 331787 w 1563687"/>
              <a:gd name="connsiteY6" fmla="*/ 192088 h 1652588"/>
              <a:gd name="connsiteX0" fmla="*/ 312737 w 1544637"/>
              <a:gd name="connsiteY0" fmla="*/ 192088 h 1652588"/>
              <a:gd name="connsiteX1" fmla="*/ 1350962 w 1544637"/>
              <a:gd name="connsiteY1" fmla="*/ 58738 h 1652588"/>
              <a:gd name="connsiteX2" fmla="*/ 1474787 w 1544637"/>
              <a:gd name="connsiteY2" fmla="*/ 544513 h 1652588"/>
              <a:gd name="connsiteX3" fmla="*/ 1027112 w 1544637"/>
              <a:gd name="connsiteY3" fmla="*/ 1535113 h 1652588"/>
              <a:gd name="connsiteX4" fmla="*/ 417512 w 1544637"/>
              <a:gd name="connsiteY4" fmla="*/ 1249363 h 1652588"/>
              <a:gd name="connsiteX5" fmla="*/ 17462 w 1544637"/>
              <a:gd name="connsiteY5" fmla="*/ 506413 h 1652588"/>
              <a:gd name="connsiteX6" fmla="*/ 312737 w 1544637"/>
              <a:gd name="connsiteY6" fmla="*/ 192088 h 1652588"/>
              <a:gd name="connsiteX0" fmla="*/ 312737 w 1573212"/>
              <a:gd name="connsiteY0" fmla="*/ 77788 h 1538288"/>
              <a:gd name="connsiteX1" fmla="*/ 1379537 w 1573212"/>
              <a:gd name="connsiteY1" fmla="*/ 58738 h 1538288"/>
              <a:gd name="connsiteX2" fmla="*/ 1474787 w 1573212"/>
              <a:gd name="connsiteY2" fmla="*/ 430213 h 1538288"/>
              <a:gd name="connsiteX3" fmla="*/ 1027112 w 1573212"/>
              <a:gd name="connsiteY3" fmla="*/ 1420813 h 1538288"/>
              <a:gd name="connsiteX4" fmla="*/ 417512 w 1573212"/>
              <a:gd name="connsiteY4" fmla="*/ 1135063 h 1538288"/>
              <a:gd name="connsiteX5" fmla="*/ 17462 w 1573212"/>
              <a:gd name="connsiteY5" fmla="*/ 392113 h 1538288"/>
              <a:gd name="connsiteX6" fmla="*/ 312737 w 1573212"/>
              <a:gd name="connsiteY6" fmla="*/ 77788 h 1538288"/>
              <a:gd name="connsiteX0" fmla="*/ 312737 w 1579562"/>
              <a:gd name="connsiteY0" fmla="*/ 85725 h 1538287"/>
              <a:gd name="connsiteX1" fmla="*/ 1379537 w 1579562"/>
              <a:gd name="connsiteY1" fmla="*/ 66675 h 1538287"/>
              <a:gd name="connsiteX2" fmla="*/ 1512887 w 1579562"/>
              <a:gd name="connsiteY2" fmla="*/ 485775 h 1538287"/>
              <a:gd name="connsiteX3" fmla="*/ 1027112 w 1579562"/>
              <a:gd name="connsiteY3" fmla="*/ 1428750 h 1538287"/>
              <a:gd name="connsiteX4" fmla="*/ 417512 w 1579562"/>
              <a:gd name="connsiteY4" fmla="*/ 1143000 h 1538287"/>
              <a:gd name="connsiteX5" fmla="*/ 17462 w 1579562"/>
              <a:gd name="connsiteY5" fmla="*/ 400050 h 1538287"/>
              <a:gd name="connsiteX6" fmla="*/ 312737 w 1579562"/>
              <a:gd name="connsiteY6" fmla="*/ 85725 h 153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9562" h="1538287">
                <a:moveTo>
                  <a:pt x="312737" y="85725"/>
                </a:moveTo>
                <a:cubicBezTo>
                  <a:pt x="539749" y="30163"/>
                  <a:pt x="1179512" y="0"/>
                  <a:pt x="1379537" y="66675"/>
                </a:cubicBezTo>
                <a:cubicBezTo>
                  <a:pt x="1579562" y="133350"/>
                  <a:pt x="1571624" y="258763"/>
                  <a:pt x="1512887" y="485775"/>
                </a:cubicBezTo>
                <a:cubicBezTo>
                  <a:pt x="1454150" y="712787"/>
                  <a:pt x="1209674" y="1319213"/>
                  <a:pt x="1027112" y="1428750"/>
                </a:cubicBezTo>
                <a:cubicBezTo>
                  <a:pt x="844550" y="1538287"/>
                  <a:pt x="585787" y="1314450"/>
                  <a:pt x="417512" y="1143000"/>
                </a:cubicBezTo>
                <a:cubicBezTo>
                  <a:pt x="249237" y="971550"/>
                  <a:pt x="34924" y="576262"/>
                  <a:pt x="17462" y="400050"/>
                </a:cubicBezTo>
                <a:cubicBezTo>
                  <a:pt x="0" y="223838"/>
                  <a:pt x="85725" y="141287"/>
                  <a:pt x="312737" y="85725"/>
                </a:cubicBezTo>
                <a:close/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ihandform 146"/>
          <p:cNvSpPr/>
          <p:nvPr/>
        </p:nvSpPr>
        <p:spPr>
          <a:xfrm rot="18437679">
            <a:off x="4939766" y="3966259"/>
            <a:ext cx="1574700" cy="1617451"/>
          </a:xfrm>
          <a:custGeom>
            <a:avLst/>
            <a:gdLst>
              <a:gd name="connsiteX0" fmla="*/ 225425 w 1712913"/>
              <a:gd name="connsiteY0" fmla="*/ 219075 h 1644650"/>
              <a:gd name="connsiteX1" fmla="*/ 1482725 w 1712913"/>
              <a:gd name="connsiteY1" fmla="*/ 38100 h 1644650"/>
              <a:gd name="connsiteX2" fmla="*/ 1606550 w 1712913"/>
              <a:gd name="connsiteY2" fmla="*/ 447675 h 1644650"/>
              <a:gd name="connsiteX3" fmla="*/ 1158875 w 1712913"/>
              <a:gd name="connsiteY3" fmla="*/ 1514475 h 1644650"/>
              <a:gd name="connsiteX4" fmla="*/ 549275 w 1712913"/>
              <a:gd name="connsiteY4" fmla="*/ 1228725 h 1644650"/>
              <a:gd name="connsiteX5" fmla="*/ 130175 w 1712913"/>
              <a:gd name="connsiteY5" fmla="*/ 428625 h 1644650"/>
              <a:gd name="connsiteX6" fmla="*/ 225425 w 1712913"/>
              <a:gd name="connsiteY6" fmla="*/ 219075 h 1644650"/>
              <a:gd name="connsiteX0" fmla="*/ 331787 w 1563687"/>
              <a:gd name="connsiteY0" fmla="*/ 179388 h 1652588"/>
              <a:gd name="connsiteX1" fmla="*/ 1370012 w 1563687"/>
              <a:gd name="connsiteY1" fmla="*/ 46038 h 1652588"/>
              <a:gd name="connsiteX2" fmla="*/ 1493837 w 1563687"/>
              <a:gd name="connsiteY2" fmla="*/ 455613 h 1652588"/>
              <a:gd name="connsiteX3" fmla="*/ 1046162 w 1563687"/>
              <a:gd name="connsiteY3" fmla="*/ 1522413 h 1652588"/>
              <a:gd name="connsiteX4" fmla="*/ 436562 w 1563687"/>
              <a:gd name="connsiteY4" fmla="*/ 1236663 h 1652588"/>
              <a:gd name="connsiteX5" fmla="*/ 17462 w 1563687"/>
              <a:gd name="connsiteY5" fmla="*/ 436563 h 1652588"/>
              <a:gd name="connsiteX6" fmla="*/ 331787 w 1563687"/>
              <a:gd name="connsiteY6" fmla="*/ 179388 h 1652588"/>
              <a:gd name="connsiteX0" fmla="*/ 331787 w 1563687"/>
              <a:gd name="connsiteY0" fmla="*/ 192088 h 1652588"/>
              <a:gd name="connsiteX1" fmla="*/ 1370012 w 1563687"/>
              <a:gd name="connsiteY1" fmla="*/ 58738 h 1652588"/>
              <a:gd name="connsiteX2" fmla="*/ 1493837 w 1563687"/>
              <a:gd name="connsiteY2" fmla="*/ 544513 h 1652588"/>
              <a:gd name="connsiteX3" fmla="*/ 1046162 w 1563687"/>
              <a:gd name="connsiteY3" fmla="*/ 1535113 h 1652588"/>
              <a:gd name="connsiteX4" fmla="*/ 436562 w 1563687"/>
              <a:gd name="connsiteY4" fmla="*/ 1249363 h 1652588"/>
              <a:gd name="connsiteX5" fmla="*/ 17462 w 1563687"/>
              <a:gd name="connsiteY5" fmla="*/ 449263 h 1652588"/>
              <a:gd name="connsiteX6" fmla="*/ 331787 w 1563687"/>
              <a:gd name="connsiteY6" fmla="*/ 192088 h 1652588"/>
              <a:gd name="connsiteX0" fmla="*/ 312737 w 1544637"/>
              <a:gd name="connsiteY0" fmla="*/ 192088 h 1652588"/>
              <a:gd name="connsiteX1" fmla="*/ 1350962 w 1544637"/>
              <a:gd name="connsiteY1" fmla="*/ 58738 h 1652588"/>
              <a:gd name="connsiteX2" fmla="*/ 1474787 w 1544637"/>
              <a:gd name="connsiteY2" fmla="*/ 544513 h 1652588"/>
              <a:gd name="connsiteX3" fmla="*/ 1027112 w 1544637"/>
              <a:gd name="connsiteY3" fmla="*/ 1535113 h 1652588"/>
              <a:gd name="connsiteX4" fmla="*/ 417512 w 1544637"/>
              <a:gd name="connsiteY4" fmla="*/ 1249363 h 1652588"/>
              <a:gd name="connsiteX5" fmla="*/ 17462 w 1544637"/>
              <a:gd name="connsiteY5" fmla="*/ 506413 h 1652588"/>
              <a:gd name="connsiteX6" fmla="*/ 312737 w 1544637"/>
              <a:gd name="connsiteY6" fmla="*/ 192088 h 1652588"/>
              <a:gd name="connsiteX0" fmla="*/ 312737 w 1513188"/>
              <a:gd name="connsiteY0" fmla="*/ 204731 h 1665231"/>
              <a:gd name="connsiteX1" fmla="*/ 1257521 w 1513188"/>
              <a:gd name="connsiteY1" fmla="*/ 58738 h 1665231"/>
              <a:gd name="connsiteX2" fmla="*/ 1474787 w 1513188"/>
              <a:gd name="connsiteY2" fmla="*/ 557156 h 1665231"/>
              <a:gd name="connsiteX3" fmla="*/ 1027112 w 1513188"/>
              <a:gd name="connsiteY3" fmla="*/ 1547756 h 1665231"/>
              <a:gd name="connsiteX4" fmla="*/ 417512 w 1513188"/>
              <a:gd name="connsiteY4" fmla="*/ 1262006 h 1665231"/>
              <a:gd name="connsiteX5" fmla="*/ 17462 w 1513188"/>
              <a:gd name="connsiteY5" fmla="*/ 519056 h 1665231"/>
              <a:gd name="connsiteX6" fmla="*/ 312737 w 1513188"/>
              <a:gd name="connsiteY6" fmla="*/ 204731 h 1665231"/>
              <a:gd name="connsiteX0" fmla="*/ 312737 w 1540632"/>
              <a:gd name="connsiteY0" fmla="*/ 179296 h 1665231"/>
              <a:gd name="connsiteX1" fmla="*/ 1257521 w 1540632"/>
              <a:gd name="connsiteY1" fmla="*/ 33303 h 1665231"/>
              <a:gd name="connsiteX2" fmla="*/ 1502231 w 1540632"/>
              <a:gd name="connsiteY2" fmla="*/ 379114 h 1665231"/>
              <a:gd name="connsiteX3" fmla="*/ 1027112 w 1540632"/>
              <a:gd name="connsiteY3" fmla="*/ 1522321 h 1665231"/>
              <a:gd name="connsiteX4" fmla="*/ 417512 w 1540632"/>
              <a:gd name="connsiteY4" fmla="*/ 1236571 h 1665231"/>
              <a:gd name="connsiteX5" fmla="*/ 17462 w 1540632"/>
              <a:gd name="connsiteY5" fmla="*/ 493621 h 1665231"/>
              <a:gd name="connsiteX6" fmla="*/ 312737 w 1540632"/>
              <a:gd name="connsiteY6" fmla="*/ 179296 h 1665231"/>
              <a:gd name="connsiteX0" fmla="*/ 312737 w 1525779"/>
              <a:gd name="connsiteY0" fmla="*/ 179296 h 1609324"/>
              <a:gd name="connsiteX1" fmla="*/ 1257521 w 1525779"/>
              <a:gd name="connsiteY1" fmla="*/ 33303 h 1609324"/>
              <a:gd name="connsiteX2" fmla="*/ 1502231 w 1525779"/>
              <a:gd name="connsiteY2" fmla="*/ 379114 h 1609324"/>
              <a:gd name="connsiteX3" fmla="*/ 1116235 w 1525779"/>
              <a:gd name="connsiteY3" fmla="*/ 1466414 h 1609324"/>
              <a:gd name="connsiteX4" fmla="*/ 417512 w 1525779"/>
              <a:gd name="connsiteY4" fmla="*/ 1236571 h 1609324"/>
              <a:gd name="connsiteX5" fmla="*/ 17462 w 1525779"/>
              <a:gd name="connsiteY5" fmla="*/ 493621 h 1609324"/>
              <a:gd name="connsiteX6" fmla="*/ 312737 w 1525779"/>
              <a:gd name="connsiteY6" fmla="*/ 179296 h 1609324"/>
              <a:gd name="connsiteX0" fmla="*/ 353261 w 1566303"/>
              <a:gd name="connsiteY0" fmla="*/ 179296 h 1636329"/>
              <a:gd name="connsiteX1" fmla="*/ 1298045 w 1566303"/>
              <a:gd name="connsiteY1" fmla="*/ 33303 h 1636329"/>
              <a:gd name="connsiteX2" fmla="*/ 1542755 w 1566303"/>
              <a:gd name="connsiteY2" fmla="*/ 379114 h 1636329"/>
              <a:gd name="connsiteX3" fmla="*/ 1156759 w 1566303"/>
              <a:gd name="connsiteY3" fmla="*/ 1466414 h 1636329"/>
              <a:gd name="connsiteX4" fmla="*/ 701179 w 1566303"/>
              <a:gd name="connsiteY4" fmla="*/ 1398603 h 1636329"/>
              <a:gd name="connsiteX5" fmla="*/ 57986 w 1566303"/>
              <a:gd name="connsiteY5" fmla="*/ 493621 h 1636329"/>
              <a:gd name="connsiteX6" fmla="*/ 353261 w 1566303"/>
              <a:gd name="connsiteY6" fmla="*/ 179296 h 1636329"/>
              <a:gd name="connsiteX0" fmla="*/ 346432 w 1559474"/>
              <a:gd name="connsiteY0" fmla="*/ 179296 h 1636329"/>
              <a:gd name="connsiteX1" fmla="*/ 1291216 w 1559474"/>
              <a:gd name="connsiteY1" fmla="*/ 33303 h 1636329"/>
              <a:gd name="connsiteX2" fmla="*/ 1535926 w 1559474"/>
              <a:gd name="connsiteY2" fmla="*/ 379114 h 1636329"/>
              <a:gd name="connsiteX3" fmla="*/ 1149930 w 1559474"/>
              <a:gd name="connsiteY3" fmla="*/ 1466414 h 1636329"/>
              <a:gd name="connsiteX4" fmla="*/ 694350 w 1559474"/>
              <a:gd name="connsiteY4" fmla="*/ 1398603 h 1636329"/>
              <a:gd name="connsiteX5" fmla="*/ 57986 w 1559474"/>
              <a:gd name="connsiteY5" fmla="*/ 644070 h 1636329"/>
              <a:gd name="connsiteX6" fmla="*/ 346432 w 1559474"/>
              <a:gd name="connsiteY6" fmla="*/ 179296 h 1636329"/>
              <a:gd name="connsiteX0" fmla="*/ 248705 w 1579020"/>
              <a:gd name="connsiteY0" fmla="*/ 273685 h 1617451"/>
              <a:gd name="connsiteX1" fmla="*/ 1310762 w 1579020"/>
              <a:gd name="connsiteY1" fmla="*/ 14425 h 1617451"/>
              <a:gd name="connsiteX2" fmla="*/ 1555472 w 1579020"/>
              <a:gd name="connsiteY2" fmla="*/ 360236 h 1617451"/>
              <a:gd name="connsiteX3" fmla="*/ 1169476 w 1579020"/>
              <a:gd name="connsiteY3" fmla="*/ 1447536 h 1617451"/>
              <a:gd name="connsiteX4" fmla="*/ 713896 w 1579020"/>
              <a:gd name="connsiteY4" fmla="*/ 1379725 h 1617451"/>
              <a:gd name="connsiteX5" fmla="*/ 77532 w 1579020"/>
              <a:gd name="connsiteY5" fmla="*/ 625192 h 1617451"/>
              <a:gd name="connsiteX6" fmla="*/ 248705 w 1579020"/>
              <a:gd name="connsiteY6" fmla="*/ 273685 h 1617451"/>
              <a:gd name="connsiteX0" fmla="*/ 244385 w 1574700"/>
              <a:gd name="connsiteY0" fmla="*/ 273685 h 1617451"/>
              <a:gd name="connsiteX1" fmla="*/ 1306442 w 1574700"/>
              <a:gd name="connsiteY1" fmla="*/ 14425 h 1617451"/>
              <a:gd name="connsiteX2" fmla="*/ 1551152 w 1574700"/>
              <a:gd name="connsiteY2" fmla="*/ 360236 h 1617451"/>
              <a:gd name="connsiteX3" fmla="*/ 1165156 w 1574700"/>
              <a:gd name="connsiteY3" fmla="*/ 1447536 h 1617451"/>
              <a:gd name="connsiteX4" fmla="*/ 709576 w 1574700"/>
              <a:gd name="connsiteY4" fmla="*/ 1379725 h 1617451"/>
              <a:gd name="connsiteX5" fmla="*/ 77532 w 1574700"/>
              <a:gd name="connsiteY5" fmla="*/ 693742 h 1617451"/>
              <a:gd name="connsiteX6" fmla="*/ 244385 w 1574700"/>
              <a:gd name="connsiteY6" fmla="*/ 273685 h 161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4700" h="1617451">
                <a:moveTo>
                  <a:pt x="244385" y="273685"/>
                </a:moveTo>
                <a:cubicBezTo>
                  <a:pt x="449203" y="160465"/>
                  <a:pt x="1088648" y="0"/>
                  <a:pt x="1306442" y="14425"/>
                </a:cubicBezTo>
                <a:cubicBezTo>
                  <a:pt x="1524237" y="28850"/>
                  <a:pt x="1574700" y="121384"/>
                  <a:pt x="1551152" y="360236"/>
                </a:cubicBezTo>
                <a:cubicBezTo>
                  <a:pt x="1527604" y="599088"/>
                  <a:pt x="1305419" y="1277621"/>
                  <a:pt x="1165156" y="1447536"/>
                </a:cubicBezTo>
                <a:cubicBezTo>
                  <a:pt x="1024893" y="1617451"/>
                  <a:pt x="890847" y="1505357"/>
                  <a:pt x="709576" y="1379725"/>
                </a:cubicBezTo>
                <a:cubicBezTo>
                  <a:pt x="528305" y="1254093"/>
                  <a:pt x="155064" y="878082"/>
                  <a:pt x="77532" y="693742"/>
                </a:cubicBezTo>
                <a:cubicBezTo>
                  <a:pt x="0" y="509402"/>
                  <a:pt x="39567" y="386905"/>
                  <a:pt x="244385" y="27368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ihandform 147"/>
          <p:cNvSpPr/>
          <p:nvPr/>
        </p:nvSpPr>
        <p:spPr>
          <a:xfrm rot="18437679">
            <a:off x="6054190" y="3823384"/>
            <a:ext cx="1574700" cy="1617451"/>
          </a:xfrm>
          <a:custGeom>
            <a:avLst/>
            <a:gdLst>
              <a:gd name="connsiteX0" fmla="*/ 225425 w 1712913"/>
              <a:gd name="connsiteY0" fmla="*/ 219075 h 1644650"/>
              <a:gd name="connsiteX1" fmla="*/ 1482725 w 1712913"/>
              <a:gd name="connsiteY1" fmla="*/ 38100 h 1644650"/>
              <a:gd name="connsiteX2" fmla="*/ 1606550 w 1712913"/>
              <a:gd name="connsiteY2" fmla="*/ 447675 h 1644650"/>
              <a:gd name="connsiteX3" fmla="*/ 1158875 w 1712913"/>
              <a:gd name="connsiteY3" fmla="*/ 1514475 h 1644650"/>
              <a:gd name="connsiteX4" fmla="*/ 549275 w 1712913"/>
              <a:gd name="connsiteY4" fmla="*/ 1228725 h 1644650"/>
              <a:gd name="connsiteX5" fmla="*/ 130175 w 1712913"/>
              <a:gd name="connsiteY5" fmla="*/ 428625 h 1644650"/>
              <a:gd name="connsiteX6" fmla="*/ 225425 w 1712913"/>
              <a:gd name="connsiteY6" fmla="*/ 219075 h 1644650"/>
              <a:gd name="connsiteX0" fmla="*/ 331787 w 1563687"/>
              <a:gd name="connsiteY0" fmla="*/ 179388 h 1652588"/>
              <a:gd name="connsiteX1" fmla="*/ 1370012 w 1563687"/>
              <a:gd name="connsiteY1" fmla="*/ 46038 h 1652588"/>
              <a:gd name="connsiteX2" fmla="*/ 1493837 w 1563687"/>
              <a:gd name="connsiteY2" fmla="*/ 455613 h 1652588"/>
              <a:gd name="connsiteX3" fmla="*/ 1046162 w 1563687"/>
              <a:gd name="connsiteY3" fmla="*/ 1522413 h 1652588"/>
              <a:gd name="connsiteX4" fmla="*/ 436562 w 1563687"/>
              <a:gd name="connsiteY4" fmla="*/ 1236663 h 1652588"/>
              <a:gd name="connsiteX5" fmla="*/ 17462 w 1563687"/>
              <a:gd name="connsiteY5" fmla="*/ 436563 h 1652588"/>
              <a:gd name="connsiteX6" fmla="*/ 331787 w 1563687"/>
              <a:gd name="connsiteY6" fmla="*/ 179388 h 1652588"/>
              <a:gd name="connsiteX0" fmla="*/ 331787 w 1563687"/>
              <a:gd name="connsiteY0" fmla="*/ 192088 h 1652588"/>
              <a:gd name="connsiteX1" fmla="*/ 1370012 w 1563687"/>
              <a:gd name="connsiteY1" fmla="*/ 58738 h 1652588"/>
              <a:gd name="connsiteX2" fmla="*/ 1493837 w 1563687"/>
              <a:gd name="connsiteY2" fmla="*/ 544513 h 1652588"/>
              <a:gd name="connsiteX3" fmla="*/ 1046162 w 1563687"/>
              <a:gd name="connsiteY3" fmla="*/ 1535113 h 1652588"/>
              <a:gd name="connsiteX4" fmla="*/ 436562 w 1563687"/>
              <a:gd name="connsiteY4" fmla="*/ 1249363 h 1652588"/>
              <a:gd name="connsiteX5" fmla="*/ 17462 w 1563687"/>
              <a:gd name="connsiteY5" fmla="*/ 449263 h 1652588"/>
              <a:gd name="connsiteX6" fmla="*/ 331787 w 1563687"/>
              <a:gd name="connsiteY6" fmla="*/ 192088 h 1652588"/>
              <a:gd name="connsiteX0" fmla="*/ 312737 w 1544637"/>
              <a:gd name="connsiteY0" fmla="*/ 192088 h 1652588"/>
              <a:gd name="connsiteX1" fmla="*/ 1350962 w 1544637"/>
              <a:gd name="connsiteY1" fmla="*/ 58738 h 1652588"/>
              <a:gd name="connsiteX2" fmla="*/ 1474787 w 1544637"/>
              <a:gd name="connsiteY2" fmla="*/ 544513 h 1652588"/>
              <a:gd name="connsiteX3" fmla="*/ 1027112 w 1544637"/>
              <a:gd name="connsiteY3" fmla="*/ 1535113 h 1652588"/>
              <a:gd name="connsiteX4" fmla="*/ 417512 w 1544637"/>
              <a:gd name="connsiteY4" fmla="*/ 1249363 h 1652588"/>
              <a:gd name="connsiteX5" fmla="*/ 17462 w 1544637"/>
              <a:gd name="connsiteY5" fmla="*/ 506413 h 1652588"/>
              <a:gd name="connsiteX6" fmla="*/ 312737 w 1544637"/>
              <a:gd name="connsiteY6" fmla="*/ 192088 h 1652588"/>
              <a:gd name="connsiteX0" fmla="*/ 312737 w 1513188"/>
              <a:gd name="connsiteY0" fmla="*/ 204731 h 1665231"/>
              <a:gd name="connsiteX1" fmla="*/ 1257521 w 1513188"/>
              <a:gd name="connsiteY1" fmla="*/ 58738 h 1665231"/>
              <a:gd name="connsiteX2" fmla="*/ 1474787 w 1513188"/>
              <a:gd name="connsiteY2" fmla="*/ 557156 h 1665231"/>
              <a:gd name="connsiteX3" fmla="*/ 1027112 w 1513188"/>
              <a:gd name="connsiteY3" fmla="*/ 1547756 h 1665231"/>
              <a:gd name="connsiteX4" fmla="*/ 417512 w 1513188"/>
              <a:gd name="connsiteY4" fmla="*/ 1262006 h 1665231"/>
              <a:gd name="connsiteX5" fmla="*/ 17462 w 1513188"/>
              <a:gd name="connsiteY5" fmla="*/ 519056 h 1665231"/>
              <a:gd name="connsiteX6" fmla="*/ 312737 w 1513188"/>
              <a:gd name="connsiteY6" fmla="*/ 204731 h 1665231"/>
              <a:gd name="connsiteX0" fmla="*/ 312737 w 1540632"/>
              <a:gd name="connsiteY0" fmla="*/ 179296 h 1665231"/>
              <a:gd name="connsiteX1" fmla="*/ 1257521 w 1540632"/>
              <a:gd name="connsiteY1" fmla="*/ 33303 h 1665231"/>
              <a:gd name="connsiteX2" fmla="*/ 1502231 w 1540632"/>
              <a:gd name="connsiteY2" fmla="*/ 379114 h 1665231"/>
              <a:gd name="connsiteX3" fmla="*/ 1027112 w 1540632"/>
              <a:gd name="connsiteY3" fmla="*/ 1522321 h 1665231"/>
              <a:gd name="connsiteX4" fmla="*/ 417512 w 1540632"/>
              <a:gd name="connsiteY4" fmla="*/ 1236571 h 1665231"/>
              <a:gd name="connsiteX5" fmla="*/ 17462 w 1540632"/>
              <a:gd name="connsiteY5" fmla="*/ 493621 h 1665231"/>
              <a:gd name="connsiteX6" fmla="*/ 312737 w 1540632"/>
              <a:gd name="connsiteY6" fmla="*/ 179296 h 1665231"/>
              <a:gd name="connsiteX0" fmla="*/ 312737 w 1525779"/>
              <a:gd name="connsiteY0" fmla="*/ 179296 h 1609324"/>
              <a:gd name="connsiteX1" fmla="*/ 1257521 w 1525779"/>
              <a:gd name="connsiteY1" fmla="*/ 33303 h 1609324"/>
              <a:gd name="connsiteX2" fmla="*/ 1502231 w 1525779"/>
              <a:gd name="connsiteY2" fmla="*/ 379114 h 1609324"/>
              <a:gd name="connsiteX3" fmla="*/ 1116235 w 1525779"/>
              <a:gd name="connsiteY3" fmla="*/ 1466414 h 1609324"/>
              <a:gd name="connsiteX4" fmla="*/ 417512 w 1525779"/>
              <a:gd name="connsiteY4" fmla="*/ 1236571 h 1609324"/>
              <a:gd name="connsiteX5" fmla="*/ 17462 w 1525779"/>
              <a:gd name="connsiteY5" fmla="*/ 493621 h 1609324"/>
              <a:gd name="connsiteX6" fmla="*/ 312737 w 1525779"/>
              <a:gd name="connsiteY6" fmla="*/ 179296 h 1609324"/>
              <a:gd name="connsiteX0" fmla="*/ 353261 w 1566303"/>
              <a:gd name="connsiteY0" fmla="*/ 179296 h 1636329"/>
              <a:gd name="connsiteX1" fmla="*/ 1298045 w 1566303"/>
              <a:gd name="connsiteY1" fmla="*/ 33303 h 1636329"/>
              <a:gd name="connsiteX2" fmla="*/ 1542755 w 1566303"/>
              <a:gd name="connsiteY2" fmla="*/ 379114 h 1636329"/>
              <a:gd name="connsiteX3" fmla="*/ 1156759 w 1566303"/>
              <a:gd name="connsiteY3" fmla="*/ 1466414 h 1636329"/>
              <a:gd name="connsiteX4" fmla="*/ 701179 w 1566303"/>
              <a:gd name="connsiteY4" fmla="*/ 1398603 h 1636329"/>
              <a:gd name="connsiteX5" fmla="*/ 57986 w 1566303"/>
              <a:gd name="connsiteY5" fmla="*/ 493621 h 1636329"/>
              <a:gd name="connsiteX6" fmla="*/ 353261 w 1566303"/>
              <a:gd name="connsiteY6" fmla="*/ 179296 h 1636329"/>
              <a:gd name="connsiteX0" fmla="*/ 346432 w 1559474"/>
              <a:gd name="connsiteY0" fmla="*/ 179296 h 1636329"/>
              <a:gd name="connsiteX1" fmla="*/ 1291216 w 1559474"/>
              <a:gd name="connsiteY1" fmla="*/ 33303 h 1636329"/>
              <a:gd name="connsiteX2" fmla="*/ 1535926 w 1559474"/>
              <a:gd name="connsiteY2" fmla="*/ 379114 h 1636329"/>
              <a:gd name="connsiteX3" fmla="*/ 1149930 w 1559474"/>
              <a:gd name="connsiteY3" fmla="*/ 1466414 h 1636329"/>
              <a:gd name="connsiteX4" fmla="*/ 694350 w 1559474"/>
              <a:gd name="connsiteY4" fmla="*/ 1398603 h 1636329"/>
              <a:gd name="connsiteX5" fmla="*/ 57986 w 1559474"/>
              <a:gd name="connsiteY5" fmla="*/ 644070 h 1636329"/>
              <a:gd name="connsiteX6" fmla="*/ 346432 w 1559474"/>
              <a:gd name="connsiteY6" fmla="*/ 179296 h 1636329"/>
              <a:gd name="connsiteX0" fmla="*/ 248705 w 1579020"/>
              <a:gd name="connsiteY0" fmla="*/ 273685 h 1617451"/>
              <a:gd name="connsiteX1" fmla="*/ 1310762 w 1579020"/>
              <a:gd name="connsiteY1" fmla="*/ 14425 h 1617451"/>
              <a:gd name="connsiteX2" fmla="*/ 1555472 w 1579020"/>
              <a:gd name="connsiteY2" fmla="*/ 360236 h 1617451"/>
              <a:gd name="connsiteX3" fmla="*/ 1169476 w 1579020"/>
              <a:gd name="connsiteY3" fmla="*/ 1447536 h 1617451"/>
              <a:gd name="connsiteX4" fmla="*/ 713896 w 1579020"/>
              <a:gd name="connsiteY4" fmla="*/ 1379725 h 1617451"/>
              <a:gd name="connsiteX5" fmla="*/ 77532 w 1579020"/>
              <a:gd name="connsiteY5" fmla="*/ 625192 h 1617451"/>
              <a:gd name="connsiteX6" fmla="*/ 248705 w 1579020"/>
              <a:gd name="connsiteY6" fmla="*/ 273685 h 1617451"/>
              <a:gd name="connsiteX0" fmla="*/ 244385 w 1574700"/>
              <a:gd name="connsiteY0" fmla="*/ 273685 h 1617451"/>
              <a:gd name="connsiteX1" fmla="*/ 1306442 w 1574700"/>
              <a:gd name="connsiteY1" fmla="*/ 14425 h 1617451"/>
              <a:gd name="connsiteX2" fmla="*/ 1551152 w 1574700"/>
              <a:gd name="connsiteY2" fmla="*/ 360236 h 1617451"/>
              <a:gd name="connsiteX3" fmla="*/ 1165156 w 1574700"/>
              <a:gd name="connsiteY3" fmla="*/ 1447536 h 1617451"/>
              <a:gd name="connsiteX4" fmla="*/ 709576 w 1574700"/>
              <a:gd name="connsiteY4" fmla="*/ 1379725 h 1617451"/>
              <a:gd name="connsiteX5" fmla="*/ 77532 w 1574700"/>
              <a:gd name="connsiteY5" fmla="*/ 693742 h 1617451"/>
              <a:gd name="connsiteX6" fmla="*/ 244385 w 1574700"/>
              <a:gd name="connsiteY6" fmla="*/ 273685 h 161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4700" h="1617451">
                <a:moveTo>
                  <a:pt x="244385" y="273685"/>
                </a:moveTo>
                <a:cubicBezTo>
                  <a:pt x="449203" y="160465"/>
                  <a:pt x="1088648" y="0"/>
                  <a:pt x="1306442" y="14425"/>
                </a:cubicBezTo>
                <a:cubicBezTo>
                  <a:pt x="1524237" y="28850"/>
                  <a:pt x="1574700" y="121384"/>
                  <a:pt x="1551152" y="360236"/>
                </a:cubicBezTo>
                <a:cubicBezTo>
                  <a:pt x="1527604" y="599088"/>
                  <a:pt x="1305419" y="1277621"/>
                  <a:pt x="1165156" y="1447536"/>
                </a:cubicBezTo>
                <a:cubicBezTo>
                  <a:pt x="1024893" y="1617451"/>
                  <a:pt x="890847" y="1505357"/>
                  <a:pt x="709576" y="1379725"/>
                </a:cubicBezTo>
                <a:cubicBezTo>
                  <a:pt x="528305" y="1254093"/>
                  <a:pt x="155064" y="878082"/>
                  <a:pt x="77532" y="693742"/>
                </a:cubicBezTo>
                <a:cubicBezTo>
                  <a:pt x="0" y="509402"/>
                  <a:pt x="39567" y="386905"/>
                  <a:pt x="244385" y="273685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ihandform 143"/>
          <p:cNvSpPr/>
          <p:nvPr/>
        </p:nvSpPr>
        <p:spPr>
          <a:xfrm>
            <a:off x="5392738" y="3560762"/>
            <a:ext cx="1535112" cy="1643063"/>
          </a:xfrm>
          <a:custGeom>
            <a:avLst/>
            <a:gdLst>
              <a:gd name="connsiteX0" fmla="*/ 225425 w 1712913"/>
              <a:gd name="connsiteY0" fmla="*/ 219075 h 1644650"/>
              <a:gd name="connsiteX1" fmla="*/ 1482725 w 1712913"/>
              <a:gd name="connsiteY1" fmla="*/ 38100 h 1644650"/>
              <a:gd name="connsiteX2" fmla="*/ 1606550 w 1712913"/>
              <a:gd name="connsiteY2" fmla="*/ 447675 h 1644650"/>
              <a:gd name="connsiteX3" fmla="*/ 1158875 w 1712913"/>
              <a:gd name="connsiteY3" fmla="*/ 1514475 h 1644650"/>
              <a:gd name="connsiteX4" fmla="*/ 549275 w 1712913"/>
              <a:gd name="connsiteY4" fmla="*/ 1228725 h 1644650"/>
              <a:gd name="connsiteX5" fmla="*/ 130175 w 1712913"/>
              <a:gd name="connsiteY5" fmla="*/ 428625 h 1644650"/>
              <a:gd name="connsiteX6" fmla="*/ 225425 w 1712913"/>
              <a:gd name="connsiteY6" fmla="*/ 219075 h 1644650"/>
              <a:gd name="connsiteX0" fmla="*/ 331787 w 1563687"/>
              <a:gd name="connsiteY0" fmla="*/ 179388 h 1652588"/>
              <a:gd name="connsiteX1" fmla="*/ 1370012 w 1563687"/>
              <a:gd name="connsiteY1" fmla="*/ 46038 h 1652588"/>
              <a:gd name="connsiteX2" fmla="*/ 1493837 w 1563687"/>
              <a:gd name="connsiteY2" fmla="*/ 455613 h 1652588"/>
              <a:gd name="connsiteX3" fmla="*/ 1046162 w 1563687"/>
              <a:gd name="connsiteY3" fmla="*/ 1522413 h 1652588"/>
              <a:gd name="connsiteX4" fmla="*/ 436562 w 1563687"/>
              <a:gd name="connsiteY4" fmla="*/ 1236663 h 1652588"/>
              <a:gd name="connsiteX5" fmla="*/ 17462 w 1563687"/>
              <a:gd name="connsiteY5" fmla="*/ 436563 h 1652588"/>
              <a:gd name="connsiteX6" fmla="*/ 331787 w 1563687"/>
              <a:gd name="connsiteY6" fmla="*/ 179388 h 1652588"/>
              <a:gd name="connsiteX0" fmla="*/ 331787 w 1563687"/>
              <a:gd name="connsiteY0" fmla="*/ 192088 h 1652588"/>
              <a:gd name="connsiteX1" fmla="*/ 1370012 w 1563687"/>
              <a:gd name="connsiteY1" fmla="*/ 58738 h 1652588"/>
              <a:gd name="connsiteX2" fmla="*/ 1493837 w 1563687"/>
              <a:gd name="connsiteY2" fmla="*/ 544513 h 1652588"/>
              <a:gd name="connsiteX3" fmla="*/ 1046162 w 1563687"/>
              <a:gd name="connsiteY3" fmla="*/ 1535113 h 1652588"/>
              <a:gd name="connsiteX4" fmla="*/ 436562 w 1563687"/>
              <a:gd name="connsiteY4" fmla="*/ 1249363 h 1652588"/>
              <a:gd name="connsiteX5" fmla="*/ 17462 w 1563687"/>
              <a:gd name="connsiteY5" fmla="*/ 449263 h 1652588"/>
              <a:gd name="connsiteX6" fmla="*/ 331787 w 1563687"/>
              <a:gd name="connsiteY6" fmla="*/ 192088 h 1652588"/>
              <a:gd name="connsiteX0" fmla="*/ 312737 w 1544637"/>
              <a:gd name="connsiteY0" fmla="*/ 192088 h 1652588"/>
              <a:gd name="connsiteX1" fmla="*/ 1350962 w 1544637"/>
              <a:gd name="connsiteY1" fmla="*/ 58738 h 1652588"/>
              <a:gd name="connsiteX2" fmla="*/ 1474787 w 1544637"/>
              <a:gd name="connsiteY2" fmla="*/ 544513 h 1652588"/>
              <a:gd name="connsiteX3" fmla="*/ 1027112 w 1544637"/>
              <a:gd name="connsiteY3" fmla="*/ 1535113 h 1652588"/>
              <a:gd name="connsiteX4" fmla="*/ 417512 w 1544637"/>
              <a:gd name="connsiteY4" fmla="*/ 1249363 h 1652588"/>
              <a:gd name="connsiteX5" fmla="*/ 17462 w 1544637"/>
              <a:gd name="connsiteY5" fmla="*/ 506413 h 1652588"/>
              <a:gd name="connsiteX6" fmla="*/ 312737 w 1544637"/>
              <a:gd name="connsiteY6" fmla="*/ 192088 h 1652588"/>
              <a:gd name="connsiteX0" fmla="*/ 312737 w 1535112"/>
              <a:gd name="connsiteY0" fmla="*/ 182563 h 1643063"/>
              <a:gd name="connsiteX1" fmla="*/ 1341437 w 1535112"/>
              <a:gd name="connsiteY1" fmla="*/ 58738 h 1643063"/>
              <a:gd name="connsiteX2" fmla="*/ 1474787 w 1535112"/>
              <a:gd name="connsiteY2" fmla="*/ 534988 h 1643063"/>
              <a:gd name="connsiteX3" fmla="*/ 1027112 w 1535112"/>
              <a:gd name="connsiteY3" fmla="*/ 1525588 h 1643063"/>
              <a:gd name="connsiteX4" fmla="*/ 417512 w 1535112"/>
              <a:gd name="connsiteY4" fmla="*/ 1239838 h 1643063"/>
              <a:gd name="connsiteX5" fmla="*/ 17462 w 1535112"/>
              <a:gd name="connsiteY5" fmla="*/ 496888 h 1643063"/>
              <a:gd name="connsiteX6" fmla="*/ 312737 w 1535112"/>
              <a:gd name="connsiteY6" fmla="*/ 1825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5112" h="1643063">
                <a:moveTo>
                  <a:pt x="312737" y="182563"/>
                </a:moveTo>
                <a:cubicBezTo>
                  <a:pt x="533400" y="109538"/>
                  <a:pt x="1147762" y="0"/>
                  <a:pt x="1341437" y="58738"/>
                </a:cubicBezTo>
                <a:cubicBezTo>
                  <a:pt x="1535112" y="117476"/>
                  <a:pt x="1527175" y="290513"/>
                  <a:pt x="1474787" y="534988"/>
                </a:cubicBezTo>
                <a:cubicBezTo>
                  <a:pt x="1422400" y="779463"/>
                  <a:pt x="1203325" y="1408113"/>
                  <a:pt x="1027112" y="1525588"/>
                </a:cubicBezTo>
                <a:cubicBezTo>
                  <a:pt x="850899" y="1643063"/>
                  <a:pt x="585787" y="1411288"/>
                  <a:pt x="417512" y="1239838"/>
                </a:cubicBezTo>
                <a:cubicBezTo>
                  <a:pt x="249237" y="1068388"/>
                  <a:pt x="34924" y="673100"/>
                  <a:pt x="17462" y="496888"/>
                </a:cubicBezTo>
                <a:cubicBezTo>
                  <a:pt x="0" y="320676"/>
                  <a:pt x="92075" y="255588"/>
                  <a:pt x="312737" y="182563"/>
                </a:cubicBezTo>
                <a:close/>
              </a:path>
            </a:pathLst>
          </a:custGeom>
          <a:solidFill>
            <a:srgbClr val="0000FF">
              <a:alpha val="5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Freihandform 407"/>
          <p:cNvSpPr/>
          <p:nvPr/>
        </p:nvSpPr>
        <p:spPr>
          <a:xfrm>
            <a:off x="883443" y="4391025"/>
            <a:ext cx="677069" cy="635000"/>
          </a:xfrm>
          <a:custGeom>
            <a:avLst/>
            <a:gdLst>
              <a:gd name="connsiteX0" fmla="*/ 7144 w 233362"/>
              <a:gd name="connsiteY0" fmla="*/ 0 h 323850"/>
              <a:gd name="connsiteX1" fmla="*/ 0 w 233362"/>
              <a:gd name="connsiteY1" fmla="*/ 323850 h 323850"/>
              <a:gd name="connsiteX2" fmla="*/ 180975 w 233362"/>
              <a:gd name="connsiteY2" fmla="*/ 292894 h 323850"/>
              <a:gd name="connsiteX3" fmla="*/ 233362 w 233362"/>
              <a:gd name="connsiteY3" fmla="*/ 178594 h 323850"/>
              <a:gd name="connsiteX4" fmla="*/ 180975 w 233362"/>
              <a:gd name="connsiteY4" fmla="*/ 28575 h 323850"/>
              <a:gd name="connsiteX5" fmla="*/ 7144 w 233362"/>
              <a:gd name="connsiteY5" fmla="*/ 0 h 323850"/>
              <a:gd name="connsiteX0" fmla="*/ 7144 w 330994"/>
              <a:gd name="connsiteY0" fmla="*/ 347663 h 671513"/>
              <a:gd name="connsiteX1" fmla="*/ 0 w 330994"/>
              <a:gd name="connsiteY1" fmla="*/ 671513 h 671513"/>
              <a:gd name="connsiteX2" fmla="*/ 180975 w 330994"/>
              <a:gd name="connsiteY2" fmla="*/ 640557 h 671513"/>
              <a:gd name="connsiteX3" fmla="*/ 233362 w 330994"/>
              <a:gd name="connsiteY3" fmla="*/ 526257 h 671513"/>
              <a:gd name="connsiteX4" fmla="*/ 330994 w 330994"/>
              <a:gd name="connsiteY4" fmla="*/ 0 h 671513"/>
              <a:gd name="connsiteX5" fmla="*/ 7144 w 330994"/>
              <a:gd name="connsiteY5" fmla="*/ 347663 h 671513"/>
              <a:gd name="connsiteX0" fmla="*/ 7144 w 347662"/>
              <a:gd name="connsiteY0" fmla="*/ 347663 h 676276"/>
              <a:gd name="connsiteX1" fmla="*/ 0 w 347662"/>
              <a:gd name="connsiteY1" fmla="*/ 671513 h 676276"/>
              <a:gd name="connsiteX2" fmla="*/ 180975 w 347662"/>
              <a:gd name="connsiteY2" fmla="*/ 640557 h 676276"/>
              <a:gd name="connsiteX3" fmla="*/ 347662 w 347662"/>
              <a:gd name="connsiteY3" fmla="*/ 676276 h 676276"/>
              <a:gd name="connsiteX4" fmla="*/ 330994 w 347662"/>
              <a:gd name="connsiteY4" fmla="*/ 0 h 676276"/>
              <a:gd name="connsiteX5" fmla="*/ 7144 w 347662"/>
              <a:gd name="connsiteY5" fmla="*/ 347663 h 676276"/>
              <a:gd name="connsiteX0" fmla="*/ 7144 w 347662"/>
              <a:gd name="connsiteY0" fmla="*/ 347663 h 676276"/>
              <a:gd name="connsiteX1" fmla="*/ 0 w 347662"/>
              <a:gd name="connsiteY1" fmla="*/ 671513 h 676276"/>
              <a:gd name="connsiteX2" fmla="*/ 180975 w 347662"/>
              <a:gd name="connsiteY2" fmla="*/ 640557 h 676276"/>
              <a:gd name="connsiteX3" fmla="*/ 347662 w 347662"/>
              <a:gd name="connsiteY3" fmla="*/ 676276 h 676276"/>
              <a:gd name="connsiteX4" fmla="*/ 330994 w 347662"/>
              <a:gd name="connsiteY4" fmla="*/ 0 h 676276"/>
              <a:gd name="connsiteX5" fmla="*/ 185737 w 347662"/>
              <a:gd name="connsiteY5" fmla="*/ 152401 h 676276"/>
              <a:gd name="connsiteX6" fmla="*/ 7144 w 347662"/>
              <a:gd name="connsiteY6" fmla="*/ 347663 h 676276"/>
              <a:gd name="connsiteX0" fmla="*/ 7144 w 473869"/>
              <a:gd name="connsiteY0" fmla="*/ 195262 h 523875"/>
              <a:gd name="connsiteX1" fmla="*/ 0 w 473869"/>
              <a:gd name="connsiteY1" fmla="*/ 519112 h 523875"/>
              <a:gd name="connsiteX2" fmla="*/ 180975 w 473869"/>
              <a:gd name="connsiteY2" fmla="*/ 488156 h 523875"/>
              <a:gd name="connsiteX3" fmla="*/ 347662 w 473869"/>
              <a:gd name="connsiteY3" fmla="*/ 523875 h 523875"/>
              <a:gd name="connsiteX4" fmla="*/ 473869 w 473869"/>
              <a:gd name="connsiteY4" fmla="*/ 447674 h 523875"/>
              <a:gd name="connsiteX5" fmla="*/ 185737 w 473869"/>
              <a:gd name="connsiteY5" fmla="*/ 0 h 523875"/>
              <a:gd name="connsiteX6" fmla="*/ 7144 w 473869"/>
              <a:gd name="connsiteY6" fmla="*/ 195262 h 523875"/>
              <a:gd name="connsiteX0" fmla="*/ 7144 w 473869"/>
              <a:gd name="connsiteY0" fmla="*/ 195262 h 881063"/>
              <a:gd name="connsiteX1" fmla="*/ 0 w 473869"/>
              <a:gd name="connsiteY1" fmla="*/ 519112 h 881063"/>
              <a:gd name="connsiteX2" fmla="*/ 180975 w 473869"/>
              <a:gd name="connsiteY2" fmla="*/ 488156 h 881063"/>
              <a:gd name="connsiteX3" fmla="*/ 383381 w 473869"/>
              <a:gd name="connsiteY3" fmla="*/ 881063 h 881063"/>
              <a:gd name="connsiteX4" fmla="*/ 473869 w 473869"/>
              <a:gd name="connsiteY4" fmla="*/ 447674 h 881063"/>
              <a:gd name="connsiteX5" fmla="*/ 185737 w 473869"/>
              <a:gd name="connsiteY5" fmla="*/ 0 h 881063"/>
              <a:gd name="connsiteX6" fmla="*/ 7144 w 473869"/>
              <a:gd name="connsiteY6" fmla="*/ 195262 h 881063"/>
              <a:gd name="connsiteX0" fmla="*/ 7144 w 473869"/>
              <a:gd name="connsiteY0" fmla="*/ 195262 h 957262"/>
              <a:gd name="connsiteX1" fmla="*/ 0 w 473869"/>
              <a:gd name="connsiteY1" fmla="*/ 519112 h 957262"/>
              <a:gd name="connsiteX2" fmla="*/ 78582 w 473869"/>
              <a:gd name="connsiteY2" fmla="*/ 957262 h 957262"/>
              <a:gd name="connsiteX3" fmla="*/ 383381 w 473869"/>
              <a:gd name="connsiteY3" fmla="*/ 881063 h 957262"/>
              <a:gd name="connsiteX4" fmla="*/ 473869 w 473869"/>
              <a:gd name="connsiteY4" fmla="*/ 447674 h 957262"/>
              <a:gd name="connsiteX5" fmla="*/ 185737 w 473869"/>
              <a:gd name="connsiteY5" fmla="*/ 0 h 957262"/>
              <a:gd name="connsiteX6" fmla="*/ 7144 w 473869"/>
              <a:gd name="connsiteY6" fmla="*/ 195262 h 957262"/>
              <a:gd name="connsiteX0" fmla="*/ 7144 w 473869"/>
              <a:gd name="connsiteY0" fmla="*/ 35718 h 797718"/>
              <a:gd name="connsiteX1" fmla="*/ 0 w 473869"/>
              <a:gd name="connsiteY1" fmla="*/ 359568 h 797718"/>
              <a:gd name="connsiteX2" fmla="*/ 78582 w 473869"/>
              <a:gd name="connsiteY2" fmla="*/ 797718 h 797718"/>
              <a:gd name="connsiteX3" fmla="*/ 383381 w 473869"/>
              <a:gd name="connsiteY3" fmla="*/ 721519 h 797718"/>
              <a:gd name="connsiteX4" fmla="*/ 473869 w 473869"/>
              <a:gd name="connsiteY4" fmla="*/ 288130 h 797718"/>
              <a:gd name="connsiteX5" fmla="*/ 342900 w 473869"/>
              <a:gd name="connsiteY5" fmla="*/ 0 h 797718"/>
              <a:gd name="connsiteX6" fmla="*/ 7144 w 473869"/>
              <a:gd name="connsiteY6" fmla="*/ 35718 h 797718"/>
              <a:gd name="connsiteX0" fmla="*/ 0 w 552450"/>
              <a:gd name="connsiteY0" fmla="*/ 0 h 930275"/>
              <a:gd name="connsiteX1" fmla="*/ 78581 w 552450"/>
              <a:gd name="connsiteY1" fmla="*/ 492125 h 930275"/>
              <a:gd name="connsiteX2" fmla="*/ 157163 w 552450"/>
              <a:gd name="connsiteY2" fmla="*/ 930275 h 930275"/>
              <a:gd name="connsiteX3" fmla="*/ 461962 w 552450"/>
              <a:gd name="connsiteY3" fmla="*/ 854076 h 930275"/>
              <a:gd name="connsiteX4" fmla="*/ 552450 w 552450"/>
              <a:gd name="connsiteY4" fmla="*/ 420687 h 930275"/>
              <a:gd name="connsiteX5" fmla="*/ 421481 w 552450"/>
              <a:gd name="connsiteY5" fmla="*/ 132557 h 930275"/>
              <a:gd name="connsiteX6" fmla="*/ 0 w 552450"/>
              <a:gd name="connsiteY6" fmla="*/ 0 h 930275"/>
              <a:gd name="connsiteX0" fmla="*/ 0 w 552450"/>
              <a:gd name="connsiteY0" fmla="*/ 0 h 930275"/>
              <a:gd name="connsiteX1" fmla="*/ 78581 w 552450"/>
              <a:gd name="connsiteY1" fmla="*/ 492125 h 930275"/>
              <a:gd name="connsiteX2" fmla="*/ 157163 w 552450"/>
              <a:gd name="connsiteY2" fmla="*/ 930275 h 930275"/>
              <a:gd name="connsiteX3" fmla="*/ 461962 w 552450"/>
              <a:gd name="connsiteY3" fmla="*/ 854076 h 930275"/>
              <a:gd name="connsiteX4" fmla="*/ 552450 w 552450"/>
              <a:gd name="connsiteY4" fmla="*/ 420687 h 930275"/>
              <a:gd name="connsiteX5" fmla="*/ 307181 w 552450"/>
              <a:gd name="connsiteY5" fmla="*/ 56357 h 930275"/>
              <a:gd name="connsiteX6" fmla="*/ 0 w 552450"/>
              <a:gd name="connsiteY6" fmla="*/ 0 h 930275"/>
              <a:gd name="connsiteX0" fmla="*/ 0 w 609600"/>
              <a:gd name="connsiteY0" fmla="*/ 0 h 930275"/>
              <a:gd name="connsiteX1" fmla="*/ 78581 w 609600"/>
              <a:gd name="connsiteY1" fmla="*/ 492125 h 930275"/>
              <a:gd name="connsiteX2" fmla="*/ 157163 w 609600"/>
              <a:gd name="connsiteY2" fmla="*/ 930275 h 930275"/>
              <a:gd name="connsiteX3" fmla="*/ 461962 w 609600"/>
              <a:gd name="connsiteY3" fmla="*/ 854076 h 930275"/>
              <a:gd name="connsiteX4" fmla="*/ 609600 w 609600"/>
              <a:gd name="connsiteY4" fmla="*/ 303212 h 930275"/>
              <a:gd name="connsiteX5" fmla="*/ 307181 w 609600"/>
              <a:gd name="connsiteY5" fmla="*/ 56357 h 930275"/>
              <a:gd name="connsiteX6" fmla="*/ 0 w 609600"/>
              <a:gd name="connsiteY6" fmla="*/ 0 h 930275"/>
              <a:gd name="connsiteX0" fmla="*/ 0 w 609600"/>
              <a:gd name="connsiteY0" fmla="*/ 0 h 930275"/>
              <a:gd name="connsiteX1" fmla="*/ 78581 w 609600"/>
              <a:gd name="connsiteY1" fmla="*/ 492125 h 930275"/>
              <a:gd name="connsiteX2" fmla="*/ 157163 w 609600"/>
              <a:gd name="connsiteY2" fmla="*/ 930275 h 930275"/>
              <a:gd name="connsiteX3" fmla="*/ 484187 w 609600"/>
              <a:gd name="connsiteY3" fmla="*/ 584201 h 930275"/>
              <a:gd name="connsiteX4" fmla="*/ 609600 w 609600"/>
              <a:gd name="connsiteY4" fmla="*/ 303212 h 930275"/>
              <a:gd name="connsiteX5" fmla="*/ 307181 w 609600"/>
              <a:gd name="connsiteY5" fmla="*/ 56357 h 930275"/>
              <a:gd name="connsiteX6" fmla="*/ 0 w 609600"/>
              <a:gd name="connsiteY6" fmla="*/ 0 h 930275"/>
              <a:gd name="connsiteX0" fmla="*/ 0 w 609600"/>
              <a:gd name="connsiteY0" fmla="*/ 0 h 635000"/>
              <a:gd name="connsiteX1" fmla="*/ 78581 w 609600"/>
              <a:gd name="connsiteY1" fmla="*/ 492125 h 635000"/>
              <a:gd name="connsiteX2" fmla="*/ 185738 w 609600"/>
              <a:gd name="connsiteY2" fmla="*/ 635000 h 635000"/>
              <a:gd name="connsiteX3" fmla="*/ 484187 w 609600"/>
              <a:gd name="connsiteY3" fmla="*/ 584201 h 635000"/>
              <a:gd name="connsiteX4" fmla="*/ 609600 w 609600"/>
              <a:gd name="connsiteY4" fmla="*/ 303212 h 635000"/>
              <a:gd name="connsiteX5" fmla="*/ 307181 w 609600"/>
              <a:gd name="connsiteY5" fmla="*/ 56357 h 635000"/>
              <a:gd name="connsiteX6" fmla="*/ 0 w 609600"/>
              <a:gd name="connsiteY6" fmla="*/ 0 h 635000"/>
              <a:gd name="connsiteX0" fmla="*/ 67469 w 677069"/>
              <a:gd name="connsiteY0" fmla="*/ 0 h 635000"/>
              <a:gd name="connsiteX1" fmla="*/ 0 w 677069"/>
              <a:gd name="connsiteY1" fmla="*/ 431800 h 635000"/>
              <a:gd name="connsiteX2" fmla="*/ 253207 w 677069"/>
              <a:gd name="connsiteY2" fmla="*/ 635000 h 635000"/>
              <a:gd name="connsiteX3" fmla="*/ 551656 w 677069"/>
              <a:gd name="connsiteY3" fmla="*/ 584201 h 635000"/>
              <a:gd name="connsiteX4" fmla="*/ 677069 w 677069"/>
              <a:gd name="connsiteY4" fmla="*/ 303212 h 635000"/>
              <a:gd name="connsiteX5" fmla="*/ 374650 w 677069"/>
              <a:gd name="connsiteY5" fmla="*/ 56357 h 635000"/>
              <a:gd name="connsiteX6" fmla="*/ 67469 w 677069"/>
              <a:gd name="connsiteY6" fmla="*/ 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069" h="635000">
                <a:moveTo>
                  <a:pt x="67469" y="0"/>
                </a:moveTo>
                <a:lnTo>
                  <a:pt x="0" y="431800"/>
                </a:lnTo>
                <a:lnTo>
                  <a:pt x="253207" y="635000"/>
                </a:lnTo>
                <a:lnTo>
                  <a:pt x="551656" y="584201"/>
                </a:lnTo>
                <a:lnTo>
                  <a:pt x="677069" y="303212"/>
                </a:lnTo>
                <a:lnTo>
                  <a:pt x="374650" y="56357"/>
                </a:lnTo>
                <a:lnTo>
                  <a:pt x="67469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Freihandform 408"/>
          <p:cNvSpPr/>
          <p:nvPr/>
        </p:nvSpPr>
        <p:spPr>
          <a:xfrm>
            <a:off x="908843" y="5263356"/>
            <a:ext cx="991394" cy="470693"/>
          </a:xfrm>
          <a:custGeom>
            <a:avLst/>
            <a:gdLst>
              <a:gd name="connsiteX0" fmla="*/ 7144 w 233362"/>
              <a:gd name="connsiteY0" fmla="*/ 0 h 323850"/>
              <a:gd name="connsiteX1" fmla="*/ 0 w 233362"/>
              <a:gd name="connsiteY1" fmla="*/ 323850 h 323850"/>
              <a:gd name="connsiteX2" fmla="*/ 180975 w 233362"/>
              <a:gd name="connsiteY2" fmla="*/ 292894 h 323850"/>
              <a:gd name="connsiteX3" fmla="*/ 233362 w 233362"/>
              <a:gd name="connsiteY3" fmla="*/ 178594 h 323850"/>
              <a:gd name="connsiteX4" fmla="*/ 180975 w 233362"/>
              <a:gd name="connsiteY4" fmla="*/ 28575 h 323850"/>
              <a:gd name="connsiteX5" fmla="*/ 7144 w 233362"/>
              <a:gd name="connsiteY5" fmla="*/ 0 h 323850"/>
              <a:gd name="connsiteX0" fmla="*/ 7144 w 330994"/>
              <a:gd name="connsiteY0" fmla="*/ 347663 h 671513"/>
              <a:gd name="connsiteX1" fmla="*/ 0 w 330994"/>
              <a:gd name="connsiteY1" fmla="*/ 671513 h 671513"/>
              <a:gd name="connsiteX2" fmla="*/ 180975 w 330994"/>
              <a:gd name="connsiteY2" fmla="*/ 640557 h 671513"/>
              <a:gd name="connsiteX3" fmla="*/ 233362 w 330994"/>
              <a:gd name="connsiteY3" fmla="*/ 526257 h 671513"/>
              <a:gd name="connsiteX4" fmla="*/ 330994 w 330994"/>
              <a:gd name="connsiteY4" fmla="*/ 0 h 671513"/>
              <a:gd name="connsiteX5" fmla="*/ 7144 w 330994"/>
              <a:gd name="connsiteY5" fmla="*/ 347663 h 671513"/>
              <a:gd name="connsiteX0" fmla="*/ 7144 w 347662"/>
              <a:gd name="connsiteY0" fmla="*/ 347663 h 676276"/>
              <a:gd name="connsiteX1" fmla="*/ 0 w 347662"/>
              <a:gd name="connsiteY1" fmla="*/ 671513 h 676276"/>
              <a:gd name="connsiteX2" fmla="*/ 180975 w 347662"/>
              <a:gd name="connsiteY2" fmla="*/ 640557 h 676276"/>
              <a:gd name="connsiteX3" fmla="*/ 347662 w 347662"/>
              <a:gd name="connsiteY3" fmla="*/ 676276 h 676276"/>
              <a:gd name="connsiteX4" fmla="*/ 330994 w 347662"/>
              <a:gd name="connsiteY4" fmla="*/ 0 h 676276"/>
              <a:gd name="connsiteX5" fmla="*/ 7144 w 347662"/>
              <a:gd name="connsiteY5" fmla="*/ 347663 h 676276"/>
              <a:gd name="connsiteX0" fmla="*/ 7144 w 347662"/>
              <a:gd name="connsiteY0" fmla="*/ 347663 h 676276"/>
              <a:gd name="connsiteX1" fmla="*/ 0 w 347662"/>
              <a:gd name="connsiteY1" fmla="*/ 671513 h 676276"/>
              <a:gd name="connsiteX2" fmla="*/ 180975 w 347662"/>
              <a:gd name="connsiteY2" fmla="*/ 640557 h 676276"/>
              <a:gd name="connsiteX3" fmla="*/ 347662 w 347662"/>
              <a:gd name="connsiteY3" fmla="*/ 676276 h 676276"/>
              <a:gd name="connsiteX4" fmla="*/ 330994 w 347662"/>
              <a:gd name="connsiteY4" fmla="*/ 0 h 676276"/>
              <a:gd name="connsiteX5" fmla="*/ 185737 w 347662"/>
              <a:gd name="connsiteY5" fmla="*/ 152401 h 676276"/>
              <a:gd name="connsiteX6" fmla="*/ 7144 w 347662"/>
              <a:gd name="connsiteY6" fmla="*/ 347663 h 676276"/>
              <a:gd name="connsiteX0" fmla="*/ 7144 w 473869"/>
              <a:gd name="connsiteY0" fmla="*/ 195262 h 523875"/>
              <a:gd name="connsiteX1" fmla="*/ 0 w 473869"/>
              <a:gd name="connsiteY1" fmla="*/ 519112 h 523875"/>
              <a:gd name="connsiteX2" fmla="*/ 180975 w 473869"/>
              <a:gd name="connsiteY2" fmla="*/ 488156 h 523875"/>
              <a:gd name="connsiteX3" fmla="*/ 347662 w 473869"/>
              <a:gd name="connsiteY3" fmla="*/ 523875 h 523875"/>
              <a:gd name="connsiteX4" fmla="*/ 473869 w 473869"/>
              <a:gd name="connsiteY4" fmla="*/ 447674 h 523875"/>
              <a:gd name="connsiteX5" fmla="*/ 185737 w 473869"/>
              <a:gd name="connsiteY5" fmla="*/ 0 h 523875"/>
              <a:gd name="connsiteX6" fmla="*/ 7144 w 473869"/>
              <a:gd name="connsiteY6" fmla="*/ 195262 h 523875"/>
              <a:gd name="connsiteX0" fmla="*/ 7144 w 473869"/>
              <a:gd name="connsiteY0" fmla="*/ 195262 h 881063"/>
              <a:gd name="connsiteX1" fmla="*/ 0 w 473869"/>
              <a:gd name="connsiteY1" fmla="*/ 519112 h 881063"/>
              <a:gd name="connsiteX2" fmla="*/ 180975 w 473869"/>
              <a:gd name="connsiteY2" fmla="*/ 488156 h 881063"/>
              <a:gd name="connsiteX3" fmla="*/ 383381 w 473869"/>
              <a:gd name="connsiteY3" fmla="*/ 881063 h 881063"/>
              <a:gd name="connsiteX4" fmla="*/ 473869 w 473869"/>
              <a:gd name="connsiteY4" fmla="*/ 447674 h 881063"/>
              <a:gd name="connsiteX5" fmla="*/ 185737 w 473869"/>
              <a:gd name="connsiteY5" fmla="*/ 0 h 881063"/>
              <a:gd name="connsiteX6" fmla="*/ 7144 w 473869"/>
              <a:gd name="connsiteY6" fmla="*/ 195262 h 881063"/>
              <a:gd name="connsiteX0" fmla="*/ 7144 w 473869"/>
              <a:gd name="connsiteY0" fmla="*/ 195262 h 957262"/>
              <a:gd name="connsiteX1" fmla="*/ 0 w 473869"/>
              <a:gd name="connsiteY1" fmla="*/ 519112 h 957262"/>
              <a:gd name="connsiteX2" fmla="*/ 78582 w 473869"/>
              <a:gd name="connsiteY2" fmla="*/ 957262 h 957262"/>
              <a:gd name="connsiteX3" fmla="*/ 383381 w 473869"/>
              <a:gd name="connsiteY3" fmla="*/ 881063 h 957262"/>
              <a:gd name="connsiteX4" fmla="*/ 473869 w 473869"/>
              <a:gd name="connsiteY4" fmla="*/ 447674 h 957262"/>
              <a:gd name="connsiteX5" fmla="*/ 185737 w 473869"/>
              <a:gd name="connsiteY5" fmla="*/ 0 h 957262"/>
              <a:gd name="connsiteX6" fmla="*/ 7144 w 473869"/>
              <a:gd name="connsiteY6" fmla="*/ 195262 h 957262"/>
              <a:gd name="connsiteX0" fmla="*/ 7144 w 473869"/>
              <a:gd name="connsiteY0" fmla="*/ 35718 h 797718"/>
              <a:gd name="connsiteX1" fmla="*/ 0 w 473869"/>
              <a:gd name="connsiteY1" fmla="*/ 359568 h 797718"/>
              <a:gd name="connsiteX2" fmla="*/ 78582 w 473869"/>
              <a:gd name="connsiteY2" fmla="*/ 797718 h 797718"/>
              <a:gd name="connsiteX3" fmla="*/ 383381 w 473869"/>
              <a:gd name="connsiteY3" fmla="*/ 721519 h 797718"/>
              <a:gd name="connsiteX4" fmla="*/ 473869 w 473869"/>
              <a:gd name="connsiteY4" fmla="*/ 288130 h 797718"/>
              <a:gd name="connsiteX5" fmla="*/ 342900 w 473869"/>
              <a:gd name="connsiteY5" fmla="*/ 0 h 797718"/>
              <a:gd name="connsiteX6" fmla="*/ 7144 w 473869"/>
              <a:gd name="connsiteY6" fmla="*/ 35718 h 797718"/>
              <a:gd name="connsiteX0" fmla="*/ 0 w 552450"/>
              <a:gd name="connsiteY0" fmla="*/ 0 h 930275"/>
              <a:gd name="connsiteX1" fmla="*/ 78581 w 552450"/>
              <a:gd name="connsiteY1" fmla="*/ 492125 h 930275"/>
              <a:gd name="connsiteX2" fmla="*/ 157163 w 552450"/>
              <a:gd name="connsiteY2" fmla="*/ 930275 h 930275"/>
              <a:gd name="connsiteX3" fmla="*/ 461962 w 552450"/>
              <a:gd name="connsiteY3" fmla="*/ 854076 h 930275"/>
              <a:gd name="connsiteX4" fmla="*/ 552450 w 552450"/>
              <a:gd name="connsiteY4" fmla="*/ 420687 h 930275"/>
              <a:gd name="connsiteX5" fmla="*/ 421481 w 552450"/>
              <a:gd name="connsiteY5" fmla="*/ 132557 h 930275"/>
              <a:gd name="connsiteX6" fmla="*/ 0 w 552450"/>
              <a:gd name="connsiteY6" fmla="*/ 0 h 930275"/>
              <a:gd name="connsiteX0" fmla="*/ 0 w 552450"/>
              <a:gd name="connsiteY0" fmla="*/ 0 h 930275"/>
              <a:gd name="connsiteX1" fmla="*/ 78581 w 552450"/>
              <a:gd name="connsiteY1" fmla="*/ 492125 h 930275"/>
              <a:gd name="connsiteX2" fmla="*/ 157163 w 552450"/>
              <a:gd name="connsiteY2" fmla="*/ 930275 h 930275"/>
              <a:gd name="connsiteX3" fmla="*/ 461962 w 552450"/>
              <a:gd name="connsiteY3" fmla="*/ 854076 h 930275"/>
              <a:gd name="connsiteX4" fmla="*/ 552450 w 552450"/>
              <a:gd name="connsiteY4" fmla="*/ 420687 h 930275"/>
              <a:gd name="connsiteX5" fmla="*/ 307181 w 552450"/>
              <a:gd name="connsiteY5" fmla="*/ 56357 h 930275"/>
              <a:gd name="connsiteX6" fmla="*/ 0 w 552450"/>
              <a:gd name="connsiteY6" fmla="*/ 0 h 930275"/>
              <a:gd name="connsiteX0" fmla="*/ 0 w 609600"/>
              <a:gd name="connsiteY0" fmla="*/ 0 h 930275"/>
              <a:gd name="connsiteX1" fmla="*/ 78581 w 609600"/>
              <a:gd name="connsiteY1" fmla="*/ 492125 h 930275"/>
              <a:gd name="connsiteX2" fmla="*/ 157163 w 609600"/>
              <a:gd name="connsiteY2" fmla="*/ 930275 h 930275"/>
              <a:gd name="connsiteX3" fmla="*/ 461962 w 609600"/>
              <a:gd name="connsiteY3" fmla="*/ 854076 h 930275"/>
              <a:gd name="connsiteX4" fmla="*/ 609600 w 609600"/>
              <a:gd name="connsiteY4" fmla="*/ 303212 h 930275"/>
              <a:gd name="connsiteX5" fmla="*/ 307181 w 609600"/>
              <a:gd name="connsiteY5" fmla="*/ 56357 h 930275"/>
              <a:gd name="connsiteX6" fmla="*/ 0 w 609600"/>
              <a:gd name="connsiteY6" fmla="*/ 0 h 930275"/>
              <a:gd name="connsiteX0" fmla="*/ 0 w 609600"/>
              <a:gd name="connsiteY0" fmla="*/ 0 h 930275"/>
              <a:gd name="connsiteX1" fmla="*/ 78581 w 609600"/>
              <a:gd name="connsiteY1" fmla="*/ 492125 h 930275"/>
              <a:gd name="connsiteX2" fmla="*/ 157163 w 609600"/>
              <a:gd name="connsiteY2" fmla="*/ 930275 h 930275"/>
              <a:gd name="connsiteX3" fmla="*/ 484187 w 609600"/>
              <a:gd name="connsiteY3" fmla="*/ 584201 h 930275"/>
              <a:gd name="connsiteX4" fmla="*/ 609600 w 609600"/>
              <a:gd name="connsiteY4" fmla="*/ 303212 h 930275"/>
              <a:gd name="connsiteX5" fmla="*/ 307181 w 609600"/>
              <a:gd name="connsiteY5" fmla="*/ 56357 h 930275"/>
              <a:gd name="connsiteX6" fmla="*/ 0 w 609600"/>
              <a:gd name="connsiteY6" fmla="*/ 0 h 930275"/>
              <a:gd name="connsiteX0" fmla="*/ 0 w 609600"/>
              <a:gd name="connsiteY0" fmla="*/ 0 h 635000"/>
              <a:gd name="connsiteX1" fmla="*/ 78581 w 609600"/>
              <a:gd name="connsiteY1" fmla="*/ 492125 h 635000"/>
              <a:gd name="connsiteX2" fmla="*/ 185738 w 609600"/>
              <a:gd name="connsiteY2" fmla="*/ 635000 h 635000"/>
              <a:gd name="connsiteX3" fmla="*/ 484187 w 609600"/>
              <a:gd name="connsiteY3" fmla="*/ 584201 h 635000"/>
              <a:gd name="connsiteX4" fmla="*/ 609600 w 609600"/>
              <a:gd name="connsiteY4" fmla="*/ 303212 h 635000"/>
              <a:gd name="connsiteX5" fmla="*/ 307181 w 609600"/>
              <a:gd name="connsiteY5" fmla="*/ 56357 h 635000"/>
              <a:gd name="connsiteX6" fmla="*/ 0 w 609600"/>
              <a:gd name="connsiteY6" fmla="*/ 0 h 635000"/>
              <a:gd name="connsiteX0" fmla="*/ 67469 w 677069"/>
              <a:gd name="connsiteY0" fmla="*/ 0 h 635000"/>
              <a:gd name="connsiteX1" fmla="*/ 0 w 677069"/>
              <a:gd name="connsiteY1" fmla="*/ 431800 h 635000"/>
              <a:gd name="connsiteX2" fmla="*/ 253207 w 677069"/>
              <a:gd name="connsiteY2" fmla="*/ 635000 h 635000"/>
              <a:gd name="connsiteX3" fmla="*/ 551656 w 677069"/>
              <a:gd name="connsiteY3" fmla="*/ 584201 h 635000"/>
              <a:gd name="connsiteX4" fmla="*/ 677069 w 677069"/>
              <a:gd name="connsiteY4" fmla="*/ 303212 h 635000"/>
              <a:gd name="connsiteX5" fmla="*/ 374650 w 677069"/>
              <a:gd name="connsiteY5" fmla="*/ 56357 h 635000"/>
              <a:gd name="connsiteX6" fmla="*/ 67469 w 677069"/>
              <a:gd name="connsiteY6" fmla="*/ 0 h 635000"/>
              <a:gd name="connsiteX0" fmla="*/ 0 w 784225"/>
              <a:gd name="connsiteY0" fmla="*/ 0 h 723900"/>
              <a:gd name="connsiteX1" fmla="*/ 107156 w 784225"/>
              <a:gd name="connsiteY1" fmla="*/ 520700 h 723900"/>
              <a:gd name="connsiteX2" fmla="*/ 360363 w 784225"/>
              <a:gd name="connsiteY2" fmla="*/ 723900 h 723900"/>
              <a:gd name="connsiteX3" fmla="*/ 658812 w 784225"/>
              <a:gd name="connsiteY3" fmla="*/ 673101 h 723900"/>
              <a:gd name="connsiteX4" fmla="*/ 784225 w 784225"/>
              <a:gd name="connsiteY4" fmla="*/ 392112 h 723900"/>
              <a:gd name="connsiteX5" fmla="*/ 481806 w 784225"/>
              <a:gd name="connsiteY5" fmla="*/ 145257 h 723900"/>
              <a:gd name="connsiteX6" fmla="*/ 0 w 784225"/>
              <a:gd name="connsiteY6" fmla="*/ 0 h 723900"/>
              <a:gd name="connsiteX0" fmla="*/ 226219 w 1010444"/>
              <a:gd name="connsiteY0" fmla="*/ 0 h 723900"/>
              <a:gd name="connsiteX1" fmla="*/ 0 w 1010444"/>
              <a:gd name="connsiteY1" fmla="*/ 196850 h 723900"/>
              <a:gd name="connsiteX2" fmla="*/ 586582 w 1010444"/>
              <a:gd name="connsiteY2" fmla="*/ 723900 h 723900"/>
              <a:gd name="connsiteX3" fmla="*/ 885031 w 1010444"/>
              <a:gd name="connsiteY3" fmla="*/ 673101 h 723900"/>
              <a:gd name="connsiteX4" fmla="*/ 1010444 w 1010444"/>
              <a:gd name="connsiteY4" fmla="*/ 392112 h 723900"/>
              <a:gd name="connsiteX5" fmla="*/ 708025 w 1010444"/>
              <a:gd name="connsiteY5" fmla="*/ 145257 h 723900"/>
              <a:gd name="connsiteX6" fmla="*/ 226219 w 1010444"/>
              <a:gd name="connsiteY6" fmla="*/ 0 h 723900"/>
              <a:gd name="connsiteX0" fmla="*/ 226219 w 1010444"/>
              <a:gd name="connsiteY0" fmla="*/ 80168 h 804068"/>
              <a:gd name="connsiteX1" fmla="*/ 0 w 1010444"/>
              <a:gd name="connsiteY1" fmla="*/ 277018 h 804068"/>
              <a:gd name="connsiteX2" fmla="*/ 586582 w 1010444"/>
              <a:gd name="connsiteY2" fmla="*/ 804068 h 804068"/>
              <a:gd name="connsiteX3" fmla="*/ 885031 w 1010444"/>
              <a:gd name="connsiteY3" fmla="*/ 753269 h 804068"/>
              <a:gd name="connsiteX4" fmla="*/ 1010444 w 1010444"/>
              <a:gd name="connsiteY4" fmla="*/ 472280 h 804068"/>
              <a:gd name="connsiteX5" fmla="*/ 666750 w 1010444"/>
              <a:gd name="connsiteY5" fmla="*/ 0 h 804068"/>
              <a:gd name="connsiteX6" fmla="*/ 226219 w 1010444"/>
              <a:gd name="connsiteY6" fmla="*/ 80168 h 804068"/>
              <a:gd name="connsiteX0" fmla="*/ 226219 w 991394"/>
              <a:gd name="connsiteY0" fmla="*/ 80168 h 804068"/>
              <a:gd name="connsiteX1" fmla="*/ 0 w 991394"/>
              <a:gd name="connsiteY1" fmla="*/ 277018 h 804068"/>
              <a:gd name="connsiteX2" fmla="*/ 586582 w 991394"/>
              <a:gd name="connsiteY2" fmla="*/ 804068 h 804068"/>
              <a:gd name="connsiteX3" fmla="*/ 885031 w 991394"/>
              <a:gd name="connsiteY3" fmla="*/ 753269 h 804068"/>
              <a:gd name="connsiteX4" fmla="*/ 991394 w 991394"/>
              <a:gd name="connsiteY4" fmla="*/ 50005 h 804068"/>
              <a:gd name="connsiteX5" fmla="*/ 666750 w 991394"/>
              <a:gd name="connsiteY5" fmla="*/ 0 h 804068"/>
              <a:gd name="connsiteX6" fmla="*/ 226219 w 991394"/>
              <a:gd name="connsiteY6" fmla="*/ 80168 h 804068"/>
              <a:gd name="connsiteX0" fmla="*/ 226219 w 991394"/>
              <a:gd name="connsiteY0" fmla="*/ 80168 h 804068"/>
              <a:gd name="connsiteX1" fmla="*/ 0 w 991394"/>
              <a:gd name="connsiteY1" fmla="*/ 277018 h 804068"/>
              <a:gd name="connsiteX2" fmla="*/ 586582 w 991394"/>
              <a:gd name="connsiteY2" fmla="*/ 804068 h 804068"/>
              <a:gd name="connsiteX3" fmla="*/ 662781 w 991394"/>
              <a:gd name="connsiteY3" fmla="*/ 365919 h 804068"/>
              <a:gd name="connsiteX4" fmla="*/ 991394 w 991394"/>
              <a:gd name="connsiteY4" fmla="*/ 50005 h 804068"/>
              <a:gd name="connsiteX5" fmla="*/ 666750 w 991394"/>
              <a:gd name="connsiteY5" fmla="*/ 0 h 804068"/>
              <a:gd name="connsiteX6" fmla="*/ 226219 w 991394"/>
              <a:gd name="connsiteY6" fmla="*/ 80168 h 804068"/>
              <a:gd name="connsiteX0" fmla="*/ 226219 w 991394"/>
              <a:gd name="connsiteY0" fmla="*/ 80168 h 470693"/>
              <a:gd name="connsiteX1" fmla="*/ 0 w 991394"/>
              <a:gd name="connsiteY1" fmla="*/ 277018 h 470693"/>
              <a:gd name="connsiteX2" fmla="*/ 361157 w 991394"/>
              <a:gd name="connsiteY2" fmla="*/ 470693 h 470693"/>
              <a:gd name="connsiteX3" fmla="*/ 662781 w 991394"/>
              <a:gd name="connsiteY3" fmla="*/ 365919 h 470693"/>
              <a:gd name="connsiteX4" fmla="*/ 991394 w 991394"/>
              <a:gd name="connsiteY4" fmla="*/ 50005 h 470693"/>
              <a:gd name="connsiteX5" fmla="*/ 666750 w 991394"/>
              <a:gd name="connsiteY5" fmla="*/ 0 h 470693"/>
              <a:gd name="connsiteX6" fmla="*/ 226219 w 991394"/>
              <a:gd name="connsiteY6" fmla="*/ 80168 h 470693"/>
              <a:gd name="connsiteX0" fmla="*/ 226219 w 991394"/>
              <a:gd name="connsiteY0" fmla="*/ 80168 h 470693"/>
              <a:gd name="connsiteX1" fmla="*/ 0 w 991394"/>
              <a:gd name="connsiteY1" fmla="*/ 277018 h 470693"/>
              <a:gd name="connsiteX2" fmla="*/ 361157 w 991394"/>
              <a:gd name="connsiteY2" fmla="*/ 470693 h 470693"/>
              <a:gd name="connsiteX3" fmla="*/ 656431 w 991394"/>
              <a:gd name="connsiteY3" fmla="*/ 359569 h 470693"/>
              <a:gd name="connsiteX4" fmla="*/ 991394 w 991394"/>
              <a:gd name="connsiteY4" fmla="*/ 50005 h 470693"/>
              <a:gd name="connsiteX5" fmla="*/ 666750 w 991394"/>
              <a:gd name="connsiteY5" fmla="*/ 0 h 470693"/>
              <a:gd name="connsiteX6" fmla="*/ 226219 w 991394"/>
              <a:gd name="connsiteY6" fmla="*/ 80168 h 47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1394" h="470693">
                <a:moveTo>
                  <a:pt x="226219" y="80168"/>
                </a:moveTo>
                <a:lnTo>
                  <a:pt x="0" y="277018"/>
                </a:lnTo>
                <a:lnTo>
                  <a:pt x="361157" y="470693"/>
                </a:lnTo>
                <a:lnTo>
                  <a:pt x="656431" y="359569"/>
                </a:lnTo>
                <a:lnTo>
                  <a:pt x="991394" y="50005"/>
                </a:lnTo>
                <a:lnTo>
                  <a:pt x="666750" y="0"/>
                </a:lnTo>
                <a:lnTo>
                  <a:pt x="226219" y="80168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Freihandform 409"/>
          <p:cNvSpPr/>
          <p:nvPr/>
        </p:nvSpPr>
        <p:spPr>
          <a:xfrm>
            <a:off x="1858168" y="4044158"/>
            <a:ext cx="661194" cy="753268"/>
          </a:xfrm>
          <a:custGeom>
            <a:avLst/>
            <a:gdLst>
              <a:gd name="connsiteX0" fmla="*/ 7144 w 233362"/>
              <a:gd name="connsiteY0" fmla="*/ 0 h 323850"/>
              <a:gd name="connsiteX1" fmla="*/ 0 w 233362"/>
              <a:gd name="connsiteY1" fmla="*/ 323850 h 323850"/>
              <a:gd name="connsiteX2" fmla="*/ 180975 w 233362"/>
              <a:gd name="connsiteY2" fmla="*/ 292894 h 323850"/>
              <a:gd name="connsiteX3" fmla="*/ 233362 w 233362"/>
              <a:gd name="connsiteY3" fmla="*/ 178594 h 323850"/>
              <a:gd name="connsiteX4" fmla="*/ 180975 w 233362"/>
              <a:gd name="connsiteY4" fmla="*/ 28575 h 323850"/>
              <a:gd name="connsiteX5" fmla="*/ 7144 w 233362"/>
              <a:gd name="connsiteY5" fmla="*/ 0 h 323850"/>
              <a:gd name="connsiteX0" fmla="*/ 7144 w 330994"/>
              <a:gd name="connsiteY0" fmla="*/ 347663 h 671513"/>
              <a:gd name="connsiteX1" fmla="*/ 0 w 330994"/>
              <a:gd name="connsiteY1" fmla="*/ 671513 h 671513"/>
              <a:gd name="connsiteX2" fmla="*/ 180975 w 330994"/>
              <a:gd name="connsiteY2" fmla="*/ 640557 h 671513"/>
              <a:gd name="connsiteX3" fmla="*/ 233362 w 330994"/>
              <a:gd name="connsiteY3" fmla="*/ 526257 h 671513"/>
              <a:gd name="connsiteX4" fmla="*/ 330994 w 330994"/>
              <a:gd name="connsiteY4" fmla="*/ 0 h 671513"/>
              <a:gd name="connsiteX5" fmla="*/ 7144 w 330994"/>
              <a:gd name="connsiteY5" fmla="*/ 347663 h 671513"/>
              <a:gd name="connsiteX0" fmla="*/ 7144 w 347662"/>
              <a:gd name="connsiteY0" fmla="*/ 347663 h 676276"/>
              <a:gd name="connsiteX1" fmla="*/ 0 w 347662"/>
              <a:gd name="connsiteY1" fmla="*/ 671513 h 676276"/>
              <a:gd name="connsiteX2" fmla="*/ 180975 w 347662"/>
              <a:gd name="connsiteY2" fmla="*/ 640557 h 676276"/>
              <a:gd name="connsiteX3" fmla="*/ 347662 w 347662"/>
              <a:gd name="connsiteY3" fmla="*/ 676276 h 676276"/>
              <a:gd name="connsiteX4" fmla="*/ 330994 w 347662"/>
              <a:gd name="connsiteY4" fmla="*/ 0 h 676276"/>
              <a:gd name="connsiteX5" fmla="*/ 7144 w 347662"/>
              <a:gd name="connsiteY5" fmla="*/ 347663 h 676276"/>
              <a:gd name="connsiteX0" fmla="*/ 7144 w 347662"/>
              <a:gd name="connsiteY0" fmla="*/ 347663 h 676276"/>
              <a:gd name="connsiteX1" fmla="*/ 0 w 347662"/>
              <a:gd name="connsiteY1" fmla="*/ 671513 h 676276"/>
              <a:gd name="connsiteX2" fmla="*/ 180975 w 347662"/>
              <a:gd name="connsiteY2" fmla="*/ 640557 h 676276"/>
              <a:gd name="connsiteX3" fmla="*/ 347662 w 347662"/>
              <a:gd name="connsiteY3" fmla="*/ 676276 h 676276"/>
              <a:gd name="connsiteX4" fmla="*/ 330994 w 347662"/>
              <a:gd name="connsiteY4" fmla="*/ 0 h 676276"/>
              <a:gd name="connsiteX5" fmla="*/ 185737 w 347662"/>
              <a:gd name="connsiteY5" fmla="*/ 152401 h 676276"/>
              <a:gd name="connsiteX6" fmla="*/ 7144 w 347662"/>
              <a:gd name="connsiteY6" fmla="*/ 347663 h 676276"/>
              <a:gd name="connsiteX0" fmla="*/ 7144 w 473869"/>
              <a:gd name="connsiteY0" fmla="*/ 195262 h 523875"/>
              <a:gd name="connsiteX1" fmla="*/ 0 w 473869"/>
              <a:gd name="connsiteY1" fmla="*/ 519112 h 523875"/>
              <a:gd name="connsiteX2" fmla="*/ 180975 w 473869"/>
              <a:gd name="connsiteY2" fmla="*/ 488156 h 523875"/>
              <a:gd name="connsiteX3" fmla="*/ 347662 w 473869"/>
              <a:gd name="connsiteY3" fmla="*/ 523875 h 523875"/>
              <a:gd name="connsiteX4" fmla="*/ 473869 w 473869"/>
              <a:gd name="connsiteY4" fmla="*/ 447674 h 523875"/>
              <a:gd name="connsiteX5" fmla="*/ 185737 w 473869"/>
              <a:gd name="connsiteY5" fmla="*/ 0 h 523875"/>
              <a:gd name="connsiteX6" fmla="*/ 7144 w 473869"/>
              <a:gd name="connsiteY6" fmla="*/ 195262 h 523875"/>
              <a:gd name="connsiteX0" fmla="*/ 7144 w 473869"/>
              <a:gd name="connsiteY0" fmla="*/ 195262 h 881063"/>
              <a:gd name="connsiteX1" fmla="*/ 0 w 473869"/>
              <a:gd name="connsiteY1" fmla="*/ 519112 h 881063"/>
              <a:gd name="connsiteX2" fmla="*/ 180975 w 473869"/>
              <a:gd name="connsiteY2" fmla="*/ 488156 h 881063"/>
              <a:gd name="connsiteX3" fmla="*/ 383381 w 473869"/>
              <a:gd name="connsiteY3" fmla="*/ 881063 h 881063"/>
              <a:gd name="connsiteX4" fmla="*/ 473869 w 473869"/>
              <a:gd name="connsiteY4" fmla="*/ 447674 h 881063"/>
              <a:gd name="connsiteX5" fmla="*/ 185737 w 473869"/>
              <a:gd name="connsiteY5" fmla="*/ 0 h 881063"/>
              <a:gd name="connsiteX6" fmla="*/ 7144 w 473869"/>
              <a:gd name="connsiteY6" fmla="*/ 195262 h 881063"/>
              <a:gd name="connsiteX0" fmla="*/ 7144 w 473869"/>
              <a:gd name="connsiteY0" fmla="*/ 195262 h 957262"/>
              <a:gd name="connsiteX1" fmla="*/ 0 w 473869"/>
              <a:gd name="connsiteY1" fmla="*/ 519112 h 957262"/>
              <a:gd name="connsiteX2" fmla="*/ 78582 w 473869"/>
              <a:gd name="connsiteY2" fmla="*/ 957262 h 957262"/>
              <a:gd name="connsiteX3" fmla="*/ 383381 w 473869"/>
              <a:gd name="connsiteY3" fmla="*/ 881063 h 957262"/>
              <a:gd name="connsiteX4" fmla="*/ 473869 w 473869"/>
              <a:gd name="connsiteY4" fmla="*/ 447674 h 957262"/>
              <a:gd name="connsiteX5" fmla="*/ 185737 w 473869"/>
              <a:gd name="connsiteY5" fmla="*/ 0 h 957262"/>
              <a:gd name="connsiteX6" fmla="*/ 7144 w 473869"/>
              <a:gd name="connsiteY6" fmla="*/ 195262 h 957262"/>
              <a:gd name="connsiteX0" fmla="*/ 7144 w 473869"/>
              <a:gd name="connsiteY0" fmla="*/ 35718 h 797718"/>
              <a:gd name="connsiteX1" fmla="*/ 0 w 473869"/>
              <a:gd name="connsiteY1" fmla="*/ 359568 h 797718"/>
              <a:gd name="connsiteX2" fmla="*/ 78582 w 473869"/>
              <a:gd name="connsiteY2" fmla="*/ 797718 h 797718"/>
              <a:gd name="connsiteX3" fmla="*/ 383381 w 473869"/>
              <a:gd name="connsiteY3" fmla="*/ 721519 h 797718"/>
              <a:gd name="connsiteX4" fmla="*/ 473869 w 473869"/>
              <a:gd name="connsiteY4" fmla="*/ 288130 h 797718"/>
              <a:gd name="connsiteX5" fmla="*/ 342900 w 473869"/>
              <a:gd name="connsiteY5" fmla="*/ 0 h 797718"/>
              <a:gd name="connsiteX6" fmla="*/ 7144 w 473869"/>
              <a:gd name="connsiteY6" fmla="*/ 35718 h 797718"/>
              <a:gd name="connsiteX0" fmla="*/ 213519 w 473869"/>
              <a:gd name="connsiteY0" fmla="*/ 150018 h 797718"/>
              <a:gd name="connsiteX1" fmla="*/ 0 w 473869"/>
              <a:gd name="connsiteY1" fmla="*/ 359568 h 797718"/>
              <a:gd name="connsiteX2" fmla="*/ 78582 w 473869"/>
              <a:gd name="connsiteY2" fmla="*/ 797718 h 797718"/>
              <a:gd name="connsiteX3" fmla="*/ 383381 w 473869"/>
              <a:gd name="connsiteY3" fmla="*/ 721519 h 797718"/>
              <a:gd name="connsiteX4" fmla="*/ 473869 w 473869"/>
              <a:gd name="connsiteY4" fmla="*/ 288130 h 797718"/>
              <a:gd name="connsiteX5" fmla="*/ 342900 w 473869"/>
              <a:gd name="connsiteY5" fmla="*/ 0 h 797718"/>
              <a:gd name="connsiteX6" fmla="*/ 213519 w 473869"/>
              <a:gd name="connsiteY6" fmla="*/ 150018 h 797718"/>
              <a:gd name="connsiteX0" fmla="*/ 213519 w 473869"/>
              <a:gd name="connsiteY0" fmla="*/ 175418 h 823118"/>
              <a:gd name="connsiteX1" fmla="*/ 0 w 473869"/>
              <a:gd name="connsiteY1" fmla="*/ 384968 h 823118"/>
              <a:gd name="connsiteX2" fmla="*/ 78582 w 473869"/>
              <a:gd name="connsiteY2" fmla="*/ 823118 h 823118"/>
              <a:gd name="connsiteX3" fmla="*/ 383381 w 473869"/>
              <a:gd name="connsiteY3" fmla="*/ 746919 h 823118"/>
              <a:gd name="connsiteX4" fmla="*/ 473869 w 473869"/>
              <a:gd name="connsiteY4" fmla="*/ 313530 h 823118"/>
              <a:gd name="connsiteX5" fmla="*/ 438150 w 473869"/>
              <a:gd name="connsiteY5" fmla="*/ 0 h 823118"/>
              <a:gd name="connsiteX6" fmla="*/ 213519 w 473869"/>
              <a:gd name="connsiteY6" fmla="*/ 175418 h 823118"/>
              <a:gd name="connsiteX0" fmla="*/ 213519 w 470694"/>
              <a:gd name="connsiteY0" fmla="*/ 175418 h 823118"/>
              <a:gd name="connsiteX1" fmla="*/ 0 w 470694"/>
              <a:gd name="connsiteY1" fmla="*/ 384968 h 823118"/>
              <a:gd name="connsiteX2" fmla="*/ 78582 w 470694"/>
              <a:gd name="connsiteY2" fmla="*/ 823118 h 823118"/>
              <a:gd name="connsiteX3" fmla="*/ 383381 w 470694"/>
              <a:gd name="connsiteY3" fmla="*/ 746919 h 823118"/>
              <a:gd name="connsiteX4" fmla="*/ 470694 w 470694"/>
              <a:gd name="connsiteY4" fmla="*/ 418305 h 823118"/>
              <a:gd name="connsiteX5" fmla="*/ 438150 w 470694"/>
              <a:gd name="connsiteY5" fmla="*/ 0 h 823118"/>
              <a:gd name="connsiteX6" fmla="*/ 213519 w 470694"/>
              <a:gd name="connsiteY6" fmla="*/ 175418 h 823118"/>
              <a:gd name="connsiteX0" fmla="*/ 213519 w 470694"/>
              <a:gd name="connsiteY0" fmla="*/ 175418 h 823118"/>
              <a:gd name="connsiteX1" fmla="*/ 0 w 470694"/>
              <a:gd name="connsiteY1" fmla="*/ 384968 h 823118"/>
              <a:gd name="connsiteX2" fmla="*/ 78582 w 470694"/>
              <a:gd name="connsiteY2" fmla="*/ 823118 h 823118"/>
              <a:gd name="connsiteX3" fmla="*/ 342106 w 470694"/>
              <a:gd name="connsiteY3" fmla="*/ 689769 h 823118"/>
              <a:gd name="connsiteX4" fmla="*/ 470694 w 470694"/>
              <a:gd name="connsiteY4" fmla="*/ 418305 h 823118"/>
              <a:gd name="connsiteX5" fmla="*/ 438150 w 470694"/>
              <a:gd name="connsiteY5" fmla="*/ 0 h 823118"/>
              <a:gd name="connsiteX6" fmla="*/ 213519 w 470694"/>
              <a:gd name="connsiteY6" fmla="*/ 175418 h 823118"/>
              <a:gd name="connsiteX0" fmla="*/ 286544 w 543719"/>
              <a:gd name="connsiteY0" fmla="*/ 175418 h 823118"/>
              <a:gd name="connsiteX1" fmla="*/ 0 w 543719"/>
              <a:gd name="connsiteY1" fmla="*/ 515143 h 823118"/>
              <a:gd name="connsiteX2" fmla="*/ 151607 w 543719"/>
              <a:gd name="connsiteY2" fmla="*/ 823118 h 823118"/>
              <a:gd name="connsiteX3" fmla="*/ 415131 w 543719"/>
              <a:gd name="connsiteY3" fmla="*/ 689769 h 823118"/>
              <a:gd name="connsiteX4" fmla="*/ 543719 w 543719"/>
              <a:gd name="connsiteY4" fmla="*/ 418305 h 823118"/>
              <a:gd name="connsiteX5" fmla="*/ 511175 w 543719"/>
              <a:gd name="connsiteY5" fmla="*/ 0 h 823118"/>
              <a:gd name="connsiteX6" fmla="*/ 286544 w 543719"/>
              <a:gd name="connsiteY6" fmla="*/ 175418 h 823118"/>
              <a:gd name="connsiteX0" fmla="*/ 404019 w 661194"/>
              <a:gd name="connsiteY0" fmla="*/ 175418 h 823118"/>
              <a:gd name="connsiteX1" fmla="*/ 0 w 661194"/>
              <a:gd name="connsiteY1" fmla="*/ 562768 h 823118"/>
              <a:gd name="connsiteX2" fmla="*/ 269082 w 661194"/>
              <a:gd name="connsiteY2" fmla="*/ 823118 h 823118"/>
              <a:gd name="connsiteX3" fmla="*/ 532606 w 661194"/>
              <a:gd name="connsiteY3" fmla="*/ 689769 h 823118"/>
              <a:gd name="connsiteX4" fmla="*/ 661194 w 661194"/>
              <a:gd name="connsiteY4" fmla="*/ 418305 h 823118"/>
              <a:gd name="connsiteX5" fmla="*/ 628650 w 661194"/>
              <a:gd name="connsiteY5" fmla="*/ 0 h 823118"/>
              <a:gd name="connsiteX6" fmla="*/ 404019 w 661194"/>
              <a:gd name="connsiteY6" fmla="*/ 175418 h 823118"/>
              <a:gd name="connsiteX0" fmla="*/ 404019 w 661194"/>
              <a:gd name="connsiteY0" fmla="*/ 175418 h 753268"/>
              <a:gd name="connsiteX1" fmla="*/ 0 w 661194"/>
              <a:gd name="connsiteY1" fmla="*/ 562768 h 753268"/>
              <a:gd name="connsiteX2" fmla="*/ 256382 w 661194"/>
              <a:gd name="connsiteY2" fmla="*/ 753268 h 753268"/>
              <a:gd name="connsiteX3" fmla="*/ 532606 w 661194"/>
              <a:gd name="connsiteY3" fmla="*/ 689769 h 753268"/>
              <a:gd name="connsiteX4" fmla="*/ 661194 w 661194"/>
              <a:gd name="connsiteY4" fmla="*/ 418305 h 753268"/>
              <a:gd name="connsiteX5" fmla="*/ 628650 w 661194"/>
              <a:gd name="connsiteY5" fmla="*/ 0 h 753268"/>
              <a:gd name="connsiteX6" fmla="*/ 404019 w 661194"/>
              <a:gd name="connsiteY6" fmla="*/ 175418 h 75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194" h="753268">
                <a:moveTo>
                  <a:pt x="404019" y="175418"/>
                </a:moveTo>
                <a:lnTo>
                  <a:pt x="0" y="562768"/>
                </a:lnTo>
                <a:lnTo>
                  <a:pt x="256382" y="753268"/>
                </a:lnTo>
                <a:lnTo>
                  <a:pt x="532606" y="689769"/>
                </a:lnTo>
                <a:lnTo>
                  <a:pt x="661194" y="418305"/>
                </a:lnTo>
                <a:lnTo>
                  <a:pt x="628650" y="0"/>
                </a:lnTo>
                <a:lnTo>
                  <a:pt x="404019" y="175418"/>
                </a:ln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Freihandform 410"/>
          <p:cNvSpPr/>
          <p:nvPr/>
        </p:nvSpPr>
        <p:spPr>
          <a:xfrm>
            <a:off x="1893092" y="5025232"/>
            <a:ext cx="969169" cy="502443"/>
          </a:xfrm>
          <a:custGeom>
            <a:avLst/>
            <a:gdLst>
              <a:gd name="connsiteX0" fmla="*/ 7144 w 233362"/>
              <a:gd name="connsiteY0" fmla="*/ 0 h 323850"/>
              <a:gd name="connsiteX1" fmla="*/ 0 w 233362"/>
              <a:gd name="connsiteY1" fmla="*/ 323850 h 323850"/>
              <a:gd name="connsiteX2" fmla="*/ 180975 w 233362"/>
              <a:gd name="connsiteY2" fmla="*/ 292894 h 323850"/>
              <a:gd name="connsiteX3" fmla="*/ 233362 w 233362"/>
              <a:gd name="connsiteY3" fmla="*/ 178594 h 323850"/>
              <a:gd name="connsiteX4" fmla="*/ 180975 w 233362"/>
              <a:gd name="connsiteY4" fmla="*/ 28575 h 323850"/>
              <a:gd name="connsiteX5" fmla="*/ 7144 w 233362"/>
              <a:gd name="connsiteY5" fmla="*/ 0 h 323850"/>
              <a:gd name="connsiteX0" fmla="*/ 7144 w 330994"/>
              <a:gd name="connsiteY0" fmla="*/ 347663 h 671513"/>
              <a:gd name="connsiteX1" fmla="*/ 0 w 330994"/>
              <a:gd name="connsiteY1" fmla="*/ 671513 h 671513"/>
              <a:gd name="connsiteX2" fmla="*/ 180975 w 330994"/>
              <a:gd name="connsiteY2" fmla="*/ 640557 h 671513"/>
              <a:gd name="connsiteX3" fmla="*/ 233362 w 330994"/>
              <a:gd name="connsiteY3" fmla="*/ 526257 h 671513"/>
              <a:gd name="connsiteX4" fmla="*/ 330994 w 330994"/>
              <a:gd name="connsiteY4" fmla="*/ 0 h 671513"/>
              <a:gd name="connsiteX5" fmla="*/ 7144 w 330994"/>
              <a:gd name="connsiteY5" fmla="*/ 347663 h 671513"/>
              <a:gd name="connsiteX0" fmla="*/ 7144 w 347662"/>
              <a:gd name="connsiteY0" fmla="*/ 347663 h 676276"/>
              <a:gd name="connsiteX1" fmla="*/ 0 w 347662"/>
              <a:gd name="connsiteY1" fmla="*/ 671513 h 676276"/>
              <a:gd name="connsiteX2" fmla="*/ 180975 w 347662"/>
              <a:gd name="connsiteY2" fmla="*/ 640557 h 676276"/>
              <a:gd name="connsiteX3" fmla="*/ 347662 w 347662"/>
              <a:gd name="connsiteY3" fmla="*/ 676276 h 676276"/>
              <a:gd name="connsiteX4" fmla="*/ 330994 w 347662"/>
              <a:gd name="connsiteY4" fmla="*/ 0 h 676276"/>
              <a:gd name="connsiteX5" fmla="*/ 7144 w 347662"/>
              <a:gd name="connsiteY5" fmla="*/ 347663 h 676276"/>
              <a:gd name="connsiteX0" fmla="*/ 7144 w 347662"/>
              <a:gd name="connsiteY0" fmla="*/ 347663 h 676276"/>
              <a:gd name="connsiteX1" fmla="*/ 0 w 347662"/>
              <a:gd name="connsiteY1" fmla="*/ 671513 h 676276"/>
              <a:gd name="connsiteX2" fmla="*/ 180975 w 347662"/>
              <a:gd name="connsiteY2" fmla="*/ 640557 h 676276"/>
              <a:gd name="connsiteX3" fmla="*/ 347662 w 347662"/>
              <a:gd name="connsiteY3" fmla="*/ 676276 h 676276"/>
              <a:gd name="connsiteX4" fmla="*/ 330994 w 347662"/>
              <a:gd name="connsiteY4" fmla="*/ 0 h 676276"/>
              <a:gd name="connsiteX5" fmla="*/ 185737 w 347662"/>
              <a:gd name="connsiteY5" fmla="*/ 152401 h 676276"/>
              <a:gd name="connsiteX6" fmla="*/ 7144 w 347662"/>
              <a:gd name="connsiteY6" fmla="*/ 347663 h 676276"/>
              <a:gd name="connsiteX0" fmla="*/ 7144 w 473869"/>
              <a:gd name="connsiteY0" fmla="*/ 195262 h 523875"/>
              <a:gd name="connsiteX1" fmla="*/ 0 w 473869"/>
              <a:gd name="connsiteY1" fmla="*/ 519112 h 523875"/>
              <a:gd name="connsiteX2" fmla="*/ 180975 w 473869"/>
              <a:gd name="connsiteY2" fmla="*/ 488156 h 523875"/>
              <a:gd name="connsiteX3" fmla="*/ 347662 w 473869"/>
              <a:gd name="connsiteY3" fmla="*/ 523875 h 523875"/>
              <a:gd name="connsiteX4" fmla="*/ 473869 w 473869"/>
              <a:gd name="connsiteY4" fmla="*/ 447674 h 523875"/>
              <a:gd name="connsiteX5" fmla="*/ 185737 w 473869"/>
              <a:gd name="connsiteY5" fmla="*/ 0 h 523875"/>
              <a:gd name="connsiteX6" fmla="*/ 7144 w 473869"/>
              <a:gd name="connsiteY6" fmla="*/ 195262 h 523875"/>
              <a:gd name="connsiteX0" fmla="*/ 7144 w 473869"/>
              <a:gd name="connsiteY0" fmla="*/ 195262 h 881063"/>
              <a:gd name="connsiteX1" fmla="*/ 0 w 473869"/>
              <a:gd name="connsiteY1" fmla="*/ 519112 h 881063"/>
              <a:gd name="connsiteX2" fmla="*/ 180975 w 473869"/>
              <a:gd name="connsiteY2" fmla="*/ 488156 h 881063"/>
              <a:gd name="connsiteX3" fmla="*/ 383381 w 473869"/>
              <a:gd name="connsiteY3" fmla="*/ 881063 h 881063"/>
              <a:gd name="connsiteX4" fmla="*/ 473869 w 473869"/>
              <a:gd name="connsiteY4" fmla="*/ 447674 h 881063"/>
              <a:gd name="connsiteX5" fmla="*/ 185737 w 473869"/>
              <a:gd name="connsiteY5" fmla="*/ 0 h 881063"/>
              <a:gd name="connsiteX6" fmla="*/ 7144 w 473869"/>
              <a:gd name="connsiteY6" fmla="*/ 195262 h 881063"/>
              <a:gd name="connsiteX0" fmla="*/ 7144 w 473869"/>
              <a:gd name="connsiteY0" fmla="*/ 195262 h 957262"/>
              <a:gd name="connsiteX1" fmla="*/ 0 w 473869"/>
              <a:gd name="connsiteY1" fmla="*/ 519112 h 957262"/>
              <a:gd name="connsiteX2" fmla="*/ 78582 w 473869"/>
              <a:gd name="connsiteY2" fmla="*/ 957262 h 957262"/>
              <a:gd name="connsiteX3" fmla="*/ 383381 w 473869"/>
              <a:gd name="connsiteY3" fmla="*/ 881063 h 957262"/>
              <a:gd name="connsiteX4" fmla="*/ 473869 w 473869"/>
              <a:gd name="connsiteY4" fmla="*/ 447674 h 957262"/>
              <a:gd name="connsiteX5" fmla="*/ 185737 w 473869"/>
              <a:gd name="connsiteY5" fmla="*/ 0 h 957262"/>
              <a:gd name="connsiteX6" fmla="*/ 7144 w 473869"/>
              <a:gd name="connsiteY6" fmla="*/ 195262 h 957262"/>
              <a:gd name="connsiteX0" fmla="*/ 7144 w 473869"/>
              <a:gd name="connsiteY0" fmla="*/ 35718 h 797718"/>
              <a:gd name="connsiteX1" fmla="*/ 0 w 473869"/>
              <a:gd name="connsiteY1" fmla="*/ 359568 h 797718"/>
              <a:gd name="connsiteX2" fmla="*/ 78582 w 473869"/>
              <a:gd name="connsiteY2" fmla="*/ 797718 h 797718"/>
              <a:gd name="connsiteX3" fmla="*/ 383381 w 473869"/>
              <a:gd name="connsiteY3" fmla="*/ 721519 h 797718"/>
              <a:gd name="connsiteX4" fmla="*/ 473869 w 473869"/>
              <a:gd name="connsiteY4" fmla="*/ 288130 h 797718"/>
              <a:gd name="connsiteX5" fmla="*/ 342900 w 473869"/>
              <a:gd name="connsiteY5" fmla="*/ 0 h 797718"/>
              <a:gd name="connsiteX6" fmla="*/ 7144 w 473869"/>
              <a:gd name="connsiteY6" fmla="*/ 35718 h 797718"/>
              <a:gd name="connsiteX0" fmla="*/ 213519 w 473869"/>
              <a:gd name="connsiteY0" fmla="*/ 150018 h 797718"/>
              <a:gd name="connsiteX1" fmla="*/ 0 w 473869"/>
              <a:gd name="connsiteY1" fmla="*/ 359568 h 797718"/>
              <a:gd name="connsiteX2" fmla="*/ 78582 w 473869"/>
              <a:gd name="connsiteY2" fmla="*/ 797718 h 797718"/>
              <a:gd name="connsiteX3" fmla="*/ 383381 w 473869"/>
              <a:gd name="connsiteY3" fmla="*/ 721519 h 797718"/>
              <a:gd name="connsiteX4" fmla="*/ 473869 w 473869"/>
              <a:gd name="connsiteY4" fmla="*/ 288130 h 797718"/>
              <a:gd name="connsiteX5" fmla="*/ 342900 w 473869"/>
              <a:gd name="connsiteY5" fmla="*/ 0 h 797718"/>
              <a:gd name="connsiteX6" fmla="*/ 213519 w 473869"/>
              <a:gd name="connsiteY6" fmla="*/ 150018 h 797718"/>
              <a:gd name="connsiteX0" fmla="*/ 213519 w 473869"/>
              <a:gd name="connsiteY0" fmla="*/ 175418 h 823118"/>
              <a:gd name="connsiteX1" fmla="*/ 0 w 473869"/>
              <a:gd name="connsiteY1" fmla="*/ 384968 h 823118"/>
              <a:gd name="connsiteX2" fmla="*/ 78582 w 473869"/>
              <a:gd name="connsiteY2" fmla="*/ 823118 h 823118"/>
              <a:gd name="connsiteX3" fmla="*/ 383381 w 473869"/>
              <a:gd name="connsiteY3" fmla="*/ 746919 h 823118"/>
              <a:gd name="connsiteX4" fmla="*/ 473869 w 473869"/>
              <a:gd name="connsiteY4" fmla="*/ 313530 h 823118"/>
              <a:gd name="connsiteX5" fmla="*/ 438150 w 473869"/>
              <a:gd name="connsiteY5" fmla="*/ 0 h 823118"/>
              <a:gd name="connsiteX6" fmla="*/ 213519 w 473869"/>
              <a:gd name="connsiteY6" fmla="*/ 175418 h 823118"/>
              <a:gd name="connsiteX0" fmla="*/ 213519 w 470694"/>
              <a:gd name="connsiteY0" fmla="*/ 175418 h 823118"/>
              <a:gd name="connsiteX1" fmla="*/ 0 w 470694"/>
              <a:gd name="connsiteY1" fmla="*/ 384968 h 823118"/>
              <a:gd name="connsiteX2" fmla="*/ 78582 w 470694"/>
              <a:gd name="connsiteY2" fmla="*/ 823118 h 823118"/>
              <a:gd name="connsiteX3" fmla="*/ 383381 w 470694"/>
              <a:gd name="connsiteY3" fmla="*/ 746919 h 823118"/>
              <a:gd name="connsiteX4" fmla="*/ 470694 w 470694"/>
              <a:gd name="connsiteY4" fmla="*/ 418305 h 823118"/>
              <a:gd name="connsiteX5" fmla="*/ 438150 w 470694"/>
              <a:gd name="connsiteY5" fmla="*/ 0 h 823118"/>
              <a:gd name="connsiteX6" fmla="*/ 213519 w 470694"/>
              <a:gd name="connsiteY6" fmla="*/ 175418 h 823118"/>
              <a:gd name="connsiteX0" fmla="*/ 213519 w 470694"/>
              <a:gd name="connsiteY0" fmla="*/ 175418 h 823118"/>
              <a:gd name="connsiteX1" fmla="*/ 0 w 470694"/>
              <a:gd name="connsiteY1" fmla="*/ 384968 h 823118"/>
              <a:gd name="connsiteX2" fmla="*/ 78582 w 470694"/>
              <a:gd name="connsiteY2" fmla="*/ 823118 h 823118"/>
              <a:gd name="connsiteX3" fmla="*/ 342106 w 470694"/>
              <a:gd name="connsiteY3" fmla="*/ 689769 h 823118"/>
              <a:gd name="connsiteX4" fmla="*/ 470694 w 470694"/>
              <a:gd name="connsiteY4" fmla="*/ 418305 h 823118"/>
              <a:gd name="connsiteX5" fmla="*/ 438150 w 470694"/>
              <a:gd name="connsiteY5" fmla="*/ 0 h 823118"/>
              <a:gd name="connsiteX6" fmla="*/ 213519 w 470694"/>
              <a:gd name="connsiteY6" fmla="*/ 175418 h 823118"/>
              <a:gd name="connsiteX0" fmla="*/ 286544 w 543719"/>
              <a:gd name="connsiteY0" fmla="*/ 175418 h 823118"/>
              <a:gd name="connsiteX1" fmla="*/ 0 w 543719"/>
              <a:gd name="connsiteY1" fmla="*/ 515143 h 823118"/>
              <a:gd name="connsiteX2" fmla="*/ 151607 w 543719"/>
              <a:gd name="connsiteY2" fmla="*/ 823118 h 823118"/>
              <a:gd name="connsiteX3" fmla="*/ 415131 w 543719"/>
              <a:gd name="connsiteY3" fmla="*/ 689769 h 823118"/>
              <a:gd name="connsiteX4" fmla="*/ 543719 w 543719"/>
              <a:gd name="connsiteY4" fmla="*/ 418305 h 823118"/>
              <a:gd name="connsiteX5" fmla="*/ 511175 w 543719"/>
              <a:gd name="connsiteY5" fmla="*/ 0 h 823118"/>
              <a:gd name="connsiteX6" fmla="*/ 286544 w 543719"/>
              <a:gd name="connsiteY6" fmla="*/ 175418 h 823118"/>
              <a:gd name="connsiteX0" fmla="*/ 404019 w 661194"/>
              <a:gd name="connsiteY0" fmla="*/ 175418 h 823118"/>
              <a:gd name="connsiteX1" fmla="*/ 0 w 661194"/>
              <a:gd name="connsiteY1" fmla="*/ 562768 h 823118"/>
              <a:gd name="connsiteX2" fmla="*/ 269082 w 661194"/>
              <a:gd name="connsiteY2" fmla="*/ 823118 h 823118"/>
              <a:gd name="connsiteX3" fmla="*/ 532606 w 661194"/>
              <a:gd name="connsiteY3" fmla="*/ 689769 h 823118"/>
              <a:gd name="connsiteX4" fmla="*/ 661194 w 661194"/>
              <a:gd name="connsiteY4" fmla="*/ 418305 h 823118"/>
              <a:gd name="connsiteX5" fmla="*/ 628650 w 661194"/>
              <a:gd name="connsiteY5" fmla="*/ 0 h 823118"/>
              <a:gd name="connsiteX6" fmla="*/ 404019 w 661194"/>
              <a:gd name="connsiteY6" fmla="*/ 175418 h 823118"/>
              <a:gd name="connsiteX0" fmla="*/ 404019 w 661194"/>
              <a:gd name="connsiteY0" fmla="*/ 175418 h 753268"/>
              <a:gd name="connsiteX1" fmla="*/ 0 w 661194"/>
              <a:gd name="connsiteY1" fmla="*/ 562768 h 753268"/>
              <a:gd name="connsiteX2" fmla="*/ 256382 w 661194"/>
              <a:gd name="connsiteY2" fmla="*/ 753268 h 753268"/>
              <a:gd name="connsiteX3" fmla="*/ 532606 w 661194"/>
              <a:gd name="connsiteY3" fmla="*/ 689769 h 753268"/>
              <a:gd name="connsiteX4" fmla="*/ 661194 w 661194"/>
              <a:gd name="connsiteY4" fmla="*/ 418305 h 753268"/>
              <a:gd name="connsiteX5" fmla="*/ 628650 w 661194"/>
              <a:gd name="connsiteY5" fmla="*/ 0 h 753268"/>
              <a:gd name="connsiteX6" fmla="*/ 404019 w 661194"/>
              <a:gd name="connsiteY6" fmla="*/ 175418 h 753268"/>
              <a:gd name="connsiteX0" fmla="*/ 731044 w 988219"/>
              <a:gd name="connsiteY0" fmla="*/ 175418 h 753268"/>
              <a:gd name="connsiteX1" fmla="*/ 0 w 988219"/>
              <a:gd name="connsiteY1" fmla="*/ 384968 h 753268"/>
              <a:gd name="connsiteX2" fmla="*/ 583407 w 988219"/>
              <a:gd name="connsiteY2" fmla="*/ 753268 h 753268"/>
              <a:gd name="connsiteX3" fmla="*/ 859631 w 988219"/>
              <a:gd name="connsiteY3" fmla="*/ 689769 h 753268"/>
              <a:gd name="connsiteX4" fmla="*/ 988219 w 988219"/>
              <a:gd name="connsiteY4" fmla="*/ 418305 h 753268"/>
              <a:gd name="connsiteX5" fmla="*/ 955675 w 988219"/>
              <a:gd name="connsiteY5" fmla="*/ 0 h 753268"/>
              <a:gd name="connsiteX6" fmla="*/ 731044 w 988219"/>
              <a:gd name="connsiteY6" fmla="*/ 175418 h 753268"/>
              <a:gd name="connsiteX0" fmla="*/ 216694 w 988219"/>
              <a:gd name="connsiteY0" fmla="*/ 188118 h 753268"/>
              <a:gd name="connsiteX1" fmla="*/ 0 w 988219"/>
              <a:gd name="connsiteY1" fmla="*/ 384968 h 753268"/>
              <a:gd name="connsiteX2" fmla="*/ 583407 w 988219"/>
              <a:gd name="connsiteY2" fmla="*/ 753268 h 753268"/>
              <a:gd name="connsiteX3" fmla="*/ 859631 w 988219"/>
              <a:gd name="connsiteY3" fmla="*/ 689769 h 753268"/>
              <a:gd name="connsiteX4" fmla="*/ 988219 w 988219"/>
              <a:gd name="connsiteY4" fmla="*/ 418305 h 753268"/>
              <a:gd name="connsiteX5" fmla="*/ 955675 w 988219"/>
              <a:gd name="connsiteY5" fmla="*/ 0 h 753268"/>
              <a:gd name="connsiteX6" fmla="*/ 216694 w 988219"/>
              <a:gd name="connsiteY6" fmla="*/ 188118 h 753268"/>
              <a:gd name="connsiteX0" fmla="*/ 216694 w 988219"/>
              <a:gd name="connsiteY0" fmla="*/ 105568 h 670718"/>
              <a:gd name="connsiteX1" fmla="*/ 0 w 988219"/>
              <a:gd name="connsiteY1" fmla="*/ 302418 h 670718"/>
              <a:gd name="connsiteX2" fmla="*/ 583407 w 988219"/>
              <a:gd name="connsiteY2" fmla="*/ 670718 h 670718"/>
              <a:gd name="connsiteX3" fmla="*/ 859631 w 988219"/>
              <a:gd name="connsiteY3" fmla="*/ 607219 h 670718"/>
              <a:gd name="connsiteX4" fmla="*/ 988219 w 988219"/>
              <a:gd name="connsiteY4" fmla="*/ 335755 h 670718"/>
              <a:gd name="connsiteX5" fmla="*/ 638175 w 988219"/>
              <a:gd name="connsiteY5" fmla="*/ 0 h 670718"/>
              <a:gd name="connsiteX6" fmla="*/ 216694 w 988219"/>
              <a:gd name="connsiteY6" fmla="*/ 105568 h 670718"/>
              <a:gd name="connsiteX0" fmla="*/ 216694 w 969169"/>
              <a:gd name="connsiteY0" fmla="*/ 105568 h 670718"/>
              <a:gd name="connsiteX1" fmla="*/ 0 w 969169"/>
              <a:gd name="connsiteY1" fmla="*/ 302418 h 670718"/>
              <a:gd name="connsiteX2" fmla="*/ 583407 w 969169"/>
              <a:gd name="connsiteY2" fmla="*/ 670718 h 670718"/>
              <a:gd name="connsiteX3" fmla="*/ 859631 w 969169"/>
              <a:gd name="connsiteY3" fmla="*/ 607219 h 670718"/>
              <a:gd name="connsiteX4" fmla="*/ 969169 w 969169"/>
              <a:gd name="connsiteY4" fmla="*/ 59530 h 670718"/>
              <a:gd name="connsiteX5" fmla="*/ 638175 w 969169"/>
              <a:gd name="connsiteY5" fmla="*/ 0 h 670718"/>
              <a:gd name="connsiteX6" fmla="*/ 216694 w 969169"/>
              <a:gd name="connsiteY6" fmla="*/ 105568 h 670718"/>
              <a:gd name="connsiteX0" fmla="*/ 216694 w 969169"/>
              <a:gd name="connsiteY0" fmla="*/ 105568 h 670718"/>
              <a:gd name="connsiteX1" fmla="*/ 0 w 969169"/>
              <a:gd name="connsiteY1" fmla="*/ 302418 h 670718"/>
              <a:gd name="connsiteX2" fmla="*/ 583407 w 969169"/>
              <a:gd name="connsiteY2" fmla="*/ 670718 h 670718"/>
              <a:gd name="connsiteX3" fmla="*/ 665956 w 969169"/>
              <a:gd name="connsiteY3" fmla="*/ 410369 h 670718"/>
              <a:gd name="connsiteX4" fmla="*/ 969169 w 969169"/>
              <a:gd name="connsiteY4" fmla="*/ 59530 h 670718"/>
              <a:gd name="connsiteX5" fmla="*/ 638175 w 969169"/>
              <a:gd name="connsiteY5" fmla="*/ 0 h 670718"/>
              <a:gd name="connsiteX6" fmla="*/ 216694 w 969169"/>
              <a:gd name="connsiteY6" fmla="*/ 105568 h 670718"/>
              <a:gd name="connsiteX0" fmla="*/ 216694 w 969169"/>
              <a:gd name="connsiteY0" fmla="*/ 105568 h 502443"/>
              <a:gd name="connsiteX1" fmla="*/ 0 w 969169"/>
              <a:gd name="connsiteY1" fmla="*/ 302418 h 502443"/>
              <a:gd name="connsiteX2" fmla="*/ 377032 w 969169"/>
              <a:gd name="connsiteY2" fmla="*/ 502443 h 502443"/>
              <a:gd name="connsiteX3" fmla="*/ 665956 w 969169"/>
              <a:gd name="connsiteY3" fmla="*/ 410369 h 502443"/>
              <a:gd name="connsiteX4" fmla="*/ 969169 w 969169"/>
              <a:gd name="connsiteY4" fmla="*/ 59530 h 502443"/>
              <a:gd name="connsiteX5" fmla="*/ 638175 w 969169"/>
              <a:gd name="connsiteY5" fmla="*/ 0 h 502443"/>
              <a:gd name="connsiteX6" fmla="*/ 216694 w 969169"/>
              <a:gd name="connsiteY6" fmla="*/ 105568 h 502443"/>
              <a:gd name="connsiteX0" fmla="*/ 216694 w 969169"/>
              <a:gd name="connsiteY0" fmla="*/ 105568 h 502443"/>
              <a:gd name="connsiteX1" fmla="*/ 0 w 969169"/>
              <a:gd name="connsiteY1" fmla="*/ 302418 h 502443"/>
              <a:gd name="connsiteX2" fmla="*/ 377032 w 969169"/>
              <a:gd name="connsiteY2" fmla="*/ 502443 h 502443"/>
              <a:gd name="connsiteX3" fmla="*/ 675481 w 969169"/>
              <a:gd name="connsiteY3" fmla="*/ 396081 h 502443"/>
              <a:gd name="connsiteX4" fmla="*/ 969169 w 969169"/>
              <a:gd name="connsiteY4" fmla="*/ 59530 h 502443"/>
              <a:gd name="connsiteX5" fmla="*/ 638175 w 969169"/>
              <a:gd name="connsiteY5" fmla="*/ 0 h 502443"/>
              <a:gd name="connsiteX6" fmla="*/ 216694 w 969169"/>
              <a:gd name="connsiteY6" fmla="*/ 105568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169" h="502443">
                <a:moveTo>
                  <a:pt x="216694" y="105568"/>
                </a:moveTo>
                <a:lnTo>
                  <a:pt x="0" y="302418"/>
                </a:lnTo>
                <a:lnTo>
                  <a:pt x="377032" y="502443"/>
                </a:lnTo>
                <a:lnTo>
                  <a:pt x="675481" y="396081"/>
                </a:lnTo>
                <a:lnTo>
                  <a:pt x="969169" y="59530"/>
                </a:lnTo>
                <a:lnTo>
                  <a:pt x="638175" y="0"/>
                </a:lnTo>
                <a:lnTo>
                  <a:pt x="216694" y="105568"/>
                </a:lnTo>
                <a:close/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Freihandform 406"/>
          <p:cNvSpPr/>
          <p:nvPr/>
        </p:nvSpPr>
        <p:spPr>
          <a:xfrm>
            <a:off x="1473994" y="3888583"/>
            <a:ext cx="473869" cy="797718"/>
          </a:xfrm>
          <a:custGeom>
            <a:avLst/>
            <a:gdLst>
              <a:gd name="connsiteX0" fmla="*/ 7144 w 233362"/>
              <a:gd name="connsiteY0" fmla="*/ 0 h 323850"/>
              <a:gd name="connsiteX1" fmla="*/ 0 w 233362"/>
              <a:gd name="connsiteY1" fmla="*/ 323850 h 323850"/>
              <a:gd name="connsiteX2" fmla="*/ 180975 w 233362"/>
              <a:gd name="connsiteY2" fmla="*/ 292894 h 323850"/>
              <a:gd name="connsiteX3" fmla="*/ 233362 w 233362"/>
              <a:gd name="connsiteY3" fmla="*/ 178594 h 323850"/>
              <a:gd name="connsiteX4" fmla="*/ 180975 w 233362"/>
              <a:gd name="connsiteY4" fmla="*/ 28575 h 323850"/>
              <a:gd name="connsiteX5" fmla="*/ 7144 w 233362"/>
              <a:gd name="connsiteY5" fmla="*/ 0 h 323850"/>
              <a:gd name="connsiteX0" fmla="*/ 7144 w 330994"/>
              <a:gd name="connsiteY0" fmla="*/ 347663 h 671513"/>
              <a:gd name="connsiteX1" fmla="*/ 0 w 330994"/>
              <a:gd name="connsiteY1" fmla="*/ 671513 h 671513"/>
              <a:gd name="connsiteX2" fmla="*/ 180975 w 330994"/>
              <a:gd name="connsiteY2" fmla="*/ 640557 h 671513"/>
              <a:gd name="connsiteX3" fmla="*/ 233362 w 330994"/>
              <a:gd name="connsiteY3" fmla="*/ 526257 h 671513"/>
              <a:gd name="connsiteX4" fmla="*/ 330994 w 330994"/>
              <a:gd name="connsiteY4" fmla="*/ 0 h 671513"/>
              <a:gd name="connsiteX5" fmla="*/ 7144 w 330994"/>
              <a:gd name="connsiteY5" fmla="*/ 347663 h 671513"/>
              <a:gd name="connsiteX0" fmla="*/ 7144 w 347662"/>
              <a:gd name="connsiteY0" fmla="*/ 347663 h 676276"/>
              <a:gd name="connsiteX1" fmla="*/ 0 w 347662"/>
              <a:gd name="connsiteY1" fmla="*/ 671513 h 676276"/>
              <a:gd name="connsiteX2" fmla="*/ 180975 w 347662"/>
              <a:gd name="connsiteY2" fmla="*/ 640557 h 676276"/>
              <a:gd name="connsiteX3" fmla="*/ 347662 w 347662"/>
              <a:gd name="connsiteY3" fmla="*/ 676276 h 676276"/>
              <a:gd name="connsiteX4" fmla="*/ 330994 w 347662"/>
              <a:gd name="connsiteY4" fmla="*/ 0 h 676276"/>
              <a:gd name="connsiteX5" fmla="*/ 7144 w 347662"/>
              <a:gd name="connsiteY5" fmla="*/ 347663 h 676276"/>
              <a:gd name="connsiteX0" fmla="*/ 7144 w 347662"/>
              <a:gd name="connsiteY0" fmla="*/ 347663 h 676276"/>
              <a:gd name="connsiteX1" fmla="*/ 0 w 347662"/>
              <a:gd name="connsiteY1" fmla="*/ 671513 h 676276"/>
              <a:gd name="connsiteX2" fmla="*/ 180975 w 347662"/>
              <a:gd name="connsiteY2" fmla="*/ 640557 h 676276"/>
              <a:gd name="connsiteX3" fmla="*/ 347662 w 347662"/>
              <a:gd name="connsiteY3" fmla="*/ 676276 h 676276"/>
              <a:gd name="connsiteX4" fmla="*/ 330994 w 347662"/>
              <a:gd name="connsiteY4" fmla="*/ 0 h 676276"/>
              <a:gd name="connsiteX5" fmla="*/ 185737 w 347662"/>
              <a:gd name="connsiteY5" fmla="*/ 152401 h 676276"/>
              <a:gd name="connsiteX6" fmla="*/ 7144 w 347662"/>
              <a:gd name="connsiteY6" fmla="*/ 347663 h 676276"/>
              <a:gd name="connsiteX0" fmla="*/ 7144 w 473869"/>
              <a:gd name="connsiteY0" fmla="*/ 195262 h 523875"/>
              <a:gd name="connsiteX1" fmla="*/ 0 w 473869"/>
              <a:gd name="connsiteY1" fmla="*/ 519112 h 523875"/>
              <a:gd name="connsiteX2" fmla="*/ 180975 w 473869"/>
              <a:gd name="connsiteY2" fmla="*/ 488156 h 523875"/>
              <a:gd name="connsiteX3" fmla="*/ 347662 w 473869"/>
              <a:gd name="connsiteY3" fmla="*/ 523875 h 523875"/>
              <a:gd name="connsiteX4" fmla="*/ 473869 w 473869"/>
              <a:gd name="connsiteY4" fmla="*/ 447674 h 523875"/>
              <a:gd name="connsiteX5" fmla="*/ 185737 w 473869"/>
              <a:gd name="connsiteY5" fmla="*/ 0 h 523875"/>
              <a:gd name="connsiteX6" fmla="*/ 7144 w 473869"/>
              <a:gd name="connsiteY6" fmla="*/ 195262 h 523875"/>
              <a:gd name="connsiteX0" fmla="*/ 7144 w 473869"/>
              <a:gd name="connsiteY0" fmla="*/ 195262 h 881063"/>
              <a:gd name="connsiteX1" fmla="*/ 0 w 473869"/>
              <a:gd name="connsiteY1" fmla="*/ 519112 h 881063"/>
              <a:gd name="connsiteX2" fmla="*/ 180975 w 473869"/>
              <a:gd name="connsiteY2" fmla="*/ 488156 h 881063"/>
              <a:gd name="connsiteX3" fmla="*/ 383381 w 473869"/>
              <a:gd name="connsiteY3" fmla="*/ 881063 h 881063"/>
              <a:gd name="connsiteX4" fmla="*/ 473869 w 473869"/>
              <a:gd name="connsiteY4" fmla="*/ 447674 h 881063"/>
              <a:gd name="connsiteX5" fmla="*/ 185737 w 473869"/>
              <a:gd name="connsiteY5" fmla="*/ 0 h 881063"/>
              <a:gd name="connsiteX6" fmla="*/ 7144 w 473869"/>
              <a:gd name="connsiteY6" fmla="*/ 195262 h 881063"/>
              <a:gd name="connsiteX0" fmla="*/ 7144 w 473869"/>
              <a:gd name="connsiteY0" fmla="*/ 195262 h 957262"/>
              <a:gd name="connsiteX1" fmla="*/ 0 w 473869"/>
              <a:gd name="connsiteY1" fmla="*/ 519112 h 957262"/>
              <a:gd name="connsiteX2" fmla="*/ 78582 w 473869"/>
              <a:gd name="connsiteY2" fmla="*/ 957262 h 957262"/>
              <a:gd name="connsiteX3" fmla="*/ 383381 w 473869"/>
              <a:gd name="connsiteY3" fmla="*/ 881063 h 957262"/>
              <a:gd name="connsiteX4" fmla="*/ 473869 w 473869"/>
              <a:gd name="connsiteY4" fmla="*/ 447674 h 957262"/>
              <a:gd name="connsiteX5" fmla="*/ 185737 w 473869"/>
              <a:gd name="connsiteY5" fmla="*/ 0 h 957262"/>
              <a:gd name="connsiteX6" fmla="*/ 7144 w 473869"/>
              <a:gd name="connsiteY6" fmla="*/ 195262 h 957262"/>
              <a:gd name="connsiteX0" fmla="*/ 7144 w 473869"/>
              <a:gd name="connsiteY0" fmla="*/ 35718 h 797718"/>
              <a:gd name="connsiteX1" fmla="*/ 0 w 473869"/>
              <a:gd name="connsiteY1" fmla="*/ 359568 h 797718"/>
              <a:gd name="connsiteX2" fmla="*/ 78582 w 473869"/>
              <a:gd name="connsiteY2" fmla="*/ 797718 h 797718"/>
              <a:gd name="connsiteX3" fmla="*/ 383381 w 473869"/>
              <a:gd name="connsiteY3" fmla="*/ 721519 h 797718"/>
              <a:gd name="connsiteX4" fmla="*/ 473869 w 473869"/>
              <a:gd name="connsiteY4" fmla="*/ 288130 h 797718"/>
              <a:gd name="connsiteX5" fmla="*/ 342900 w 473869"/>
              <a:gd name="connsiteY5" fmla="*/ 0 h 797718"/>
              <a:gd name="connsiteX6" fmla="*/ 7144 w 473869"/>
              <a:gd name="connsiteY6" fmla="*/ 35718 h 797718"/>
              <a:gd name="connsiteX0" fmla="*/ 7144 w 473869"/>
              <a:gd name="connsiteY0" fmla="*/ 35718 h 797718"/>
              <a:gd name="connsiteX1" fmla="*/ 0 w 473869"/>
              <a:gd name="connsiteY1" fmla="*/ 359568 h 797718"/>
              <a:gd name="connsiteX2" fmla="*/ 78582 w 473869"/>
              <a:gd name="connsiteY2" fmla="*/ 797718 h 797718"/>
              <a:gd name="connsiteX3" fmla="*/ 383381 w 473869"/>
              <a:gd name="connsiteY3" fmla="*/ 708819 h 797718"/>
              <a:gd name="connsiteX4" fmla="*/ 473869 w 473869"/>
              <a:gd name="connsiteY4" fmla="*/ 288130 h 797718"/>
              <a:gd name="connsiteX5" fmla="*/ 342900 w 473869"/>
              <a:gd name="connsiteY5" fmla="*/ 0 h 797718"/>
              <a:gd name="connsiteX6" fmla="*/ 7144 w 473869"/>
              <a:gd name="connsiteY6" fmla="*/ 35718 h 79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869" h="797718">
                <a:moveTo>
                  <a:pt x="7144" y="35718"/>
                </a:moveTo>
                <a:lnTo>
                  <a:pt x="0" y="359568"/>
                </a:lnTo>
                <a:lnTo>
                  <a:pt x="78582" y="797718"/>
                </a:lnTo>
                <a:lnTo>
                  <a:pt x="383381" y="708819"/>
                </a:lnTo>
                <a:lnTo>
                  <a:pt x="473869" y="288130"/>
                </a:lnTo>
                <a:lnTo>
                  <a:pt x="342900" y="0"/>
                </a:lnTo>
                <a:lnTo>
                  <a:pt x="7144" y="35718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Proof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ideas</a:t>
            </a:r>
            <a:endParaRPr lang="en-US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395536" y="1329523"/>
            <a:ext cx="8316924" cy="904863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1: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2-factor in the</a:t>
            </a:r>
            <a:r>
              <a:rPr kumimoji="0" lang="de-C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</a:t>
            </a:r>
            <a:endParaRPr kumimoji="0" lang="de-CH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de-CH" sz="2400" b="1" dirty="0" smtClean="0"/>
              <a:t>Step 2: </a:t>
            </a:r>
            <a:r>
              <a:rPr lang="de-CH" sz="2400" dirty="0" err="1" smtClean="0"/>
              <a:t>Connect</a:t>
            </a:r>
            <a:r>
              <a:rPr lang="de-CH" sz="2400" dirty="0" smtClean="0"/>
              <a:t> the </a:t>
            </a:r>
            <a:r>
              <a:rPr lang="de-CH" sz="2400" dirty="0" err="1" smtClean="0"/>
              <a:t>cycles</a:t>
            </a:r>
            <a:r>
              <a:rPr lang="de-CH" sz="2400" dirty="0" smtClean="0"/>
              <a:t> in the 2-factor to a </a:t>
            </a:r>
            <a:r>
              <a:rPr lang="de-CH" sz="2400" dirty="0" err="1" smtClean="0"/>
              <a:t>single</a:t>
            </a:r>
            <a:r>
              <a:rPr lang="de-CH" sz="2400" dirty="0" smtClean="0"/>
              <a:t> </a:t>
            </a:r>
            <a:r>
              <a:rPr lang="de-CH" sz="2400" dirty="0" err="1" smtClean="0"/>
              <a:t>cycle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903" y="3344595"/>
            <a:ext cx="392111" cy="33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ieren 342"/>
          <p:cNvGrpSpPr/>
          <p:nvPr/>
        </p:nvGrpSpPr>
        <p:grpSpPr>
          <a:xfrm>
            <a:off x="1774137" y="3470910"/>
            <a:ext cx="766712" cy="805234"/>
            <a:chOff x="1774137" y="3375660"/>
            <a:chExt cx="766712" cy="805234"/>
          </a:xfrm>
        </p:grpSpPr>
        <p:sp>
          <p:nvSpPr>
            <p:cNvPr id="344" name="Ellipse 343"/>
            <p:cNvSpPr/>
            <p:nvPr/>
          </p:nvSpPr>
          <p:spPr>
            <a:xfrm>
              <a:off x="2193237" y="337566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Ellipse 344"/>
            <p:cNvSpPr/>
            <p:nvPr/>
          </p:nvSpPr>
          <p:spPr>
            <a:xfrm>
              <a:off x="1896057" y="346710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Ellipse 345"/>
            <p:cNvSpPr/>
            <p:nvPr/>
          </p:nvSpPr>
          <p:spPr>
            <a:xfrm>
              <a:off x="1774137" y="37490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Ellipse 346"/>
            <p:cNvSpPr/>
            <p:nvPr/>
          </p:nvSpPr>
          <p:spPr>
            <a:xfrm>
              <a:off x="1911297" y="40309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Ellipse 347"/>
            <p:cNvSpPr/>
            <p:nvPr/>
          </p:nvSpPr>
          <p:spPr>
            <a:xfrm>
              <a:off x="2223717" y="40919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Ellipse 348"/>
            <p:cNvSpPr/>
            <p:nvPr/>
          </p:nvSpPr>
          <p:spPr>
            <a:xfrm>
              <a:off x="2444697" y="39014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Ellipse 349"/>
            <p:cNvSpPr/>
            <p:nvPr/>
          </p:nvSpPr>
          <p:spPr>
            <a:xfrm>
              <a:off x="2452317" y="35737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Freihandform 350"/>
            <p:cNvSpPr/>
            <p:nvPr/>
          </p:nvSpPr>
          <p:spPr>
            <a:xfrm>
              <a:off x="1816101" y="3406775"/>
              <a:ext cx="666750" cy="727075"/>
            </a:xfrm>
            <a:custGeom>
              <a:avLst/>
              <a:gdLst>
                <a:gd name="connsiteX0" fmla="*/ 127000 w 669925"/>
                <a:gd name="connsiteY0" fmla="*/ 101600 h 727075"/>
                <a:gd name="connsiteX1" fmla="*/ 0 w 669925"/>
                <a:gd name="connsiteY1" fmla="*/ 384175 h 727075"/>
                <a:gd name="connsiteX2" fmla="*/ 133350 w 669925"/>
                <a:gd name="connsiteY2" fmla="*/ 673100 h 727075"/>
                <a:gd name="connsiteX3" fmla="*/ 444500 w 669925"/>
                <a:gd name="connsiteY3" fmla="*/ 727075 h 727075"/>
                <a:gd name="connsiteX4" fmla="*/ 669925 w 669925"/>
                <a:gd name="connsiteY4" fmla="*/ 542925 h 727075"/>
                <a:gd name="connsiteX5" fmla="*/ 669925 w 669925"/>
                <a:gd name="connsiteY5" fmla="*/ 206375 h 727075"/>
                <a:gd name="connsiteX6" fmla="*/ 409575 w 669925"/>
                <a:gd name="connsiteY6" fmla="*/ 0 h 727075"/>
                <a:gd name="connsiteX7" fmla="*/ 127000 w 669925"/>
                <a:gd name="connsiteY7" fmla="*/ 101600 h 72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925" h="727075">
                  <a:moveTo>
                    <a:pt x="127000" y="101600"/>
                  </a:moveTo>
                  <a:lnTo>
                    <a:pt x="0" y="384175"/>
                  </a:lnTo>
                  <a:lnTo>
                    <a:pt x="133350" y="673100"/>
                  </a:lnTo>
                  <a:lnTo>
                    <a:pt x="444500" y="727075"/>
                  </a:lnTo>
                  <a:lnTo>
                    <a:pt x="669925" y="542925"/>
                  </a:lnTo>
                  <a:lnTo>
                    <a:pt x="669925" y="206375"/>
                  </a:lnTo>
                  <a:lnTo>
                    <a:pt x="409575" y="0"/>
                  </a:lnTo>
                  <a:lnTo>
                    <a:pt x="127000" y="10160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uppieren 351"/>
          <p:cNvGrpSpPr/>
          <p:nvPr/>
        </p:nvGrpSpPr>
        <p:grpSpPr>
          <a:xfrm>
            <a:off x="770837" y="3686810"/>
            <a:ext cx="766712" cy="805234"/>
            <a:chOff x="1774137" y="3375660"/>
            <a:chExt cx="766712" cy="805234"/>
          </a:xfrm>
        </p:grpSpPr>
        <p:sp>
          <p:nvSpPr>
            <p:cNvPr id="353" name="Ellipse 352"/>
            <p:cNvSpPr/>
            <p:nvPr/>
          </p:nvSpPr>
          <p:spPr>
            <a:xfrm>
              <a:off x="2193237" y="337566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Ellipse 353"/>
            <p:cNvSpPr/>
            <p:nvPr/>
          </p:nvSpPr>
          <p:spPr>
            <a:xfrm>
              <a:off x="1896057" y="346710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Ellipse 354"/>
            <p:cNvSpPr/>
            <p:nvPr/>
          </p:nvSpPr>
          <p:spPr>
            <a:xfrm>
              <a:off x="1774137" y="37490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Ellipse 355"/>
            <p:cNvSpPr/>
            <p:nvPr/>
          </p:nvSpPr>
          <p:spPr>
            <a:xfrm>
              <a:off x="1911297" y="40309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Ellipse 356"/>
            <p:cNvSpPr/>
            <p:nvPr/>
          </p:nvSpPr>
          <p:spPr>
            <a:xfrm>
              <a:off x="2223717" y="40919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Ellipse 357"/>
            <p:cNvSpPr/>
            <p:nvPr/>
          </p:nvSpPr>
          <p:spPr>
            <a:xfrm>
              <a:off x="2444697" y="39014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Ellipse 358"/>
            <p:cNvSpPr/>
            <p:nvPr/>
          </p:nvSpPr>
          <p:spPr>
            <a:xfrm>
              <a:off x="2452317" y="35737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Freihandform 359"/>
            <p:cNvSpPr/>
            <p:nvPr/>
          </p:nvSpPr>
          <p:spPr>
            <a:xfrm>
              <a:off x="1816101" y="3406775"/>
              <a:ext cx="666750" cy="727075"/>
            </a:xfrm>
            <a:custGeom>
              <a:avLst/>
              <a:gdLst>
                <a:gd name="connsiteX0" fmla="*/ 127000 w 669925"/>
                <a:gd name="connsiteY0" fmla="*/ 101600 h 727075"/>
                <a:gd name="connsiteX1" fmla="*/ 0 w 669925"/>
                <a:gd name="connsiteY1" fmla="*/ 384175 h 727075"/>
                <a:gd name="connsiteX2" fmla="*/ 133350 w 669925"/>
                <a:gd name="connsiteY2" fmla="*/ 673100 h 727075"/>
                <a:gd name="connsiteX3" fmla="*/ 444500 w 669925"/>
                <a:gd name="connsiteY3" fmla="*/ 727075 h 727075"/>
                <a:gd name="connsiteX4" fmla="*/ 669925 w 669925"/>
                <a:gd name="connsiteY4" fmla="*/ 542925 h 727075"/>
                <a:gd name="connsiteX5" fmla="*/ 669925 w 669925"/>
                <a:gd name="connsiteY5" fmla="*/ 206375 h 727075"/>
                <a:gd name="connsiteX6" fmla="*/ 409575 w 669925"/>
                <a:gd name="connsiteY6" fmla="*/ 0 h 727075"/>
                <a:gd name="connsiteX7" fmla="*/ 127000 w 669925"/>
                <a:gd name="connsiteY7" fmla="*/ 101600 h 72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925" h="727075">
                  <a:moveTo>
                    <a:pt x="127000" y="101600"/>
                  </a:moveTo>
                  <a:lnTo>
                    <a:pt x="0" y="384175"/>
                  </a:lnTo>
                  <a:lnTo>
                    <a:pt x="133350" y="673100"/>
                  </a:lnTo>
                  <a:lnTo>
                    <a:pt x="444500" y="727075"/>
                  </a:lnTo>
                  <a:lnTo>
                    <a:pt x="669925" y="542925"/>
                  </a:lnTo>
                  <a:lnTo>
                    <a:pt x="669925" y="206375"/>
                  </a:lnTo>
                  <a:lnTo>
                    <a:pt x="409575" y="0"/>
                  </a:lnTo>
                  <a:lnTo>
                    <a:pt x="127000" y="10160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uppieren 360"/>
          <p:cNvGrpSpPr/>
          <p:nvPr/>
        </p:nvGrpSpPr>
        <p:grpSpPr>
          <a:xfrm>
            <a:off x="1399487" y="4556760"/>
            <a:ext cx="766712" cy="805234"/>
            <a:chOff x="1774137" y="3375660"/>
            <a:chExt cx="766712" cy="805234"/>
          </a:xfrm>
        </p:grpSpPr>
        <p:sp>
          <p:nvSpPr>
            <p:cNvPr id="362" name="Ellipse 361"/>
            <p:cNvSpPr/>
            <p:nvPr/>
          </p:nvSpPr>
          <p:spPr>
            <a:xfrm>
              <a:off x="2193237" y="337566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Ellipse 362"/>
            <p:cNvSpPr/>
            <p:nvPr/>
          </p:nvSpPr>
          <p:spPr>
            <a:xfrm>
              <a:off x="1896057" y="346710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Ellipse 363"/>
            <p:cNvSpPr/>
            <p:nvPr/>
          </p:nvSpPr>
          <p:spPr>
            <a:xfrm>
              <a:off x="1774137" y="37490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Ellipse 364"/>
            <p:cNvSpPr/>
            <p:nvPr/>
          </p:nvSpPr>
          <p:spPr>
            <a:xfrm>
              <a:off x="1911297" y="40309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Ellipse 365"/>
            <p:cNvSpPr/>
            <p:nvPr/>
          </p:nvSpPr>
          <p:spPr>
            <a:xfrm>
              <a:off x="2223717" y="40919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Ellipse 366"/>
            <p:cNvSpPr/>
            <p:nvPr/>
          </p:nvSpPr>
          <p:spPr>
            <a:xfrm>
              <a:off x="2444697" y="39014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Ellipse 367"/>
            <p:cNvSpPr/>
            <p:nvPr/>
          </p:nvSpPr>
          <p:spPr>
            <a:xfrm>
              <a:off x="2452317" y="35737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Freihandform 368"/>
            <p:cNvSpPr/>
            <p:nvPr/>
          </p:nvSpPr>
          <p:spPr>
            <a:xfrm>
              <a:off x="1816101" y="3406775"/>
              <a:ext cx="666750" cy="727075"/>
            </a:xfrm>
            <a:custGeom>
              <a:avLst/>
              <a:gdLst>
                <a:gd name="connsiteX0" fmla="*/ 127000 w 669925"/>
                <a:gd name="connsiteY0" fmla="*/ 101600 h 727075"/>
                <a:gd name="connsiteX1" fmla="*/ 0 w 669925"/>
                <a:gd name="connsiteY1" fmla="*/ 384175 h 727075"/>
                <a:gd name="connsiteX2" fmla="*/ 133350 w 669925"/>
                <a:gd name="connsiteY2" fmla="*/ 673100 h 727075"/>
                <a:gd name="connsiteX3" fmla="*/ 444500 w 669925"/>
                <a:gd name="connsiteY3" fmla="*/ 727075 h 727075"/>
                <a:gd name="connsiteX4" fmla="*/ 669925 w 669925"/>
                <a:gd name="connsiteY4" fmla="*/ 542925 h 727075"/>
                <a:gd name="connsiteX5" fmla="*/ 669925 w 669925"/>
                <a:gd name="connsiteY5" fmla="*/ 206375 h 727075"/>
                <a:gd name="connsiteX6" fmla="*/ 409575 w 669925"/>
                <a:gd name="connsiteY6" fmla="*/ 0 h 727075"/>
                <a:gd name="connsiteX7" fmla="*/ 127000 w 669925"/>
                <a:gd name="connsiteY7" fmla="*/ 101600 h 72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925" h="727075">
                  <a:moveTo>
                    <a:pt x="127000" y="101600"/>
                  </a:moveTo>
                  <a:lnTo>
                    <a:pt x="0" y="384175"/>
                  </a:lnTo>
                  <a:lnTo>
                    <a:pt x="133350" y="673100"/>
                  </a:lnTo>
                  <a:lnTo>
                    <a:pt x="444500" y="727075"/>
                  </a:lnTo>
                  <a:lnTo>
                    <a:pt x="669925" y="542925"/>
                  </a:lnTo>
                  <a:lnTo>
                    <a:pt x="669925" y="206375"/>
                  </a:lnTo>
                  <a:lnTo>
                    <a:pt x="409575" y="0"/>
                  </a:lnTo>
                  <a:lnTo>
                    <a:pt x="127000" y="10160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uppieren 369"/>
          <p:cNvGrpSpPr/>
          <p:nvPr/>
        </p:nvGrpSpPr>
        <p:grpSpPr>
          <a:xfrm>
            <a:off x="2358337" y="4315460"/>
            <a:ext cx="766712" cy="805234"/>
            <a:chOff x="1774137" y="3375660"/>
            <a:chExt cx="766712" cy="805234"/>
          </a:xfrm>
        </p:grpSpPr>
        <p:sp>
          <p:nvSpPr>
            <p:cNvPr id="371" name="Ellipse 370"/>
            <p:cNvSpPr/>
            <p:nvPr/>
          </p:nvSpPr>
          <p:spPr>
            <a:xfrm>
              <a:off x="2193237" y="337566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Ellipse 371"/>
            <p:cNvSpPr/>
            <p:nvPr/>
          </p:nvSpPr>
          <p:spPr>
            <a:xfrm>
              <a:off x="1896057" y="346710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Ellipse 372"/>
            <p:cNvSpPr/>
            <p:nvPr/>
          </p:nvSpPr>
          <p:spPr>
            <a:xfrm>
              <a:off x="1774137" y="37490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Ellipse 373"/>
            <p:cNvSpPr/>
            <p:nvPr/>
          </p:nvSpPr>
          <p:spPr>
            <a:xfrm>
              <a:off x="1911297" y="40309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Ellipse 374"/>
            <p:cNvSpPr/>
            <p:nvPr/>
          </p:nvSpPr>
          <p:spPr>
            <a:xfrm>
              <a:off x="2223717" y="40919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Ellipse 375"/>
            <p:cNvSpPr/>
            <p:nvPr/>
          </p:nvSpPr>
          <p:spPr>
            <a:xfrm>
              <a:off x="2444697" y="39014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Ellipse 376"/>
            <p:cNvSpPr/>
            <p:nvPr/>
          </p:nvSpPr>
          <p:spPr>
            <a:xfrm>
              <a:off x="2452317" y="35737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Freihandform 377"/>
            <p:cNvSpPr/>
            <p:nvPr/>
          </p:nvSpPr>
          <p:spPr>
            <a:xfrm>
              <a:off x="1816101" y="3406775"/>
              <a:ext cx="666750" cy="727075"/>
            </a:xfrm>
            <a:custGeom>
              <a:avLst/>
              <a:gdLst>
                <a:gd name="connsiteX0" fmla="*/ 127000 w 669925"/>
                <a:gd name="connsiteY0" fmla="*/ 101600 h 727075"/>
                <a:gd name="connsiteX1" fmla="*/ 0 w 669925"/>
                <a:gd name="connsiteY1" fmla="*/ 384175 h 727075"/>
                <a:gd name="connsiteX2" fmla="*/ 133350 w 669925"/>
                <a:gd name="connsiteY2" fmla="*/ 673100 h 727075"/>
                <a:gd name="connsiteX3" fmla="*/ 444500 w 669925"/>
                <a:gd name="connsiteY3" fmla="*/ 727075 h 727075"/>
                <a:gd name="connsiteX4" fmla="*/ 669925 w 669925"/>
                <a:gd name="connsiteY4" fmla="*/ 542925 h 727075"/>
                <a:gd name="connsiteX5" fmla="*/ 669925 w 669925"/>
                <a:gd name="connsiteY5" fmla="*/ 206375 h 727075"/>
                <a:gd name="connsiteX6" fmla="*/ 409575 w 669925"/>
                <a:gd name="connsiteY6" fmla="*/ 0 h 727075"/>
                <a:gd name="connsiteX7" fmla="*/ 127000 w 669925"/>
                <a:gd name="connsiteY7" fmla="*/ 101600 h 72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925" h="727075">
                  <a:moveTo>
                    <a:pt x="127000" y="101600"/>
                  </a:moveTo>
                  <a:lnTo>
                    <a:pt x="0" y="384175"/>
                  </a:lnTo>
                  <a:lnTo>
                    <a:pt x="133350" y="673100"/>
                  </a:lnTo>
                  <a:lnTo>
                    <a:pt x="444500" y="727075"/>
                  </a:lnTo>
                  <a:lnTo>
                    <a:pt x="669925" y="542925"/>
                  </a:lnTo>
                  <a:lnTo>
                    <a:pt x="669925" y="206375"/>
                  </a:lnTo>
                  <a:lnTo>
                    <a:pt x="409575" y="0"/>
                  </a:lnTo>
                  <a:lnTo>
                    <a:pt x="127000" y="10160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uppieren 378"/>
          <p:cNvGrpSpPr/>
          <p:nvPr/>
        </p:nvGrpSpPr>
        <p:grpSpPr>
          <a:xfrm>
            <a:off x="421587" y="4779010"/>
            <a:ext cx="766712" cy="805234"/>
            <a:chOff x="1774137" y="3375660"/>
            <a:chExt cx="766712" cy="805234"/>
          </a:xfrm>
        </p:grpSpPr>
        <p:sp>
          <p:nvSpPr>
            <p:cNvPr id="380" name="Ellipse 379"/>
            <p:cNvSpPr/>
            <p:nvPr/>
          </p:nvSpPr>
          <p:spPr>
            <a:xfrm>
              <a:off x="2193237" y="337566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Ellipse 380"/>
            <p:cNvSpPr/>
            <p:nvPr/>
          </p:nvSpPr>
          <p:spPr>
            <a:xfrm>
              <a:off x="1896057" y="346710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Ellipse 381"/>
            <p:cNvSpPr/>
            <p:nvPr/>
          </p:nvSpPr>
          <p:spPr>
            <a:xfrm>
              <a:off x="1774137" y="37490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Ellipse 382"/>
            <p:cNvSpPr/>
            <p:nvPr/>
          </p:nvSpPr>
          <p:spPr>
            <a:xfrm>
              <a:off x="1911297" y="40309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Ellipse 383"/>
            <p:cNvSpPr/>
            <p:nvPr/>
          </p:nvSpPr>
          <p:spPr>
            <a:xfrm>
              <a:off x="2223717" y="40919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Ellipse 384"/>
            <p:cNvSpPr/>
            <p:nvPr/>
          </p:nvSpPr>
          <p:spPr>
            <a:xfrm>
              <a:off x="2444697" y="39014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Ellipse 385"/>
            <p:cNvSpPr/>
            <p:nvPr/>
          </p:nvSpPr>
          <p:spPr>
            <a:xfrm>
              <a:off x="2452317" y="35737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Freihandform 386"/>
            <p:cNvSpPr/>
            <p:nvPr/>
          </p:nvSpPr>
          <p:spPr>
            <a:xfrm>
              <a:off x="1816101" y="3406775"/>
              <a:ext cx="666750" cy="727075"/>
            </a:xfrm>
            <a:custGeom>
              <a:avLst/>
              <a:gdLst>
                <a:gd name="connsiteX0" fmla="*/ 127000 w 669925"/>
                <a:gd name="connsiteY0" fmla="*/ 101600 h 727075"/>
                <a:gd name="connsiteX1" fmla="*/ 0 w 669925"/>
                <a:gd name="connsiteY1" fmla="*/ 384175 h 727075"/>
                <a:gd name="connsiteX2" fmla="*/ 133350 w 669925"/>
                <a:gd name="connsiteY2" fmla="*/ 673100 h 727075"/>
                <a:gd name="connsiteX3" fmla="*/ 444500 w 669925"/>
                <a:gd name="connsiteY3" fmla="*/ 727075 h 727075"/>
                <a:gd name="connsiteX4" fmla="*/ 669925 w 669925"/>
                <a:gd name="connsiteY4" fmla="*/ 542925 h 727075"/>
                <a:gd name="connsiteX5" fmla="*/ 669925 w 669925"/>
                <a:gd name="connsiteY5" fmla="*/ 206375 h 727075"/>
                <a:gd name="connsiteX6" fmla="*/ 409575 w 669925"/>
                <a:gd name="connsiteY6" fmla="*/ 0 h 727075"/>
                <a:gd name="connsiteX7" fmla="*/ 127000 w 669925"/>
                <a:gd name="connsiteY7" fmla="*/ 101600 h 72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925" h="727075">
                  <a:moveTo>
                    <a:pt x="127000" y="101600"/>
                  </a:moveTo>
                  <a:lnTo>
                    <a:pt x="0" y="384175"/>
                  </a:lnTo>
                  <a:lnTo>
                    <a:pt x="133350" y="673100"/>
                  </a:lnTo>
                  <a:lnTo>
                    <a:pt x="444500" y="727075"/>
                  </a:lnTo>
                  <a:lnTo>
                    <a:pt x="669925" y="542925"/>
                  </a:lnTo>
                  <a:lnTo>
                    <a:pt x="669925" y="206375"/>
                  </a:lnTo>
                  <a:lnTo>
                    <a:pt x="409575" y="0"/>
                  </a:lnTo>
                  <a:lnTo>
                    <a:pt x="127000" y="10160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uppieren 387"/>
          <p:cNvGrpSpPr/>
          <p:nvPr/>
        </p:nvGrpSpPr>
        <p:grpSpPr>
          <a:xfrm>
            <a:off x="1101037" y="5591810"/>
            <a:ext cx="766712" cy="805234"/>
            <a:chOff x="1774137" y="3375660"/>
            <a:chExt cx="766712" cy="805234"/>
          </a:xfrm>
        </p:grpSpPr>
        <p:sp>
          <p:nvSpPr>
            <p:cNvPr id="389" name="Ellipse 388"/>
            <p:cNvSpPr/>
            <p:nvPr/>
          </p:nvSpPr>
          <p:spPr>
            <a:xfrm>
              <a:off x="2193237" y="337566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Ellipse 389"/>
            <p:cNvSpPr/>
            <p:nvPr/>
          </p:nvSpPr>
          <p:spPr>
            <a:xfrm>
              <a:off x="1896057" y="346710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Ellipse 390"/>
            <p:cNvSpPr/>
            <p:nvPr/>
          </p:nvSpPr>
          <p:spPr>
            <a:xfrm>
              <a:off x="1774137" y="37490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Ellipse 391"/>
            <p:cNvSpPr/>
            <p:nvPr/>
          </p:nvSpPr>
          <p:spPr>
            <a:xfrm>
              <a:off x="1911297" y="40309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Ellipse 392"/>
            <p:cNvSpPr/>
            <p:nvPr/>
          </p:nvSpPr>
          <p:spPr>
            <a:xfrm>
              <a:off x="2223717" y="40919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Ellipse 393"/>
            <p:cNvSpPr/>
            <p:nvPr/>
          </p:nvSpPr>
          <p:spPr>
            <a:xfrm>
              <a:off x="2444697" y="39014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Ellipse 394"/>
            <p:cNvSpPr/>
            <p:nvPr/>
          </p:nvSpPr>
          <p:spPr>
            <a:xfrm>
              <a:off x="2452317" y="35737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Freihandform 395"/>
            <p:cNvSpPr/>
            <p:nvPr/>
          </p:nvSpPr>
          <p:spPr>
            <a:xfrm>
              <a:off x="1816101" y="3406775"/>
              <a:ext cx="666750" cy="727075"/>
            </a:xfrm>
            <a:custGeom>
              <a:avLst/>
              <a:gdLst>
                <a:gd name="connsiteX0" fmla="*/ 127000 w 669925"/>
                <a:gd name="connsiteY0" fmla="*/ 101600 h 727075"/>
                <a:gd name="connsiteX1" fmla="*/ 0 w 669925"/>
                <a:gd name="connsiteY1" fmla="*/ 384175 h 727075"/>
                <a:gd name="connsiteX2" fmla="*/ 133350 w 669925"/>
                <a:gd name="connsiteY2" fmla="*/ 673100 h 727075"/>
                <a:gd name="connsiteX3" fmla="*/ 444500 w 669925"/>
                <a:gd name="connsiteY3" fmla="*/ 727075 h 727075"/>
                <a:gd name="connsiteX4" fmla="*/ 669925 w 669925"/>
                <a:gd name="connsiteY4" fmla="*/ 542925 h 727075"/>
                <a:gd name="connsiteX5" fmla="*/ 669925 w 669925"/>
                <a:gd name="connsiteY5" fmla="*/ 206375 h 727075"/>
                <a:gd name="connsiteX6" fmla="*/ 409575 w 669925"/>
                <a:gd name="connsiteY6" fmla="*/ 0 h 727075"/>
                <a:gd name="connsiteX7" fmla="*/ 127000 w 669925"/>
                <a:gd name="connsiteY7" fmla="*/ 101600 h 72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925" h="727075">
                  <a:moveTo>
                    <a:pt x="127000" y="101600"/>
                  </a:moveTo>
                  <a:lnTo>
                    <a:pt x="0" y="384175"/>
                  </a:lnTo>
                  <a:lnTo>
                    <a:pt x="133350" y="673100"/>
                  </a:lnTo>
                  <a:lnTo>
                    <a:pt x="444500" y="727075"/>
                  </a:lnTo>
                  <a:lnTo>
                    <a:pt x="669925" y="542925"/>
                  </a:lnTo>
                  <a:lnTo>
                    <a:pt x="669925" y="206375"/>
                  </a:lnTo>
                  <a:lnTo>
                    <a:pt x="409575" y="0"/>
                  </a:lnTo>
                  <a:lnTo>
                    <a:pt x="127000" y="10160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uppieren 396"/>
          <p:cNvGrpSpPr/>
          <p:nvPr/>
        </p:nvGrpSpPr>
        <p:grpSpPr>
          <a:xfrm>
            <a:off x="2104337" y="5388610"/>
            <a:ext cx="766712" cy="805234"/>
            <a:chOff x="1774137" y="3375660"/>
            <a:chExt cx="766712" cy="805234"/>
          </a:xfrm>
        </p:grpSpPr>
        <p:sp>
          <p:nvSpPr>
            <p:cNvPr id="398" name="Ellipse 397"/>
            <p:cNvSpPr/>
            <p:nvPr/>
          </p:nvSpPr>
          <p:spPr>
            <a:xfrm>
              <a:off x="2193237" y="337566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Ellipse 398"/>
            <p:cNvSpPr/>
            <p:nvPr/>
          </p:nvSpPr>
          <p:spPr>
            <a:xfrm>
              <a:off x="1896057" y="346710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Ellipse 399"/>
            <p:cNvSpPr/>
            <p:nvPr/>
          </p:nvSpPr>
          <p:spPr>
            <a:xfrm>
              <a:off x="1774137" y="37490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Ellipse 400"/>
            <p:cNvSpPr/>
            <p:nvPr/>
          </p:nvSpPr>
          <p:spPr>
            <a:xfrm>
              <a:off x="1911297" y="40309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Ellipse 401"/>
            <p:cNvSpPr/>
            <p:nvPr/>
          </p:nvSpPr>
          <p:spPr>
            <a:xfrm>
              <a:off x="2223717" y="40919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Ellipse 402"/>
            <p:cNvSpPr/>
            <p:nvPr/>
          </p:nvSpPr>
          <p:spPr>
            <a:xfrm>
              <a:off x="2444697" y="390144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Ellipse 403"/>
            <p:cNvSpPr/>
            <p:nvPr/>
          </p:nvSpPr>
          <p:spPr>
            <a:xfrm>
              <a:off x="2452317" y="3573780"/>
              <a:ext cx="88532" cy="889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Freihandform 404"/>
            <p:cNvSpPr/>
            <p:nvPr/>
          </p:nvSpPr>
          <p:spPr>
            <a:xfrm>
              <a:off x="1816101" y="3406775"/>
              <a:ext cx="666750" cy="727075"/>
            </a:xfrm>
            <a:custGeom>
              <a:avLst/>
              <a:gdLst>
                <a:gd name="connsiteX0" fmla="*/ 127000 w 669925"/>
                <a:gd name="connsiteY0" fmla="*/ 101600 h 727075"/>
                <a:gd name="connsiteX1" fmla="*/ 0 w 669925"/>
                <a:gd name="connsiteY1" fmla="*/ 384175 h 727075"/>
                <a:gd name="connsiteX2" fmla="*/ 133350 w 669925"/>
                <a:gd name="connsiteY2" fmla="*/ 673100 h 727075"/>
                <a:gd name="connsiteX3" fmla="*/ 444500 w 669925"/>
                <a:gd name="connsiteY3" fmla="*/ 727075 h 727075"/>
                <a:gd name="connsiteX4" fmla="*/ 669925 w 669925"/>
                <a:gd name="connsiteY4" fmla="*/ 542925 h 727075"/>
                <a:gd name="connsiteX5" fmla="*/ 669925 w 669925"/>
                <a:gd name="connsiteY5" fmla="*/ 206375 h 727075"/>
                <a:gd name="connsiteX6" fmla="*/ 409575 w 669925"/>
                <a:gd name="connsiteY6" fmla="*/ 0 h 727075"/>
                <a:gd name="connsiteX7" fmla="*/ 127000 w 669925"/>
                <a:gd name="connsiteY7" fmla="*/ 101600 h 72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925" h="727075">
                  <a:moveTo>
                    <a:pt x="127000" y="101600"/>
                  </a:moveTo>
                  <a:lnTo>
                    <a:pt x="0" y="384175"/>
                  </a:lnTo>
                  <a:lnTo>
                    <a:pt x="133350" y="673100"/>
                  </a:lnTo>
                  <a:lnTo>
                    <a:pt x="444500" y="727075"/>
                  </a:lnTo>
                  <a:lnTo>
                    <a:pt x="669925" y="542925"/>
                  </a:lnTo>
                  <a:lnTo>
                    <a:pt x="669925" y="206375"/>
                  </a:lnTo>
                  <a:lnTo>
                    <a:pt x="409575" y="0"/>
                  </a:lnTo>
                  <a:lnTo>
                    <a:pt x="127000" y="10160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Inhaltsplatzhalter 2"/>
          <p:cNvSpPr txBox="1">
            <a:spLocks/>
          </p:cNvSpPr>
          <p:nvPr/>
        </p:nvSpPr>
        <p:spPr>
          <a:xfrm>
            <a:off x="1323340" y="5785485"/>
            <a:ext cx="314960" cy="46166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de-CH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9" name="Inhaltsplatzhalter 2"/>
          <p:cNvSpPr txBox="1">
            <a:spLocks/>
          </p:cNvSpPr>
          <p:nvPr/>
        </p:nvSpPr>
        <p:spPr>
          <a:xfrm>
            <a:off x="1618615" y="4747260"/>
            <a:ext cx="314960" cy="46166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de-CH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0" name="Inhaltsplatzhalter 2"/>
          <p:cNvSpPr txBox="1">
            <a:spLocks/>
          </p:cNvSpPr>
          <p:nvPr/>
        </p:nvSpPr>
        <p:spPr>
          <a:xfrm>
            <a:off x="647065" y="4947285"/>
            <a:ext cx="314960" cy="46166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de-CH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1" name="Inhaltsplatzhalter 2"/>
          <p:cNvSpPr txBox="1">
            <a:spLocks/>
          </p:cNvSpPr>
          <p:nvPr/>
        </p:nvSpPr>
        <p:spPr>
          <a:xfrm>
            <a:off x="2018665" y="3651885"/>
            <a:ext cx="314960" cy="46166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de-CH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" name="Inhaltsplatzhalter 2"/>
          <p:cNvSpPr txBox="1">
            <a:spLocks/>
          </p:cNvSpPr>
          <p:nvPr/>
        </p:nvSpPr>
        <p:spPr>
          <a:xfrm>
            <a:off x="1018540" y="3861435"/>
            <a:ext cx="314960" cy="46166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de-CH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3" name="Inhaltsplatzhalter 2"/>
          <p:cNvSpPr txBox="1">
            <a:spLocks/>
          </p:cNvSpPr>
          <p:nvPr/>
        </p:nvSpPr>
        <p:spPr>
          <a:xfrm>
            <a:off x="2599690" y="4490085"/>
            <a:ext cx="314960" cy="46166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de-CH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4" name="Inhaltsplatzhalter 2"/>
          <p:cNvSpPr txBox="1">
            <a:spLocks/>
          </p:cNvSpPr>
          <p:nvPr/>
        </p:nvSpPr>
        <p:spPr>
          <a:xfrm>
            <a:off x="2323465" y="5575935"/>
            <a:ext cx="314960" cy="46166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de-CH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6" name="Ellipse 125"/>
          <p:cNvSpPr/>
          <p:nvPr/>
        </p:nvSpPr>
        <p:spPr>
          <a:xfrm>
            <a:off x="5492115" y="3850005"/>
            <a:ext cx="251460" cy="2514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7" name="Ellipse 126"/>
          <p:cNvSpPr/>
          <p:nvPr/>
        </p:nvSpPr>
        <p:spPr>
          <a:xfrm>
            <a:off x="6581775" y="3705225"/>
            <a:ext cx="251460" cy="2514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8" name="Ellipse 127"/>
          <p:cNvSpPr/>
          <p:nvPr/>
        </p:nvSpPr>
        <p:spPr>
          <a:xfrm>
            <a:off x="5074920" y="4930140"/>
            <a:ext cx="251460" cy="2514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9" name="Ellipse 128"/>
          <p:cNvSpPr/>
          <p:nvPr/>
        </p:nvSpPr>
        <p:spPr>
          <a:xfrm>
            <a:off x="6149340" y="4777740"/>
            <a:ext cx="251460" cy="2514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1" name="Ellipse 130"/>
          <p:cNvSpPr/>
          <p:nvPr/>
        </p:nvSpPr>
        <p:spPr>
          <a:xfrm>
            <a:off x="7261860" y="4674870"/>
            <a:ext cx="251460" cy="2514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2" name="Ellipse 131"/>
          <p:cNvSpPr/>
          <p:nvPr/>
        </p:nvSpPr>
        <p:spPr>
          <a:xfrm>
            <a:off x="5680710" y="5815965"/>
            <a:ext cx="251460" cy="2514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Ellipse 132"/>
          <p:cNvSpPr/>
          <p:nvPr/>
        </p:nvSpPr>
        <p:spPr>
          <a:xfrm>
            <a:off x="6800850" y="5680710"/>
            <a:ext cx="251460" cy="2514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0" name="Inhaltsplatzhalter 2"/>
          <p:cNvSpPr txBox="1">
            <a:spLocks/>
          </p:cNvSpPr>
          <p:nvPr/>
        </p:nvSpPr>
        <p:spPr>
          <a:xfrm>
            <a:off x="4438014" y="2937510"/>
            <a:ext cx="3543935" cy="46166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de-CH" sz="2400" dirty="0" smtClean="0"/>
              <a:t>a</a:t>
            </a:r>
            <a:r>
              <a:rPr kumimoji="0" lang="de-CH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uxiliary</a:t>
            </a:r>
            <a:r>
              <a:rPr kumimoji="0" lang="de-CH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hypergraph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0" name="Inhaltsplatzhalter 2"/>
          <p:cNvSpPr txBox="1">
            <a:spLocks/>
          </p:cNvSpPr>
          <p:nvPr/>
        </p:nvSpPr>
        <p:spPr>
          <a:xfrm>
            <a:off x="388451" y="2279369"/>
            <a:ext cx="8319614" cy="46166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de-CH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Reduces</a:t>
            </a:r>
            <a:r>
              <a:rPr kumimoji="0" lang="de-CH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de-CH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</a:t>
            </a:r>
            <a:r>
              <a:rPr kumimoji="0" lang="de-CH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 </a:t>
            </a:r>
            <a:r>
              <a:rPr kumimoji="0" lang="de-CH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spanning</a:t>
            </a:r>
            <a:r>
              <a:rPr kumimoji="0" lang="de-CH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tree</a:t>
            </a:r>
            <a:r>
              <a:rPr kumimoji="0" lang="de-CH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</a:t>
            </a:r>
            <a:r>
              <a:rPr kumimoji="0" lang="de-CH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a </a:t>
            </a:r>
            <a:r>
              <a:rPr kumimoji="0" lang="de-CH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hypergraph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147" grpId="0" animBg="1"/>
      <p:bldP spid="148" grpId="0" animBg="1"/>
      <p:bldP spid="144" grpId="0" animBg="1"/>
      <p:bldP spid="10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reeform 447"/>
          <p:cNvSpPr>
            <a:spLocks/>
          </p:cNvSpPr>
          <p:nvPr/>
        </p:nvSpPr>
        <p:spPr bwMode="auto">
          <a:xfrm>
            <a:off x="6495740" y="400795"/>
            <a:ext cx="2378075" cy="3154362"/>
          </a:xfrm>
          <a:custGeom>
            <a:avLst/>
            <a:gdLst/>
            <a:ahLst/>
            <a:cxnLst>
              <a:cxn ang="0">
                <a:pos x="715" y="0"/>
              </a:cxn>
              <a:cxn ang="0">
                <a:pos x="519" y="274"/>
              </a:cxn>
              <a:cxn ang="0">
                <a:pos x="283" y="557"/>
              </a:cxn>
              <a:cxn ang="0">
                <a:pos x="0" y="850"/>
              </a:cxn>
              <a:cxn ang="0">
                <a:pos x="0" y="1114"/>
              </a:cxn>
              <a:cxn ang="0">
                <a:pos x="303" y="1407"/>
              </a:cxn>
              <a:cxn ang="0">
                <a:pos x="519" y="1709"/>
              </a:cxn>
              <a:cxn ang="0">
                <a:pos x="720" y="1987"/>
              </a:cxn>
              <a:cxn ang="0">
                <a:pos x="931" y="1704"/>
              </a:cxn>
              <a:cxn ang="0">
                <a:pos x="1200" y="1407"/>
              </a:cxn>
              <a:cxn ang="0">
                <a:pos x="1498" y="1114"/>
              </a:cxn>
              <a:cxn ang="0">
                <a:pos x="1498" y="855"/>
              </a:cxn>
              <a:cxn ang="0">
                <a:pos x="1195" y="562"/>
              </a:cxn>
              <a:cxn ang="0">
                <a:pos x="931" y="264"/>
              </a:cxn>
              <a:cxn ang="0">
                <a:pos x="715" y="0"/>
              </a:cxn>
            </a:cxnLst>
            <a:rect l="0" t="0" r="r" b="b"/>
            <a:pathLst>
              <a:path w="1498" h="1987">
                <a:moveTo>
                  <a:pt x="715" y="0"/>
                </a:moveTo>
                <a:lnTo>
                  <a:pt x="519" y="274"/>
                </a:lnTo>
                <a:lnTo>
                  <a:pt x="283" y="557"/>
                </a:lnTo>
                <a:lnTo>
                  <a:pt x="0" y="850"/>
                </a:lnTo>
                <a:lnTo>
                  <a:pt x="0" y="1114"/>
                </a:lnTo>
                <a:lnTo>
                  <a:pt x="303" y="1407"/>
                </a:lnTo>
                <a:lnTo>
                  <a:pt x="519" y="1709"/>
                </a:lnTo>
                <a:lnTo>
                  <a:pt x="720" y="1987"/>
                </a:lnTo>
                <a:lnTo>
                  <a:pt x="931" y="1704"/>
                </a:lnTo>
                <a:lnTo>
                  <a:pt x="1200" y="1407"/>
                </a:lnTo>
                <a:lnTo>
                  <a:pt x="1498" y="1114"/>
                </a:lnTo>
                <a:lnTo>
                  <a:pt x="1498" y="855"/>
                </a:lnTo>
                <a:lnTo>
                  <a:pt x="1195" y="562"/>
                </a:lnTo>
                <a:lnTo>
                  <a:pt x="931" y="264"/>
                </a:lnTo>
                <a:lnTo>
                  <a:pt x="71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444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" name="Freihandform 263"/>
          <p:cNvSpPr/>
          <p:nvPr/>
        </p:nvSpPr>
        <p:spPr>
          <a:xfrm>
            <a:off x="6484620" y="814621"/>
            <a:ext cx="2400300" cy="2301240"/>
          </a:xfrm>
          <a:custGeom>
            <a:avLst/>
            <a:gdLst>
              <a:gd name="connsiteX0" fmla="*/ 7620 w 2400300"/>
              <a:gd name="connsiteY0" fmla="*/ 922020 h 2293620"/>
              <a:gd name="connsiteX1" fmla="*/ 480060 w 2400300"/>
              <a:gd name="connsiteY1" fmla="*/ 464820 h 2293620"/>
              <a:gd name="connsiteX2" fmla="*/ 853440 w 2400300"/>
              <a:gd name="connsiteY2" fmla="*/ 0 h 2293620"/>
              <a:gd name="connsiteX3" fmla="*/ 1493520 w 2400300"/>
              <a:gd name="connsiteY3" fmla="*/ 7620 h 2293620"/>
              <a:gd name="connsiteX4" fmla="*/ 1920240 w 2400300"/>
              <a:gd name="connsiteY4" fmla="*/ 487680 h 2293620"/>
              <a:gd name="connsiteX5" fmla="*/ 2362200 w 2400300"/>
              <a:gd name="connsiteY5" fmla="*/ 952500 h 2293620"/>
              <a:gd name="connsiteX6" fmla="*/ 2400300 w 2400300"/>
              <a:gd name="connsiteY6" fmla="*/ 1356360 h 2293620"/>
              <a:gd name="connsiteX7" fmla="*/ 1920240 w 2400300"/>
              <a:gd name="connsiteY7" fmla="*/ 1813560 h 2293620"/>
              <a:gd name="connsiteX8" fmla="*/ 1508760 w 2400300"/>
              <a:gd name="connsiteY8" fmla="*/ 2286000 h 2293620"/>
              <a:gd name="connsiteX9" fmla="*/ 883920 w 2400300"/>
              <a:gd name="connsiteY9" fmla="*/ 2293620 h 2293620"/>
              <a:gd name="connsiteX10" fmla="*/ 480060 w 2400300"/>
              <a:gd name="connsiteY10" fmla="*/ 1798320 h 2293620"/>
              <a:gd name="connsiteX11" fmla="*/ 0 w 2400300"/>
              <a:gd name="connsiteY11" fmla="*/ 1341120 h 2293620"/>
              <a:gd name="connsiteX12" fmla="*/ 7620 w 2400300"/>
              <a:gd name="connsiteY12" fmla="*/ 922020 h 2293620"/>
              <a:gd name="connsiteX0" fmla="*/ 7620 w 2400300"/>
              <a:gd name="connsiteY0" fmla="*/ 922020 h 2293620"/>
              <a:gd name="connsiteX1" fmla="*/ 480060 w 2400300"/>
              <a:gd name="connsiteY1" fmla="*/ 464820 h 2293620"/>
              <a:gd name="connsiteX2" fmla="*/ 853440 w 2400300"/>
              <a:gd name="connsiteY2" fmla="*/ 0 h 2293620"/>
              <a:gd name="connsiteX3" fmla="*/ 1493520 w 2400300"/>
              <a:gd name="connsiteY3" fmla="*/ 7620 h 2293620"/>
              <a:gd name="connsiteX4" fmla="*/ 1920240 w 2400300"/>
              <a:gd name="connsiteY4" fmla="*/ 487680 h 2293620"/>
              <a:gd name="connsiteX5" fmla="*/ 2385060 w 2400300"/>
              <a:gd name="connsiteY5" fmla="*/ 952500 h 2293620"/>
              <a:gd name="connsiteX6" fmla="*/ 2400300 w 2400300"/>
              <a:gd name="connsiteY6" fmla="*/ 1356360 h 2293620"/>
              <a:gd name="connsiteX7" fmla="*/ 1920240 w 2400300"/>
              <a:gd name="connsiteY7" fmla="*/ 1813560 h 2293620"/>
              <a:gd name="connsiteX8" fmla="*/ 1508760 w 2400300"/>
              <a:gd name="connsiteY8" fmla="*/ 2286000 h 2293620"/>
              <a:gd name="connsiteX9" fmla="*/ 883920 w 2400300"/>
              <a:gd name="connsiteY9" fmla="*/ 2293620 h 2293620"/>
              <a:gd name="connsiteX10" fmla="*/ 480060 w 2400300"/>
              <a:gd name="connsiteY10" fmla="*/ 1798320 h 2293620"/>
              <a:gd name="connsiteX11" fmla="*/ 0 w 2400300"/>
              <a:gd name="connsiteY11" fmla="*/ 1341120 h 2293620"/>
              <a:gd name="connsiteX12" fmla="*/ 7620 w 2400300"/>
              <a:gd name="connsiteY12" fmla="*/ 922020 h 2293620"/>
              <a:gd name="connsiteX0" fmla="*/ 7620 w 2400300"/>
              <a:gd name="connsiteY0" fmla="*/ 922020 h 2301240"/>
              <a:gd name="connsiteX1" fmla="*/ 480060 w 2400300"/>
              <a:gd name="connsiteY1" fmla="*/ 464820 h 2301240"/>
              <a:gd name="connsiteX2" fmla="*/ 853440 w 2400300"/>
              <a:gd name="connsiteY2" fmla="*/ 0 h 2301240"/>
              <a:gd name="connsiteX3" fmla="*/ 1493520 w 2400300"/>
              <a:gd name="connsiteY3" fmla="*/ 7620 h 2301240"/>
              <a:gd name="connsiteX4" fmla="*/ 1920240 w 2400300"/>
              <a:gd name="connsiteY4" fmla="*/ 487680 h 2301240"/>
              <a:gd name="connsiteX5" fmla="*/ 2385060 w 2400300"/>
              <a:gd name="connsiteY5" fmla="*/ 952500 h 2301240"/>
              <a:gd name="connsiteX6" fmla="*/ 2400300 w 2400300"/>
              <a:gd name="connsiteY6" fmla="*/ 1356360 h 2301240"/>
              <a:gd name="connsiteX7" fmla="*/ 1920240 w 2400300"/>
              <a:gd name="connsiteY7" fmla="*/ 1813560 h 2301240"/>
              <a:gd name="connsiteX8" fmla="*/ 1508760 w 2400300"/>
              <a:gd name="connsiteY8" fmla="*/ 2286000 h 2301240"/>
              <a:gd name="connsiteX9" fmla="*/ 845820 w 2400300"/>
              <a:gd name="connsiteY9" fmla="*/ 2301240 h 2301240"/>
              <a:gd name="connsiteX10" fmla="*/ 480060 w 2400300"/>
              <a:gd name="connsiteY10" fmla="*/ 1798320 h 2301240"/>
              <a:gd name="connsiteX11" fmla="*/ 0 w 2400300"/>
              <a:gd name="connsiteY11" fmla="*/ 1341120 h 2301240"/>
              <a:gd name="connsiteX12" fmla="*/ 7620 w 2400300"/>
              <a:gd name="connsiteY12" fmla="*/ 922020 h 230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00300" h="2301240">
                <a:moveTo>
                  <a:pt x="7620" y="922020"/>
                </a:moveTo>
                <a:lnTo>
                  <a:pt x="480060" y="464820"/>
                </a:lnTo>
                <a:lnTo>
                  <a:pt x="853440" y="0"/>
                </a:lnTo>
                <a:lnTo>
                  <a:pt x="1493520" y="7620"/>
                </a:lnTo>
                <a:lnTo>
                  <a:pt x="1920240" y="487680"/>
                </a:lnTo>
                <a:lnTo>
                  <a:pt x="2385060" y="952500"/>
                </a:lnTo>
                <a:lnTo>
                  <a:pt x="2400300" y="1356360"/>
                </a:lnTo>
                <a:lnTo>
                  <a:pt x="1920240" y="1813560"/>
                </a:lnTo>
                <a:lnTo>
                  <a:pt x="1508760" y="2286000"/>
                </a:lnTo>
                <a:lnTo>
                  <a:pt x="845820" y="2301240"/>
                </a:lnTo>
                <a:lnTo>
                  <a:pt x="480060" y="1798320"/>
                </a:lnTo>
                <a:lnTo>
                  <a:pt x="0" y="1341120"/>
                </a:lnTo>
                <a:lnTo>
                  <a:pt x="7620" y="922020"/>
                </a:lnTo>
                <a:close/>
              </a:path>
            </a:pathLst>
          </a:cu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452"/>
          <p:cNvSpPr>
            <a:spLocks noChangeArrowheads="1"/>
          </p:cNvSpPr>
          <p:nvPr/>
        </p:nvSpPr>
        <p:spPr bwMode="auto">
          <a:xfrm>
            <a:off x="6494470" y="1755250"/>
            <a:ext cx="2370137" cy="411162"/>
          </a:xfrm>
          <a:prstGeom prst="rect">
            <a:avLst/>
          </a:prstGeom>
          <a:solidFill>
            <a:srgbClr val="FF0000">
              <a:alpha val="50000"/>
            </a:srgbClr>
          </a:solidFill>
          <a:ln w="444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xQHBhUUBxQUFhQWFxoZGBYXFhQYIRgYGhccFyAaGhwdHCggGhwlHhoWITEhJSouLi4uHyM1ODM4NygtLisBCgoKDg0OGhAQGywmICYsLC83NzcvLC00LywvLCwsLzQwLCwsLjQvLC4sLCwsLCw0LCwsLy0sLC4sLCwsLCwtLP/AABEIAN8A4gMBEQACEQEDEQH/xAAcAAEAAgIDAQAAAAAAAAAAAAAABgcEBQIDCAH/xABAEAACAQIDBAYHBwIEBwAAAAAAAQIDEQQFBiExQWEHEiJRcYETFSNCcpGhFDJSYoKxwZKyFiQzwkNTg6LR4fD/xAAbAQEAAgMBAQAAAAAAAAAAAAAABAUCAwYHAf/EADYRAQABAwEEBwgCAQQDAAAAAAABAgMEEQUSITEGQVFhcYGhExQiMpGxwdHh8EIzUnKSI0OC/9oADAMBAAIRAxEAPwC8QAAAAAxczzCnlWClVx0lGEd7f7JcW+4xrriiNZbsfHuZFyLduNZlS+qdcV87xX+WlKlRjK8IRdm2ndSm1vd9tty+pU3smqueHCHoWztiWMWj44iqqY4zPLwiOz1n0XBpzMvW+RUa2y84Jyt+JbJLykmWlqvfoipwWfje7ZNdrsn06vRsjYiAAAAAAAAAAAAAAAAAAAAAAAAAAAAMTNMxp5VgZVcdJRhFbX/CXFvuMa64ojWW/Hx7mRci3bjWZUbq/VFTUuOvUvGlF+zp33c33yf03FPevTdnuej7M2Zbwbekcap5z+I7mgNC0W90P4/0+RVKUntpVLpd0Zq6/wC5TLTBq1omnscJ0osbmTTdj/KPWP40T4muYAAAAAAAAAAAAAAAAAAAAAAAAAAAxczzCnleClVx0lGEVtb/AGXe33GNdcURrLdj49zIuRbtxrMqM1fqipqXHXneNKL9nTvu/NLvk/puKe9fm7Pc9I2Xsu3g29I41Tzn8R3NAaFoATfokx/2bUrpyeyrTat+aPaX065MwqtLmna5zpNY38SLkf4zH0nh99Fylq4AAAAAAAAAAAAAAAAAAAAAAAAAAGNmOPp5ZgpVcdJRhFXbf7Lvb3JcTGqqKY1lusWLl+5Fu3Gsyo3WOqampcdeV40Yv2dP/dLvk/puXFunv35uz3PR9l7Lt4NvTnXPOfxHd90eNC1AAGdkWP8AVmc0a3CFSLfw37S+VzO3Vu1RUjZlj29iu12xMefV6vRqd1sL55M+gAAAAAAAAAAAAAAAAAAAAAAAACmuljMqlfUTo1JeypqLjFbF1pRu5Pve23JeLvVZlczXu9UO/wCjWNboxfbRHxVTOs90Ty8P72IQQ3RgAAAAvzQeZ+tdLUZyd5RXo5fFDs3firPzLrHr37cS8x2zje75ldMcpnWPCeP8JAb1WAAAADhVqKjTcqzUYpXbbSSS4tvcj5M6cZZU0zVMU0xrMo/jNdYDCStPERk/yKU/rFNfU0VZVqOtaWth59yNYtzHjpH34sWHSPgJb6k1406n8JmPvlrtbp6OZ8f4x9YZ+E1lgcX/AKWJpr424f3pGynItTyqRrux86381qfLj9tW5oYiGIhfDyjJd8Wn+xtiYnkr67ddE6VRMeLtPrAAAAAAAAAAAAACoOmHBehz6nVW6pTt+qD2/SUSrzqdK4nth3fRa9vY1dv/AG1ek/zEoEQnTgAAAAsfodzb0WMq4apumvSQ+KOyS8WrP9LJ+Dc0maHJ9KcTet0ZEdXCfCeXrr9Vqlk4kAAAAFQ9J2qvWGKeFwL9lB+0a9+a4c4xfzfgiry7+9O5HJ3fR7ZXsaIybkfFPLuj9z9vGUBITpwABzpVHRnei3FrjFtP5o+xOnJjVTFUaVRrDc4HV+NwP+hiajXdNqp/embaci5TyqV97ZGFd+a1Hlw+2iw+jvVeK1DjqkMeqbhCF3KMWpdZySS+9a1lLhwJ2LfruTMVOV27srFw7dNVrXWZ5a6xppx6tezrT0muZAAAAAAAAAACHdKeWfb9LudNdqjJT/T92XlZ3/SRcyjet69i/wCjmT7LMiieVcaefOP15qUKh6GAAAADNyXMZZTm1OtS305J271ua802vMzor3KoqhHy8enIs12quuNP19JeisLiI4rDRnQd4zipRfemrpl7ExMaw8ouW6rdc0VRxidHafWAAAh/SPqj1Hlvo8I/b1VstvhDc5+PBc7vgRcq9uU6RzlfbB2Z71d9pXHwU+s9n5nu8VJlQ9EAAAAAAt7ofy/0GR1K0ltq1LLnGCt/c5lpg0aUTV2uE6UZG/kU2o/xj1n+NE+JrmAAAAAAAAAAA68TQjisPKFdXjOLjJd6as18j5MRMaSzt11W6orp5xOvnDzlm2AlleZ1KNbfTm4370tz81Z+ZQ10zRVNM9T1jGv05Fmm7TyqjX++EsQxbwAAAAW50R539qyuWGrvt0dsOdOT/wBsr+TiWmFc1p3J6vs4XpNhezvRkUxwq4T/AMo/cfaVgE1y4Bg51mkMmyydbGPswW7jJ8Irm3sMLlcUUzVKRiYteTeptW+c+nf5PP8AnOaTznM51sY+1N7uEVwiuSWwpK65rqmqXqOJi0Y1mm1b5R6z1z5sEwSQAAAAZOXYKeZY6FLCK85yUV58XySu3yRlTTNUxTDTfvUWLdV2vlEavRGU4COV5bTo4f7tOKiudt7fNu78y9opiimKYeVZN+rIu1Xauczr/fBlmTQAAAAAAAAAAACqOmDJ/Q46niaS2VOxP44q8W+bimv0lbm29JiuOt2/RfM3rdWPV/jxjwnn6/dXRAdWAAAADZadzaWR5zTrUr9l9pfig9kl8t3OxstXJt1RVCHnYlOXYqs1dfLunq/vY9C4bERxWGjPDtOMkpRa4pq6ZeRMTGsPLLluq3XNFUaTE6O1uy2n1gpHpE1R6+zL0eEfsKT7Nvfluc/Dely28Soyb/tKtI5Q9F2Hsv3S1v1x8dXPujs/M9/giJFXoAAAAAFv9F+lvVuE+046NqtRdiL9ym+PKUtj5K3ey0xLG7G/POXB9Idqe3r93tz8NPPvn9R9/JPSa5kAAAAAAAAAAAADVaoyhZ5kVSi98leD7prbF/P6XNd637SiaU3Z2XOLk0XeqJ4+E83nmUXCTU0007NPY01wZRPVImJjWHwPoAAAALM6K9UKnH7Hj5WW10ZNpLbtdP53a813Fhh39Pgq8nH9I9lzVPvVqP8AlH5/E+XezulDVf2TC/ZcukvSVF7SS92D93xl+3ijPLv6RuUo/R7ZXtK/ebsfDHLvnt8I+/gqUrHcAAAAAATTo20v66zD02NjehSe5+/Peo80tjfkuLJeLY36t6eUOe29tT3W17K3Px1ekdvjPKPqugtnnwAAAAAAAAAAAAAABS3SlknqzP8A0tFWp17y8Ki+8vPZLzZU5dvdr1jlL0Lo7m+3xvZ1T8VHDy6v15QhhEdAAAAAAAAAAAAABscgyiee5rCjhN8t8rXUYrfJ8l9XZcTZbtzcqimETNy6MSzVdr6vWeqP71cXoDKsuhlOXwo4NWhBWXPvb5t3bLuiiKKYph5fk5FeRdqu3J4z/fRlmTQAAAAAAAAAAAAAAAaDW+SevtPzp017SPbp/HHh5q8fM0ZFr2lEx1rPZGb7plU1z8s8J8J/XNQXiUr08AAAAAAAAAAAHKnB1aijSTcm0kkrtt7EkuLPvNjVVFMTMzpEL00Lphacyz21nXqWdSXd3QXJfV35WuMez7Onjzeb7Y2nObe+H5I5fvxn7JMSFOAAAAAAAAAAAAAAAAAFI9JmR+qdQOdFWp17zXKd+2vm1L9RUZdrcr1jlL0Xo/ne8Yu5V81HDy6v15IiRV6AAAAAAAAAAFpdFulPRwWMzBbWvYxfBP8A4j5vhy28UWOHY/8AZV5OL6RbV3pnFtTwj5p/Hl19/DqlZRYORAAAAAAAAAAAAAAAAAABH9cZF6/yCcKa9pHt0/iXDzV158jRkWvaUada02Rne55NNc/LPCfCf1zUI1Z9rYylemvgfQAAAAAAACVdH+mP8Q5rfEJ+gpNOf5nvUPPjy8UScaz7SrjyhS7b2n7nZ0o+erl3d/67/CV4xXVjaO4uHm8zrxl9AAAAAAAAAAAAAAAAAAAABTnSlp31Zmf2jDL2dZ9pfhq2u/6tsvHrFVmWd2rejlP3d90d2j7ez7Cv5qPWn+OXhogxDdIAAAAAAAPcB6C0dlSybTlKnFdpxUpvvnJXfjbd4JF3Yt7lEQ8t2rlTk5Vdc8tdI8I5fvxbo3K8AAAAAAAAAAAAAAAAAAAABqtU5Ws5yCrSa2yi3HlNbYv5pGu9Rv0TSm7Oypxsmi72Tx8J4T6PPBRPVQAAAAAAB7gPQ+ms6pZ5lcZ4GW5JSi98JW3Nf/XLy1cpuU6w8qz8K7iXpouR4T1THc2ptQgAAAAAAAAAAAAAAAAAAAAHGpNU6bdRpJK7b4JcWNdH2mmap0jm835nUhVzOrLCf6bqTcNluy5NrZw2WKCuYmqdOT1vHprps0RX80RGvjpxYpi3AAAAAAANlkOdVchx6q4CVnulF7px/DJd37Gy3cqt1a0omZhWsu1Nu7H7ie2F36W1NR1Jg+thX1Zr79NvbF/zHuf87C3s3qbsaw852jsy9g17tfGJ5T1T+p7m7NyuAAAAAAAAAAAAAAAAAAAArzpX1H9lwawmEfbqK9Rr3af4fGT+i5kHMvaRuR1uq6N7O9pX7zXHCnl3z2+X38FTFY7gAAAAAAAAAd+Dxc8DiY1MHKUJxd1KLs1/65H2mqaZ1hru2qLtE0XI1iVpaV6SoYpKnn9qc9yqpdiXxL3Hz3eBZWcyJ4V8HF7R6N129a8X4o7OuPDt+/isGE1UgnTaae1NO6a5E5y0xNM6S5B8AAAAAAAAAAAAAAAAGt1DnMMhyqdbFcNkY8ZSe6K8forvga7tyLdO9KXg4deXei1R18+6OuXn3MMbPMcdOri3ec5OTfjwXcluS7kUlVU1TMy9SsWaLNum3RHCI0Y5i2gAAAAAAAAAAA3WntUYnT8/8jO8ONOV3F+XuvmrG61frt8pV2dsvGzI/wDJTx7Y4T/PmszIOknDZjaOY+wn+Z3g/CfD9SXiWFvMoq4VcHIZvRzJs/Fa+OO7n9P1qmlOoqsE6bTT3NO6fgyXE6ueqpmmdJji5B8AAAAAAAAAAAAA4zkoQbm0kldt7LLvYfYiZnSFGa81M9RZr7Bv0FO6prv75vm+HcrcymyL3tKuHKHpOxtmRhWfi+ern3d3l9/JGCOuAAAAAAAAAAAAAAADYZVneIyed8tqzhyTvF+MXeL+RnRcro+WUXJwsfJjS9RE/f6xxTnKOlWUElnFFS/PSdn/AEy2P5omUZ0/5Q5vK6K0zxsV6d0/uP0muUawwebWWGrRUn7k+xK/clLf5XJlGRbr5S57K2RmY/GuidO2OMenLz0b43KwAAAAAAAAAAK36V9S+gpfY8G+1JJ1WnujvUP1b3yt3kDMvafBHm63o3s3en3q5HCPl8eufLq7/BVZWu1AAADtwuGni8RGGFi5Tk7Rit7Z9iJmdIYXLlNuia650iF0aP0PSyfA3zGEKtaa7TlFSUfyxuvm+JbWMamiPi4y892ptu7k3NLUzTRHLSdJnvnT7dTLznRGDzWk70o05cJ0koNeKWyXmjK5jW6+rRoxNt5mPPzzVHZPH+Y8lUao0jX05UvXXXpcKsVs8JL3X47O5lbesVW+fJ2+ztr2M2NKeFXZP47Y/swjxoWoAAAAAAAAAAbPLNQYnKber69SCXu3vH+mV4/Q2UXa6PllDyNn42R/q0RPfyn6xxS3LOlSvR2ZlShUXfFuD/lP5IlUZ1UfNGqiyOi1irjarmnx4x+J+6WZZ0kYLGu1eU6L3e0js/qjdW8bEmjMt1c+CkyOjmba40xFUd0/idPTVKMHjaeOpdbBVITj3wkpL6EimqKuMSprtm5anduUzE98aMgyagAAAAa3UWcQyLKJ1sR7q7MfxSexR839Ls13bkW6ZqlLwcOvLv02qevn3R1y8+Y3FTx2LnUxTvOcnKT5v+ORR1VTVOsvU7Vqi1RFuiNIiNHQfGwAAduGw8sViIww0XKcnaMVtbbPsRMzpDC5cpt0zXXOkQuvQ2j46ew/XxVpYiS7Ut6gvwx/l8S3x8eLcazzeebY2xVm17lHCiPXvn8QlhJUYBwq01WpuNZKUWrNNJpruae9HyY14SypqmmYqpnSYVtqroz67lU067Pe6Mns/RJ7vB7Oa3EC9h9dH0dbs3pLppbyv+0fmPzH0lWuLws8FiHDFxlCcd8ZJpor5iaZ0l19u7RdpiuiYmJ64dJ8bAAAAAAAAAAAAc6FaWHqqWHlKMlulFtNea2n2JmOMMa6Ka43ao1jv4pxo/Ps1x9fqZbL00VvlWV4x+KeyV+V2+RLsXb9U6U8fFzm1MDZVqneuxuzP+3nPhHL00WxSjV9GvSyp9ayvaErX427W4s43utxFU2tZ3YnTxj9MkyaQABS/SdqH1tnHocM/ZUG1s96puk+aX3V595U5d3fq3Y5R93oPR7Z/u9j2tcfFX6U9X15z5diFkR0IAA7cNh5YrERhhouU5O0YpXbZ9iJmdIYXLlNuma650iF1aF0dHT1D0mLtLESW171BP3Y/wAvj4Ftj48W41nm882xtirMq3KOFuPXvn8QlpKUYAAAAMDNsmoZzR6uZU4zXBtbV8MltXkzCu3TXGlUJONmX8ares1TH2845SgWc9FSbbyWtb8lXb8pxV/mn4kKvB/2S6fF6UzyyKPOP1P7QnNdK4vKW/tlCfVXvxXXjbvvG9vOxDrsXKOcOixtqYmR/p3I17J4T9J/DSmpYAAAAAAAAHbhcPPF11DCxlOct0YptvyR9iJmdIYXLlFuma65iIjrlY+mOjHrWnqJ/wDRi/75L9o/Mn2cLrufRyW0Ok0RrRix/wDU/iPzP0WVhcNDB4dQwkYwhHdGKSS8kWEUxTGkOQuXa7tU11zMzPa7j6wAAET6Q9Teocp6uGft6qah+VcZ+W5c/BkbKvezp0jnK82Hs33u/vVx8FPPvnqj993io8p3owAA78Fg54/FRp4KLnOTsorj/wCF3t7EZU0zVOkNV29RZom5cnSIXXojR0NO0OviLTxEl2pcIr8MOXe+P0LbHx4txrPN57tfbFebVu08KI6u3vn9dSVElSAAAAAAAAADUZppnCZrd46hTbfvJdWX9UbP6mquzbr5wnY+08vH/wBO5MR2c4+k8EUzLoqo1W3l1apT5SSqLwW5/NsjVYNM/LOi8sdKb1PC7RFXhwn8x6QjWP6MsZhr/ZvRVVw6suq/lJJfUj1YVyOXFb2ekuHX8+tPjGv2/TQ4vTGMwcrV8NW8VBzXzjdGmqzcjnTKztbTw7ka03afrp6To1dWlKhK1aLi+6Sa/c1zGnNMpqpqjWmdXC58ZaMrBZbWx8rYGlUqfDCUvqlZGVNFVXKGi7k2bMa3K4jxmITXIejCtimpZzJUofgjaU35/dj9fAl28KqeNfBz2b0ms2/hx43p7Z4R+59PFZWSZDQyKh1ctpqN98t8pfFJ7X4biwt2qLcaUw5HLz7+XVvXqte7qjwhszYhgAABi5nj4ZXgJ1cY7Qgrt/sl3tuyS72Y11xRTNUt2Pj15F2m1bjWZeftQZxPPc1nWxW+WyMeEYrdFeH1d3xKS5cm5VvS9RwsOjEs02qOr1nrlrjWlgG00/kFbUGM6mXx3fem9kYLvk/43s2W7VVydKULOz7OHb37s+Edc+H75Lq0rpajpvC2w/aqNduq1tlyX4Y8vnct7Nim1HDm892ltS9nV61cKY5R2fue/wCzfG5WAAAAAAAAAAAAAAAHxq+8DgqEU9kY/JHzSGftKu2XYfWAAAAAAACoOlTUnrDMPs2Efs6T7dveqbreEd3i33Iq8y9vVbkco+7vOjmzvY2veK4+Krl3U/z9tO1AiE6YAlGjdG1NR1evUvTw6e2fGVt8Yd757l9CRYx5u8epTbV2zbwo3Y419nZ3z+uc+q6csy6nlWDVLAQUIR4Li+9vi+bLeiiKI0pee5GRcyLk3Ls6zLLMmgAAAAAAAAAAAAAAAAAAAAAAAAAEd11qD/D+RylTa9LPsU1+Z75eEVt8bLiaMi77OjXrWux9n++ZEUz8scZ8Ozz5fVQzfWd5bW+LKV6ZEacIdmFw08XXUMLGU5vdGKbb8kfYiZnSGNy5RbpmuuYiI65WRpToz7Sqai8VRi/75L9o/PgT7OH13Po5HaXSWNJt4n/afxH5n6dazKNKNCko0UoxirKKSSSXBJbkWEREcIchVVVVM1VTrMuZ9YgAAAAAAAAAAAAAAAAAAAAAAAAAAUfqvGVdYaoksvi5Rh7OnG6jsT2y7TSvJ3fhZcCnvVVXrnwvRtm2bWzcOJuzpM8Znn5cOyPXXtbrI+i2pValndRQX/Lp9qXg5PYvJM3W8GZ+eVfmdKLdPw49Os9s8I+nOfRYuTZHQySj1cspxhfe98pfFJ7WTrdqmiNKYcplZ1/Kq3r1Uz9o8I5NibEQAAAAAAAAAAAAAAAAAAAAAAAAAAAAA//Z"/>
          <p:cNvSpPr>
            <a:spLocks noChangeAspect="1" noChangeArrowheads="1"/>
          </p:cNvSpPr>
          <p:nvPr/>
        </p:nvSpPr>
        <p:spPr bwMode="auto">
          <a:xfrm>
            <a:off x="433705" y="-2545398"/>
            <a:ext cx="54102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Central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levels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problem</a:t>
            </a:r>
            <a:endParaRPr lang="en-US" dirty="0"/>
          </a:p>
        </p:txBody>
      </p:sp>
      <p:sp>
        <p:nvSpPr>
          <p:cNvPr id="6155" name="AutoShape 11" descr="Image result for check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" name="AutoShape 13" descr="Image result for check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Inhaltsplatzhalter 2"/>
          <p:cNvSpPr txBox="1">
            <a:spLocks/>
          </p:cNvSpPr>
          <p:nvPr/>
        </p:nvSpPr>
        <p:spPr>
          <a:xfrm>
            <a:off x="406179" y="4033879"/>
            <a:ext cx="8692335" cy="48238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known cases of the </a:t>
            </a:r>
            <a:r>
              <a:rPr lang="de-CH" sz="2400" dirty="0" smtClean="0">
                <a:solidFill>
                  <a:srgbClr val="FF0000"/>
                </a:solidFill>
              </a:rPr>
              <a:t>`</a:t>
            </a:r>
            <a:r>
              <a:rPr lang="de-CH" sz="2400" dirty="0" err="1" smtClean="0">
                <a:solidFill>
                  <a:srgbClr val="FF0000"/>
                </a:solidFill>
              </a:rPr>
              <a:t>central</a:t>
            </a:r>
            <a:r>
              <a:rPr lang="de-CH" sz="2400" dirty="0" smtClean="0">
                <a:solidFill>
                  <a:srgbClr val="FF0000"/>
                </a:solidFill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</a:rPr>
              <a:t>levels</a:t>
            </a:r>
            <a:r>
              <a:rPr lang="de-CH" sz="2400" dirty="0" smtClean="0">
                <a:solidFill>
                  <a:srgbClr val="FF0000"/>
                </a:solidFill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</a:rPr>
              <a:t>problem</a:t>
            </a:r>
            <a:r>
              <a:rPr lang="de-CH" sz="2400" dirty="0" smtClean="0">
                <a:solidFill>
                  <a:srgbClr val="FF0000"/>
                </a:solidFill>
              </a:rPr>
              <a:t>‘</a:t>
            </a:r>
            <a:r>
              <a:rPr lang="de-CH" sz="2400" dirty="0" smtClean="0"/>
              <a:t>:</a:t>
            </a:r>
          </a:p>
        </p:txBody>
      </p:sp>
      <p:sp>
        <p:nvSpPr>
          <p:cNvPr id="96" name="Inhaltsplatzhalter 2"/>
          <p:cNvSpPr txBox="1">
            <a:spLocks/>
          </p:cNvSpPr>
          <p:nvPr/>
        </p:nvSpPr>
        <p:spPr>
          <a:xfrm>
            <a:off x="3423303" y="4439811"/>
            <a:ext cx="4977747" cy="558909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de-CH" dirty="0" smtClean="0"/>
          </a:p>
        </p:txBody>
      </p:sp>
      <p:sp>
        <p:nvSpPr>
          <p:cNvPr id="109" name="Oval 409"/>
          <p:cNvSpPr>
            <a:spLocks noChangeArrowheads="1"/>
          </p:cNvSpPr>
          <p:nvPr/>
        </p:nvSpPr>
        <p:spPr bwMode="auto">
          <a:xfrm>
            <a:off x="7584765" y="34047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Oval 413"/>
          <p:cNvSpPr>
            <a:spLocks noChangeArrowheads="1"/>
          </p:cNvSpPr>
          <p:nvPr/>
        </p:nvSpPr>
        <p:spPr bwMode="auto">
          <a:xfrm>
            <a:off x="7272027" y="78973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Oval 414"/>
          <p:cNvSpPr>
            <a:spLocks noChangeArrowheads="1"/>
          </p:cNvSpPr>
          <p:nvPr/>
        </p:nvSpPr>
        <p:spPr bwMode="auto">
          <a:xfrm>
            <a:off x="7594290" y="78655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Oval 415"/>
          <p:cNvSpPr>
            <a:spLocks noChangeArrowheads="1"/>
          </p:cNvSpPr>
          <p:nvPr/>
        </p:nvSpPr>
        <p:spPr bwMode="auto">
          <a:xfrm>
            <a:off x="7924490" y="79132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Oval 429"/>
          <p:cNvSpPr>
            <a:spLocks noChangeArrowheads="1"/>
          </p:cNvSpPr>
          <p:nvPr/>
        </p:nvSpPr>
        <p:spPr bwMode="auto">
          <a:xfrm flipV="1">
            <a:off x="7589527" y="350118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Oval 430"/>
          <p:cNvSpPr>
            <a:spLocks noChangeArrowheads="1"/>
          </p:cNvSpPr>
          <p:nvPr/>
        </p:nvSpPr>
        <p:spPr bwMode="auto">
          <a:xfrm flipV="1">
            <a:off x="7276790" y="305192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Oval 431"/>
          <p:cNvSpPr>
            <a:spLocks noChangeArrowheads="1"/>
          </p:cNvSpPr>
          <p:nvPr/>
        </p:nvSpPr>
        <p:spPr bwMode="auto">
          <a:xfrm flipV="1">
            <a:off x="7599052" y="305509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Oval 432"/>
          <p:cNvSpPr>
            <a:spLocks noChangeArrowheads="1"/>
          </p:cNvSpPr>
          <p:nvPr/>
        </p:nvSpPr>
        <p:spPr bwMode="auto">
          <a:xfrm flipV="1">
            <a:off x="7929252" y="305033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Line 455"/>
          <p:cNvSpPr>
            <a:spLocks noChangeShapeType="1"/>
          </p:cNvSpPr>
          <p:nvPr/>
        </p:nvSpPr>
        <p:spPr bwMode="auto">
          <a:xfrm>
            <a:off x="7476815" y="927845"/>
            <a:ext cx="490537" cy="25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6" name="Line 456"/>
          <p:cNvSpPr>
            <a:spLocks noChangeShapeType="1"/>
          </p:cNvSpPr>
          <p:nvPr/>
        </p:nvSpPr>
        <p:spPr bwMode="auto">
          <a:xfrm flipV="1">
            <a:off x="7351402" y="935782"/>
            <a:ext cx="474663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7" name="Line 463"/>
          <p:cNvSpPr>
            <a:spLocks noChangeShapeType="1"/>
          </p:cNvSpPr>
          <p:nvPr/>
        </p:nvSpPr>
        <p:spPr bwMode="auto">
          <a:xfrm flipV="1">
            <a:off x="7495865" y="503982"/>
            <a:ext cx="142875" cy="227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8" name="Line 464"/>
          <p:cNvSpPr>
            <a:spLocks noChangeShapeType="1"/>
          </p:cNvSpPr>
          <p:nvPr/>
        </p:nvSpPr>
        <p:spPr bwMode="auto">
          <a:xfrm flipH="1" flipV="1">
            <a:off x="7630802" y="505570"/>
            <a:ext cx="155575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5196" y="332351"/>
            <a:ext cx="900100" cy="36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" name="Inhaltsplatzhalter 2"/>
          <p:cNvSpPr txBox="1">
            <a:spLocks/>
          </p:cNvSpPr>
          <p:nvPr/>
        </p:nvSpPr>
        <p:spPr>
          <a:xfrm>
            <a:off x="393561" y="3579780"/>
            <a:ext cx="7580858" cy="470136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39725" lvl="0" indent="-339725">
              <a:buFont typeface="Arial" pitchFamily="34" charset="0"/>
              <a:buChar char="•"/>
            </a:pPr>
            <a:r>
              <a:rPr lang="de-CH" sz="2400" dirty="0" err="1" smtClean="0"/>
              <a:t>raised</a:t>
            </a:r>
            <a:r>
              <a:rPr lang="de-CH" sz="2400" dirty="0" smtClean="0"/>
              <a:t> </a:t>
            </a:r>
            <a:r>
              <a:rPr lang="de-CH" sz="2400" dirty="0" err="1" smtClean="0"/>
              <a:t>by</a:t>
            </a:r>
            <a:r>
              <a:rPr lang="de-CH" sz="2400" dirty="0" smtClean="0"/>
              <a:t>  </a:t>
            </a:r>
            <a:r>
              <a:rPr lang="de-CH" b="1" i="1" dirty="0" smtClean="0">
                <a:solidFill>
                  <a:prstClr val="black"/>
                </a:solidFill>
              </a:rPr>
              <a:t>[</a:t>
            </a:r>
            <a:r>
              <a:rPr lang="de-CH" b="1" i="1" dirty="0" err="1" smtClean="0">
                <a:solidFill>
                  <a:prstClr val="black"/>
                </a:solidFill>
              </a:rPr>
              <a:t>Savage</a:t>
            </a:r>
            <a:r>
              <a:rPr lang="de-CH" b="1" i="1" dirty="0" smtClean="0">
                <a:solidFill>
                  <a:prstClr val="black"/>
                </a:solidFill>
              </a:rPr>
              <a:t> 93], [</a:t>
            </a:r>
            <a:r>
              <a:rPr lang="en-US" b="1" i="1" dirty="0" err="1" smtClean="0">
                <a:solidFill>
                  <a:prstClr val="black"/>
                </a:solidFill>
              </a:rPr>
              <a:t>Gregor</a:t>
            </a:r>
            <a:r>
              <a:rPr lang="en-US" b="1" i="1" dirty="0" smtClean="0">
                <a:solidFill>
                  <a:prstClr val="black"/>
                </a:solidFill>
              </a:rPr>
              <a:t>, </a:t>
            </a:r>
            <a:r>
              <a:rPr lang="en-US" b="1" i="1" dirty="0" err="1" smtClean="0">
                <a:solidFill>
                  <a:prstClr val="black"/>
                </a:solidFill>
              </a:rPr>
              <a:t>Škrekovski</a:t>
            </a:r>
            <a:r>
              <a:rPr lang="en-US" b="1" i="1" dirty="0" smtClean="0">
                <a:solidFill>
                  <a:prstClr val="black"/>
                </a:solidFill>
              </a:rPr>
              <a:t> 10] , [</a:t>
            </a:r>
            <a:r>
              <a:rPr lang="en-US" b="1" i="1" dirty="0" err="1" smtClean="0">
                <a:solidFill>
                  <a:prstClr val="black"/>
                </a:solidFill>
              </a:rPr>
              <a:t>Shen</a:t>
            </a:r>
            <a:r>
              <a:rPr lang="en-US" b="1" i="1" dirty="0" smtClean="0">
                <a:solidFill>
                  <a:prstClr val="black"/>
                </a:solidFill>
              </a:rPr>
              <a:t>, Williams 15]</a:t>
            </a:r>
            <a:endParaRPr lang="de-CH" sz="2400" dirty="0" smtClean="0"/>
          </a:p>
        </p:txBody>
      </p:sp>
      <p:grpSp>
        <p:nvGrpSpPr>
          <p:cNvPr id="124" name="Gruppieren 123"/>
          <p:cNvGrpSpPr/>
          <p:nvPr/>
        </p:nvGrpSpPr>
        <p:grpSpPr>
          <a:xfrm>
            <a:off x="416802" y="2115863"/>
            <a:ext cx="8514548" cy="1435409"/>
            <a:chOff x="342373" y="2913321"/>
            <a:chExt cx="8514548" cy="1435409"/>
          </a:xfrm>
        </p:grpSpPr>
        <p:sp>
          <p:nvSpPr>
            <p:cNvPr id="117" name="Inhaltsplatzhalter 2"/>
            <p:cNvSpPr txBox="1">
              <a:spLocks/>
            </p:cNvSpPr>
            <p:nvPr/>
          </p:nvSpPr>
          <p:spPr>
            <a:xfrm>
              <a:off x="342373" y="2913321"/>
              <a:ext cx="8514548" cy="143540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kumimoji="0" lang="de-CH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Conjecture</a:t>
              </a:r>
              <a:r>
                <a:rPr kumimoji="0" lang="de-CH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 </a:t>
              </a:r>
              <a:r>
                <a:rPr kumimoji="0" lang="de-CH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</a:p>
            <a:p>
              <a:pPr marL="342900" indent="-342900">
                <a:spcBef>
                  <a:spcPct val="20000"/>
                </a:spcBef>
                <a:defRPr/>
              </a:pPr>
              <a:r>
                <a:rPr lang="de-CH" sz="2400" dirty="0" smtClean="0"/>
                <a:t>              has a Hamilton </a:t>
              </a:r>
              <a:r>
                <a:rPr lang="de-CH" sz="2400" dirty="0" err="1" smtClean="0"/>
                <a:t>cycle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through</a:t>
              </a:r>
              <a:r>
                <a:rPr lang="de-CH" sz="2400" dirty="0" smtClean="0"/>
                <a:t> the</a:t>
              </a:r>
            </a:p>
            <a:p>
              <a:pPr marL="342900" indent="-342900">
                <a:spcBef>
                  <a:spcPct val="20000"/>
                </a:spcBef>
                <a:defRPr/>
              </a:pPr>
              <a:r>
                <a:rPr lang="de-CH" sz="2400" dirty="0" err="1" smtClean="0"/>
                <a:t>middle</a:t>
              </a:r>
              <a:r>
                <a:rPr lang="de-CH" sz="2400" dirty="0" smtClean="0"/>
                <a:t>        </a:t>
              </a:r>
              <a:r>
                <a:rPr lang="de-CH" sz="2400" dirty="0" err="1" smtClean="0"/>
                <a:t>levels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for</a:t>
              </a:r>
              <a:r>
                <a:rPr lang="de-CH" sz="2400" dirty="0" smtClean="0"/>
                <a:t> all             and                             .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88916" y="3838353"/>
              <a:ext cx="355207" cy="326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4815" y="3398099"/>
              <a:ext cx="900100" cy="361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9627" y="3882403"/>
              <a:ext cx="68262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09671" y="3816332"/>
              <a:ext cx="1903781" cy="381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6" name="Gruppieren 125"/>
          <p:cNvGrpSpPr/>
          <p:nvPr/>
        </p:nvGrpSpPr>
        <p:grpSpPr>
          <a:xfrm>
            <a:off x="1177806" y="6114520"/>
            <a:ext cx="3702100" cy="447676"/>
            <a:chOff x="1177806" y="5942623"/>
            <a:chExt cx="3702100" cy="447676"/>
          </a:xfrm>
        </p:grpSpPr>
        <p:sp>
          <p:nvSpPr>
            <p:cNvPr id="83" name="Inhaltsplatzhalter 2"/>
            <p:cNvSpPr txBox="1">
              <a:spLocks/>
            </p:cNvSpPr>
            <p:nvPr/>
          </p:nvSpPr>
          <p:spPr>
            <a:xfrm>
              <a:off x="3327331" y="5942623"/>
              <a:ext cx="1552575" cy="447676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de-CH" b="1" i="1" dirty="0" smtClean="0"/>
                <a:t>[M. 16]</a:t>
              </a:r>
              <a:endParaRPr lang="de-CH" sz="2400" dirty="0" smtClean="0"/>
            </a:p>
          </p:txBody>
        </p:sp>
        <p:pic>
          <p:nvPicPr>
            <p:cNvPr id="6158" name="Picture 14" descr="C:\torsten\phd\cube\presentation\check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32006" y="5972919"/>
              <a:ext cx="361950" cy="291008"/>
            </a:xfrm>
            <a:prstGeom prst="rect">
              <a:avLst/>
            </a:prstGeom>
            <a:noFill/>
          </p:spPr>
        </p:pic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77806" y="5983197"/>
              <a:ext cx="600418" cy="263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" name="Gruppieren 142"/>
          <p:cNvGrpSpPr/>
          <p:nvPr/>
        </p:nvGrpSpPr>
        <p:grpSpPr>
          <a:xfrm>
            <a:off x="1143112" y="4612933"/>
            <a:ext cx="3727269" cy="447676"/>
            <a:chOff x="1143112" y="4612933"/>
            <a:chExt cx="3727269" cy="447676"/>
          </a:xfrm>
        </p:grpSpPr>
        <p:sp>
          <p:nvSpPr>
            <p:cNvPr id="87" name="Inhaltsplatzhalter 2"/>
            <p:cNvSpPr txBox="1">
              <a:spLocks/>
            </p:cNvSpPr>
            <p:nvPr/>
          </p:nvSpPr>
          <p:spPr>
            <a:xfrm>
              <a:off x="3317806" y="4612933"/>
              <a:ext cx="1552575" cy="447676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de-CH" b="1" i="1" dirty="0" smtClean="0"/>
                <a:t>[Gray 53]</a:t>
              </a:r>
              <a:endParaRPr lang="de-CH" sz="2400" dirty="0" smtClean="0"/>
            </a:p>
          </p:txBody>
        </p:sp>
        <p:pic>
          <p:nvPicPr>
            <p:cNvPr id="93" name="Picture 14" descr="C:\torsten\phd\cube\presentation\check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84381" y="4623868"/>
              <a:ext cx="361950" cy="291008"/>
            </a:xfrm>
            <a:prstGeom prst="rect">
              <a:avLst/>
            </a:prstGeom>
            <a:noFill/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43112" y="4641321"/>
              <a:ext cx="1076424" cy="277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8" name="Gruppieren 127"/>
          <p:cNvGrpSpPr/>
          <p:nvPr/>
        </p:nvGrpSpPr>
        <p:grpSpPr>
          <a:xfrm>
            <a:off x="1163813" y="4970587"/>
            <a:ext cx="6545018" cy="447676"/>
            <a:chOff x="1163813" y="4970587"/>
            <a:chExt cx="6545018" cy="447676"/>
          </a:xfrm>
        </p:grpSpPr>
        <p:sp>
          <p:nvSpPr>
            <p:cNvPr id="88" name="Inhaltsplatzhalter 2"/>
            <p:cNvSpPr txBox="1">
              <a:spLocks/>
            </p:cNvSpPr>
            <p:nvPr/>
          </p:nvSpPr>
          <p:spPr>
            <a:xfrm>
              <a:off x="3308281" y="4970587"/>
              <a:ext cx="4400550" cy="447676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de-CH" b="1" i="1" dirty="0" smtClean="0"/>
                <a:t>[</a:t>
              </a:r>
              <a:r>
                <a:rPr lang="en-US" b="1" i="1" dirty="0" smtClean="0"/>
                <a:t>El-</a:t>
              </a:r>
              <a:r>
                <a:rPr lang="en-US" b="1" i="1" dirty="0" err="1" smtClean="0"/>
                <a:t>Hashash</a:t>
              </a:r>
              <a:r>
                <a:rPr lang="en-US" b="1" i="1" dirty="0" smtClean="0"/>
                <a:t>, Hassan </a:t>
              </a:r>
              <a:r>
                <a:rPr lang="de-CH" b="1" i="1" dirty="0" smtClean="0"/>
                <a:t>01], [Locke, </a:t>
              </a:r>
              <a:r>
                <a:rPr lang="de-CH" b="1" i="1" dirty="0" err="1" smtClean="0"/>
                <a:t>Stong</a:t>
              </a:r>
              <a:r>
                <a:rPr lang="de-CH" b="1" i="1" dirty="0" smtClean="0"/>
                <a:t> 03]</a:t>
              </a:r>
              <a:endParaRPr lang="de-CH" sz="2400" b="1" i="1" dirty="0" smtClean="0"/>
            </a:p>
          </p:txBody>
        </p:sp>
        <p:pic>
          <p:nvPicPr>
            <p:cNvPr id="92" name="Picture 14" descr="C:\torsten\phd\cube\presentation\check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12956" y="4995343"/>
              <a:ext cx="361950" cy="291008"/>
            </a:xfrm>
            <a:prstGeom prst="rect">
              <a:avLst/>
            </a:prstGeom>
            <a:noFill/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63813" y="5024459"/>
              <a:ext cx="648609" cy="260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7" name="Gruppieren 126"/>
          <p:cNvGrpSpPr/>
          <p:nvPr/>
        </p:nvGrpSpPr>
        <p:grpSpPr>
          <a:xfrm>
            <a:off x="1152782" y="5327821"/>
            <a:ext cx="4593899" cy="415710"/>
            <a:chOff x="1152782" y="5327821"/>
            <a:chExt cx="4593899" cy="415710"/>
          </a:xfrm>
        </p:grpSpPr>
        <p:sp>
          <p:nvSpPr>
            <p:cNvPr id="90" name="Inhaltsplatzhalter 2"/>
            <p:cNvSpPr txBox="1">
              <a:spLocks/>
            </p:cNvSpPr>
            <p:nvPr/>
          </p:nvSpPr>
          <p:spPr>
            <a:xfrm>
              <a:off x="3311304" y="5327821"/>
              <a:ext cx="2435377" cy="415710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b="1" i="1" dirty="0" smtClean="0"/>
                <a:t>[</a:t>
              </a:r>
              <a:r>
                <a:rPr lang="en-US" b="1" i="1" dirty="0" err="1" smtClean="0"/>
                <a:t>Gregor</a:t>
              </a:r>
              <a:r>
                <a:rPr lang="en-US" b="1" i="1" dirty="0" smtClean="0"/>
                <a:t>, </a:t>
              </a:r>
              <a:r>
                <a:rPr lang="en-US" b="1" i="1" dirty="0" err="1" smtClean="0"/>
                <a:t>Škrekovski</a:t>
              </a:r>
              <a:r>
                <a:rPr lang="en-US" b="1" i="1" dirty="0" smtClean="0"/>
                <a:t> 10]</a:t>
              </a:r>
              <a:endParaRPr lang="de-CH" sz="2400" dirty="0" smtClean="0"/>
            </a:p>
          </p:txBody>
        </p:sp>
        <p:pic>
          <p:nvPicPr>
            <p:cNvPr id="91" name="Picture 14" descr="C:\torsten\phd\cube\presentation\check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22481" y="5385868"/>
              <a:ext cx="361950" cy="291008"/>
            </a:xfrm>
            <a:prstGeom prst="rect">
              <a:avLst/>
            </a:prstGeom>
            <a:noFill/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52782" y="5354068"/>
              <a:ext cx="1090685" cy="260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4" name="Inhaltsplatzhalter 2"/>
          <p:cNvSpPr txBox="1">
            <a:spLocks/>
          </p:cNvSpPr>
          <p:nvPr/>
        </p:nvSpPr>
        <p:spPr>
          <a:xfrm>
            <a:off x="1159059" y="5655864"/>
            <a:ext cx="776421" cy="470136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CH" sz="2800" b="1" dirty="0" smtClean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145" name="Freihandform 144"/>
          <p:cNvSpPr/>
          <p:nvPr/>
        </p:nvSpPr>
        <p:spPr>
          <a:xfrm>
            <a:off x="6482239" y="1281822"/>
            <a:ext cx="2400300" cy="1348740"/>
          </a:xfrm>
          <a:custGeom>
            <a:avLst/>
            <a:gdLst>
              <a:gd name="connsiteX0" fmla="*/ 7620 w 2400300"/>
              <a:gd name="connsiteY0" fmla="*/ 922020 h 2293620"/>
              <a:gd name="connsiteX1" fmla="*/ 480060 w 2400300"/>
              <a:gd name="connsiteY1" fmla="*/ 464820 h 2293620"/>
              <a:gd name="connsiteX2" fmla="*/ 853440 w 2400300"/>
              <a:gd name="connsiteY2" fmla="*/ 0 h 2293620"/>
              <a:gd name="connsiteX3" fmla="*/ 1493520 w 2400300"/>
              <a:gd name="connsiteY3" fmla="*/ 7620 h 2293620"/>
              <a:gd name="connsiteX4" fmla="*/ 1920240 w 2400300"/>
              <a:gd name="connsiteY4" fmla="*/ 487680 h 2293620"/>
              <a:gd name="connsiteX5" fmla="*/ 2362200 w 2400300"/>
              <a:gd name="connsiteY5" fmla="*/ 952500 h 2293620"/>
              <a:gd name="connsiteX6" fmla="*/ 2400300 w 2400300"/>
              <a:gd name="connsiteY6" fmla="*/ 1356360 h 2293620"/>
              <a:gd name="connsiteX7" fmla="*/ 1920240 w 2400300"/>
              <a:gd name="connsiteY7" fmla="*/ 1813560 h 2293620"/>
              <a:gd name="connsiteX8" fmla="*/ 1508760 w 2400300"/>
              <a:gd name="connsiteY8" fmla="*/ 2286000 h 2293620"/>
              <a:gd name="connsiteX9" fmla="*/ 883920 w 2400300"/>
              <a:gd name="connsiteY9" fmla="*/ 2293620 h 2293620"/>
              <a:gd name="connsiteX10" fmla="*/ 480060 w 2400300"/>
              <a:gd name="connsiteY10" fmla="*/ 1798320 h 2293620"/>
              <a:gd name="connsiteX11" fmla="*/ 0 w 2400300"/>
              <a:gd name="connsiteY11" fmla="*/ 1341120 h 2293620"/>
              <a:gd name="connsiteX12" fmla="*/ 7620 w 2400300"/>
              <a:gd name="connsiteY12" fmla="*/ 922020 h 2293620"/>
              <a:gd name="connsiteX0" fmla="*/ 7620 w 2400300"/>
              <a:gd name="connsiteY0" fmla="*/ 922020 h 2293620"/>
              <a:gd name="connsiteX1" fmla="*/ 480060 w 2400300"/>
              <a:gd name="connsiteY1" fmla="*/ 464820 h 2293620"/>
              <a:gd name="connsiteX2" fmla="*/ 853440 w 2400300"/>
              <a:gd name="connsiteY2" fmla="*/ 0 h 2293620"/>
              <a:gd name="connsiteX3" fmla="*/ 1493520 w 2400300"/>
              <a:gd name="connsiteY3" fmla="*/ 7620 h 2293620"/>
              <a:gd name="connsiteX4" fmla="*/ 1920240 w 2400300"/>
              <a:gd name="connsiteY4" fmla="*/ 487680 h 2293620"/>
              <a:gd name="connsiteX5" fmla="*/ 2385060 w 2400300"/>
              <a:gd name="connsiteY5" fmla="*/ 952500 h 2293620"/>
              <a:gd name="connsiteX6" fmla="*/ 2400300 w 2400300"/>
              <a:gd name="connsiteY6" fmla="*/ 1356360 h 2293620"/>
              <a:gd name="connsiteX7" fmla="*/ 1920240 w 2400300"/>
              <a:gd name="connsiteY7" fmla="*/ 1813560 h 2293620"/>
              <a:gd name="connsiteX8" fmla="*/ 1508760 w 2400300"/>
              <a:gd name="connsiteY8" fmla="*/ 2286000 h 2293620"/>
              <a:gd name="connsiteX9" fmla="*/ 883920 w 2400300"/>
              <a:gd name="connsiteY9" fmla="*/ 2293620 h 2293620"/>
              <a:gd name="connsiteX10" fmla="*/ 480060 w 2400300"/>
              <a:gd name="connsiteY10" fmla="*/ 1798320 h 2293620"/>
              <a:gd name="connsiteX11" fmla="*/ 0 w 2400300"/>
              <a:gd name="connsiteY11" fmla="*/ 1341120 h 2293620"/>
              <a:gd name="connsiteX12" fmla="*/ 7620 w 2400300"/>
              <a:gd name="connsiteY12" fmla="*/ 922020 h 2293620"/>
              <a:gd name="connsiteX0" fmla="*/ 7620 w 2400300"/>
              <a:gd name="connsiteY0" fmla="*/ 922020 h 2301240"/>
              <a:gd name="connsiteX1" fmla="*/ 480060 w 2400300"/>
              <a:gd name="connsiteY1" fmla="*/ 464820 h 2301240"/>
              <a:gd name="connsiteX2" fmla="*/ 853440 w 2400300"/>
              <a:gd name="connsiteY2" fmla="*/ 0 h 2301240"/>
              <a:gd name="connsiteX3" fmla="*/ 1493520 w 2400300"/>
              <a:gd name="connsiteY3" fmla="*/ 7620 h 2301240"/>
              <a:gd name="connsiteX4" fmla="*/ 1920240 w 2400300"/>
              <a:gd name="connsiteY4" fmla="*/ 487680 h 2301240"/>
              <a:gd name="connsiteX5" fmla="*/ 2385060 w 2400300"/>
              <a:gd name="connsiteY5" fmla="*/ 952500 h 2301240"/>
              <a:gd name="connsiteX6" fmla="*/ 2400300 w 2400300"/>
              <a:gd name="connsiteY6" fmla="*/ 1356360 h 2301240"/>
              <a:gd name="connsiteX7" fmla="*/ 1920240 w 2400300"/>
              <a:gd name="connsiteY7" fmla="*/ 1813560 h 2301240"/>
              <a:gd name="connsiteX8" fmla="*/ 1508760 w 2400300"/>
              <a:gd name="connsiteY8" fmla="*/ 2286000 h 2301240"/>
              <a:gd name="connsiteX9" fmla="*/ 845820 w 2400300"/>
              <a:gd name="connsiteY9" fmla="*/ 2301240 h 2301240"/>
              <a:gd name="connsiteX10" fmla="*/ 480060 w 2400300"/>
              <a:gd name="connsiteY10" fmla="*/ 1798320 h 2301240"/>
              <a:gd name="connsiteX11" fmla="*/ 0 w 2400300"/>
              <a:gd name="connsiteY11" fmla="*/ 1341120 h 2301240"/>
              <a:gd name="connsiteX12" fmla="*/ 7620 w 2400300"/>
              <a:gd name="connsiteY12" fmla="*/ 922020 h 2301240"/>
              <a:gd name="connsiteX0" fmla="*/ 7620 w 2400300"/>
              <a:gd name="connsiteY0" fmla="*/ 922020 h 2301240"/>
              <a:gd name="connsiteX1" fmla="*/ 480060 w 2400300"/>
              <a:gd name="connsiteY1" fmla="*/ 464820 h 2301240"/>
              <a:gd name="connsiteX2" fmla="*/ 853440 w 2400300"/>
              <a:gd name="connsiteY2" fmla="*/ 0 h 2301240"/>
              <a:gd name="connsiteX3" fmla="*/ 1920240 w 2400300"/>
              <a:gd name="connsiteY3" fmla="*/ 487680 h 2301240"/>
              <a:gd name="connsiteX4" fmla="*/ 2385060 w 2400300"/>
              <a:gd name="connsiteY4" fmla="*/ 952500 h 2301240"/>
              <a:gd name="connsiteX5" fmla="*/ 2400300 w 2400300"/>
              <a:gd name="connsiteY5" fmla="*/ 1356360 h 2301240"/>
              <a:gd name="connsiteX6" fmla="*/ 1920240 w 2400300"/>
              <a:gd name="connsiteY6" fmla="*/ 1813560 h 2301240"/>
              <a:gd name="connsiteX7" fmla="*/ 1508760 w 2400300"/>
              <a:gd name="connsiteY7" fmla="*/ 2286000 h 2301240"/>
              <a:gd name="connsiteX8" fmla="*/ 845820 w 2400300"/>
              <a:gd name="connsiteY8" fmla="*/ 2301240 h 2301240"/>
              <a:gd name="connsiteX9" fmla="*/ 480060 w 2400300"/>
              <a:gd name="connsiteY9" fmla="*/ 1798320 h 2301240"/>
              <a:gd name="connsiteX10" fmla="*/ 0 w 2400300"/>
              <a:gd name="connsiteY10" fmla="*/ 1341120 h 2301240"/>
              <a:gd name="connsiteX11" fmla="*/ 7620 w 2400300"/>
              <a:gd name="connsiteY11" fmla="*/ 922020 h 2301240"/>
              <a:gd name="connsiteX0" fmla="*/ 7620 w 2400300"/>
              <a:gd name="connsiteY0" fmla="*/ 457200 h 1836420"/>
              <a:gd name="connsiteX1" fmla="*/ 480060 w 2400300"/>
              <a:gd name="connsiteY1" fmla="*/ 0 h 1836420"/>
              <a:gd name="connsiteX2" fmla="*/ 1920240 w 2400300"/>
              <a:gd name="connsiteY2" fmla="*/ 22860 h 1836420"/>
              <a:gd name="connsiteX3" fmla="*/ 2385060 w 2400300"/>
              <a:gd name="connsiteY3" fmla="*/ 487680 h 1836420"/>
              <a:gd name="connsiteX4" fmla="*/ 2400300 w 2400300"/>
              <a:gd name="connsiteY4" fmla="*/ 891540 h 1836420"/>
              <a:gd name="connsiteX5" fmla="*/ 1920240 w 2400300"/>
              <a:gd name="connsiteY5" fmla="*/ 1348740 h 1836420"/>
              <a:gd name="connsiteX6" fmla="*/ 1508760 w 2400300"/>
              <a:gd name="connsiteY6" fmla="*/ 1821180 h 1836420"/>
              <a:gd name="connsiteX7" fmla="*/ 845820 w 2400300"/>
              <a:gd name="connsiteY7" fmla="*/ 1836420 h 1836420"/>
              <a:gd name="connsiteX8" fmla="*/ 480060 w 2400300"/>
              <a:gd name="connsiteY8" fmla="*/ 1333500 h 1836420"/>
              <a:gd name="connsiteX9" fmla="*/ 0 w 2400300"/>
              <a:gd name="connsiteY9" fmla="*/ 876300 h 1836420"/>
              <a:gd name="connsiteX10" fmla="*/ 7620 w 2400300"/>
              <a:gd name="connsiteY10" fmla="*/ 457200 h 1836420"/>
              <a:gd name="connsiteX0" fmla="*/ 7620 w 2400300"/>
              <a:gd name="connsiteY0" fmla="*/ 457200 h 1836420"/>
              <a:gd name="connsiteX1" fmla="*/ 480060 w 2400300"/>
              <a:gd name="connsiteY1" fmla="*/ 0 h 1836420"/>
              <a:gd name="connsiteX2" fmla="*/ 1920240 w 2400300"/>
              <a:gd name="connsiteY2" fmla="*/ 22860 h 1836420"/>
              <a:gd name="connsiteX3" fmla="*/ 2385060 w 2400300"/>
              <a:gd name="connsiteY3" fmla="*/ 487680 h 1836420"/>
              <a:gd name="connsiteX4" fmla="*/ 2400300 w 2400300"/>
              <a:gd name="connsiteY4" fmla="*/ 891540 h 1836420"/>
              <a:gd name="connsiteX5" fmla="*/ 1920240 w 2400300"/>
              <a:gd name="connsiteY5" fmla="*/ 1348740 h 1836420"/>
              <a:gd name="connsiteX6" fmla="*/ 845820 w 2400300"/>
              <a:gd name="connsiteY6" fmla="*/ 1836420 h 1836420"/>
              <a:gd name="connsiteX7" fmla="*/ 480060 w 2400300"/>
              <a:gd name="connsiteY7" fmla="*/ 1333500 h 1836420"/>
              <a:gd name="connsiteX8" fmla="*/ 0 w 2400300"/>
              <a:gd name="connsiteY8" fmla="*/ 876300 h 1836420"/>
              <a:gd name="connsiteX9" fmla="*/ 7620 w 2400300"/>
              <a:gd name="connsiteY9" fmla="*/ 457200 h 1836420"/>
              <a:gd name="connsiteX0" fmla="*/ 7620 w 2400300"/>
              <a:gd name="connsiteY0" fmla="*/ 457200 h 1348740"/>
              <a:gd name="connsiteX1" fmla="*/ 480060 w 2400300"/>
              <a:gd name="connsiteY1" fmla="*/ 0 h 1348740"/>
              <a:gd name="connsiteX2" fmla="*/ 1920240 w 2400300"/>
              <a:gd name="connsiteY2" fmla="*/ 22860 h 1348740"/>
              <a:gd name="connsiteX3" fmla="*/ 2385060 w 2400300"/>
              <a:gd name="connsiteY3" fmla="*/ 487680 h 1348740"/>
              <a:gd name="connsiteX4" fmla="*/ 2400300 w 2400300"/>
              <a:gd name="connsiteY4" fmla="*/ 891540 h 1348740"/>
              <a:gd name="connsiteX5" fmla="*/ 1920240 w 2400300"/>
              <a:gd name="connsiteY5" fmla="*/ 1348740 h 1348740"/>
              <a:gd name="connsiteX6" fmla="*/ 480060 w 2400300"/>
              <a:gd name="connsiteY6" fmla="*/ 1333500 h 1348740"/>
              <a:gd name="connsiteX7" fmla="*/ 0 w 2400300"/>
              <a:gd name="connsiteY7" fmla="*/ 876300 h 1348740"/>
              <a:gd name="connsiteX8" fmla="*/ 7620 w 2400300"/>
              <a:gd name="connsiteY8" fmla="*/ 457200 h 134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348740">
                <a:moveTo>
                  <a:pt x="7620" y="457200"/>
                </a:moveTo>
                <a:lnTo>
                  <a:pt x="480060" y="0"/>
                </a:lnTo>
                <a:lnTo>
                  <a:pt x="1920240" y="22860"/>
                </a:lnTo>
                <a:lnTo>
                  <a:pt x="2385060" y="487680"/>
                </a:lnTo>
                <a:lnTo>
                  <a:pt x="2400300" y="891540"/>
                </a:lnTo>
                <a:lnTo>
                  <a:pt x="1920240" y="1348740"/>
                </a:lnTo>
                <a:lnTo>
                  <a:pt x="480060" y="1333500"/>
                </a:lnTo>
                <a:lnTo>
                  <a:pt x="0" y="876300"/>
                </a:lnTo>
                <a:lnTo>
                  <a:pt x="7620" y="457200"/>
                </a:lnTo>
                <a:close/>
              </a:path>
            </a:pathLst>
          </a:cu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416"/>
          <p:cNvSpPr>
            <a:spLocks noChangeArrowheads="1"/>
          </p:cNvSpPr>
          <p:nvPr/>
        </p:nvSpPr>
        <p:spPr bwMode="auto">
          <a:xfrm>
            <a:off x="6911665" y="123899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Oval 417"/>
          <p:cNvSpPr>
            <a:spLocks noChangeArrowheads="1"/>
          </p:cNvSpPr>
          <p:nvPr/>
        </p:nvSpPr>
        <p:spPr bwMode="auto">
          <a:xfrm>
            <a:off x="7289490" y="123582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Oval 418"/>
          <p:cNvSpPr>
            <a:spLocks noChangeArrowheads="1"/>
          </p:cNvSpPr>
          <p:nvPr/>
        </p:nvSpPr>
        <p:spPr bwMode="auto">
          <a:xfrm>
            <a:off x="7619690" y="124058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Oval 419"/>
          <p:cNvSpPr>
            <a:spLocks noChangeArrowheads="1"/>
          </p:cNvSpPr>
          <p:nvPr/>
        </p:nvSpPr>
        <p:spPr bwMode="auto">
          <a:xfrm>
            <a:off x="7961002" y="124058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Oval 420"/>
          <p:cNvSpPr>
            <a:spLocks noChangeArrowheads="1"/>
          </p:cNvSpPr>
          <p:nvPr/>
        </p:nvSpPr>
        <p:spPr bwMode="auto">
          <a:xfrm>
            <a:off x="8330890" y="124534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Oval 421"/>
          <p:cNvSpPr>
            <a:spLocks noChangeArrowheads="1"/>
          </p:cNvSpPr>
          <p:nvPr/>
        </p:nvSpPr>
        <p:spPr bwMode="auto">
          <a:xfrm>
            <a:off x="6454465" y="170889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Oval 422"/>
          <p:cNvSpPr>
            <a:spLocks noChangeArrowheads="1"/>
          </p:cNvSpPr>
          <p:nvPr/>
        </p:nvSpPr>
        <p:spPr bwMode="auto">
          <a:xfrm>
            <a:off x="6776727" y="170572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Oval 423"/>
          <p:cNvSpPr>
            <a:spLocks noChangeArrowheads="1"/>
          </p:cNvSpPr>
          <p:nvPr/>
        </p:nvSpPr>
        <p:spPr bwMode="auto">
          <a:xfrm>
            <a:off x="7106927" y="171048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Oval 424"/>
          <p:cNvSpPr>
            <a:spLocks noChangeArrowheads="1"/>
          </p:cNvSpPr>
          <p:nvPr/>
        </p:nvSpPr>
        <p:spPr bwMode="auto">
          <a:xfrm>
            <a:off x="7448240" y="171048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Oval 425"/>
          <p:cNvSpPr>
            <a:spLocks noChangeArrowheads="1"/>
          </p:cNvSpPr>
          <p:nvPr/>
        </p:nvSpPr>
        <p:spPr bwMode="auto">
          <a:xfrm>
            <a:off x="7778440" y="171524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Oval 426"/>
          <p:cNvSpPr>
            <a:spLocks noChangeArrowheads="1"/>
          </p:cNvSpPr>
          <p:nvPr/>
        </p:nvSpPr>
        <p:spPr bwMode="auto">
          <a:xfrm>
            <a:off x="8132452" y="171524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Oval 427"/>
          <p:cNvSpPr>
            <a:spLocks noChangeArrowheads="1"/>
          </p:cNvSpPr>
          <p:nvPr/>
        </p:nvSpPr>
        <p:spPr bwMode="auto">
          <a:xfrm>
            <a:off x="8473765" y="171524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Oval 428"/>
          <p:cNvSpPr>
            <a:spLocks noChangeArrowheads="1"/>
          </p:cNvSpPr>
          <p:nvPr/>
        </p:nvSpPr>
        <p:spPr bwMode="auto">
          <a:xfrm>
            <a:off x="8803965" y="172000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Oval 433"/>
          <p:cNvSpPr>
            <a:spLocks noChangeArrowheads="1"/>
          </p:cNvSpPr>
          <p:nvPr/>
        </p:nvSpPr>
        <p:spPr bwMode="auto">
          <a:xfrm flipV="1">
            <a:off x="6924365" y="260265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Oval 434"/>
          <p:cNvSpPr>
            <a:spLocks noChangeArrowheads="1"/>
          </p:cNvSpPr>
          <p:nvPr/>
        </p:nvSpPr>
        <p:spPr bwMode="auto">
          <a:xfrm flipV="1">
            <a:off x="7294252" y="260583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Oval 435"/>
          <p:cNvSpPr>
            <a:spLocks noChangeArrowheads="1"/>
          </p:cNvSpPr>
          <p:nvPr/>
        </p:nvSpPr>
        <p:spPr bwMode="auto">
          <a:xfrm flipV="1">
            <a:off x="7624452" y="260107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Oval 436"/>
          <p:cNvSpPr>
            <a:spLocks noChangeArrowheads="1"/>
          </p:cNvSpPr>
          <p:nvPr/>
        </p:nvSpPr>
        <p:spPr bwMode="auto">
          <a:xfrm flipV="1">
            <a:off x="7965765" y="260107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Oval 437"/>
          <p:cNvSpPr>
            <a:spLocks noChangeArrowheads="1"/>
          </p:cNvSpPr>
          <p:nvPr/>
        </p:nvSpPr>
        <p:spPr bwMode="auto">
          <a:xfrm flipV="1">
            <a:off x="8351527" y="259630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Oval 438"/>
          <p:cNvSpPr>
            <a:spLocks noChangeArrowheads="1"/>
          </p:cNvSpPr>
          <p:nvPr/>
        </p:nvSpPr>
        <p:spPr bwMode="auto">
          <a:xfrm flipV="1">
            <a:off x="6459227" y="213275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Oval 439"/>
          <p:cNvSpPr>
            <a:spLocks noChangeArrowheads="1"/>
          </p:cNvSpPr>
          <p:nvPr/>
        </p:nvSpPr>
        <p:spPr bwMode="auto">
          <a:xfrm flipV="1">
            <a:off x="6781490" y="213593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Oval 440"/>
          <p:cNvSpPr>
            <a:spLocks noChangeArrowheads="1"/>
          </p:cNvSpPr>
          <p:nvPr/>
        </p:nvSpPr>
        <p:spPr bwMode="auto">
          <a:xfrm flipV="1">
            <a:off x="7111690" y="213117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Oval 441"/>
          <p:cNvSpPr>
            <a:spLocks noChangeArrowheads="1"/>
          </p:cNvSpPr>
          <p:nvPr/>
        </p:nvSpPr>
        <p:spPr bwMode="auto">
          <a:xfrm flipV="1">
            <a:off x="7453002" y="213117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Oval 442"/>
          <p:cNvSpPr>
            <a:spLocks noChangeArrowheads="1"/>
          </p:cNvSpPr>
          <p:nvPr/>
        </p:nvSpPr>
        <p:spPr bwMode="auto">
          <a:xfrm flipV="1">
            <a:off x="7783202" y="212640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Oval 443"/>
          <p:cNvSpPr>
            <a:spLocks noChangeArrowheads="1"/>
          </p:cNvSpPr>
          <p:nvPr/>
        </p:nvSpPr>
        <p:spPr bwMode="auto">
          <a:xfrm flipV="1">
            <a:off x="8137215" y="212640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Oval 444"/>
          <p:cNvSpPr>
            <a:spLocks noChangeArrowheads="1"/>
          </p:cNvSpPr>
          <p:nvPr/>
        </p:nvSpPr>
        <p:spPr bwMode="auto">
          <a:xfrm flipV="1">
            <a:off x="8478527" y="212640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Oval 445"/>
          <p:cNvSpPr>
            <a:spLocks noChangeArrowheads="1"/>
          </p:cNvSpPr>
          <p:nvPr/>
        </p:nvSpPr>
        <p:spPr bwMode="auto">
          <a:xfrm flipV="1">
            <a:off x="8808727" y="212164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" name="Line 465"/>
          <p:cNvSpPr>
            <a:spLocks noChangeShapeType="1"/>
          </p:cNvSpPr>
          <p:nvPr/>
        </p:nvSpPr>
        <p:spPr bwMode="auto">
          <a:xfrm>
            <a:off x="7045015" y="1391395"/>
            <a:ext cx="490537" cy="25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" name="Line 466"/>
          <p:cNvSpPr>
            <a:spLocks noChangeShapeType="1"/>
          </p:cNvSpPr>
          <p:nvPr/>
        </p:nvSpPr>
        <p:spPr bwMode="auto">
          <a:xfrm flipV="1">
            <a:off x="6919602" y="1399332"/>
            <a:ext cx="474663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" name="Line 467"/>
          <p:cNvSpPr>
            <a:spLocks noChangeShapeType="1"/>
          </p:cNvSpPr>
          <p:nvPr/>
        </p:nvSpPr>
        <p:spPr bwMode="auto">
          <a:xfrm>
            <a:off x="7916552" y="1415207"/>
            <a:ext cx="490538" cy="25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" name="Line 468"/>
          <p:cNvSpPr>
            <a:spLocks noChangeShapeType="1"/>
          </p:cNvSpPr>
          <p:nvPr/>
        </p:nvSpPr>
        <p:spPr bwMode="auto">
          <a:xfrm flipV="1">
            <a:off x="7791140" y="1423145"/>
            <a:ext cx="474662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" name="Gruppieren 229"/>
          <p:cNvGrpSpPr/>
          <p:nvPr/>
        </p:nvGrpSpPr>
        <p:grpSpPr>
          <a:xfrm>
            <a:off x="6581465" y="1839070"/>
            <a:ext cx="2178050" cy="258762"/>
            <a:chOff x="6314765" y="3782889"/>
            <a:chExt cx="2178050" cy="258762"/>
          </a:xfrm>
        </p:grpSpPr>
        <p:sp>
          <p:nvSpPr>
            <p:cNvPr id="231" name="Line 486"/>
            <p:cNvSpPr>
              <a:spLocks noChangeShapeType="1"/>
            </p:cNvSpPr>
            <p:nvPr/>
          </p:nvSpPr>
          <p:spPr bwMode="auto">
            <a:xfrm>
              <a:off x="6319527" y="3782889"/>
              <a:ext cx="490538" cy="250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487"/>
            <p:cNvSpPr>
              <a:spLocks noChangeShapeType="1"/>
            </p:cNvSpPr>
            <p:nvPr/>
          </p:nvSpPr>
          <p:spPr bwMode="auto">
            <a:xfrm flipV="1">
              <a:off x="6314765" y="3795589"/>
              <a:ext cx="474662" cy="225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492"/>
            <p:cNvGrpSpPr>
              <a:grpSpLocks/>
            </p:cNvGrpSpPr>
            <p:nvPr/>
          </p:nvGrpSpPr>
          <p:grpSpPr bwMode="auto">
            <a:xfrm>
              <a:off x="7089465" y="3790826"/>
              <a:ext cx="638175" cy="250825"/>
              <a:chOff x="1798" y="2856"/>
              <a:chExt cx="312" cy="158"/>
            </a:xfrm>
          </p:grpSpPr>
          <p:sp>
            <p:nvSpPr>
              <p:cNvPr id="236" name="Line 488"/>
              <p:cNvSpPr>
                <a:spLocks noChangeShapeType="1"/>
              </p:cNvSpPr>
              <p:nvPr/>
            </p:nvSpPr>
            <p:spPr bwMode="auto">
              <a:xfrm>
                <a:off x="1801" y="2856"/>
                <a:ext cx="309" cy="1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489"/>
              <p:cNvSpPr>
                <a:spLocks noChangeShapeType="1"/>
              </p:cNvSpPr>
              <p:nvPr/>
            </p:nvSpPr>
            <p:spPr bwMode="auto">
              <a:xfrm flipV="1">
                <a:off x="1798" y="2864"/>
                <a:ext cx="299" cy="1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4" name="Line 490"/>
            <p:cNvSpPr>
              <a:spLocks noChangeShapeType="1"/>
            </p:cNvSpPr>
            <p:nvPr/>
          </p:nvSpPr>
          <p:spPr bwMode="auto">
            <a:xfrm>
              <a:off x="8002277" y="3789239"/>
              <a:ext cx="490538" cy="250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491"/>
            <p:cNvSpPr>
              <a:spLocks noChangeShapeType="1"/>
            </p:cNvSpPr>
            <p:nvPr/>
          </p:nvSpPr>
          <p:spPr bwMode="auto">
            <a:xfrm flipV="1">
              <a:off x="7997515" y="3801939"/>
              <a:ext cx="474662" cy="225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85"/>
          <p:cNvGrpSpPr>
            <a:grpSpLocks/>
          </p:cNvGrpSpPr>
          <p:nvPr/>
        </p:nvGrpSpPr>
        <p:grpSpPr bwMode="auto">
          <a:xfrm flipV="1">
            <a:off x="6922777" y="2277220"/>
            <a:ext cx="1487488" cy="1162050"/>
            <a:chOff x="4183" y="783"/>
            <a:chExt cx="937" cy="732"/>
          </a:xfrm>
        </p:grpSpPr>
        <p:sp>
          <p:nvSpPr>
            <p:cNvPr id="204" name="Line 477"/>
            <p:cNvSpPr>
              <a:spLocks noChangeShapeType="1"/>
            </p:cNvSpPr>
            <p:nvPr/>
          </p:nvSpPr>
          <p:spPr bwMode="auto">
            <a:xfrm>
              <a:off x="4534" y="1050"/>
              <a:ext cx="309" cy="1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478"/>
            <p:cNvSpPr>
              <a:spLocks noChangeShapeType="1"/>
            </p:cNvSpPr>
            <p:nvPr/>
          </p:nvSpPr>
          <p:spPr bwMode="auto">
            <a:xfrm flipV="1">
              <a:off x="4455" y="1055"/>
              <a:ext cx="299" cy="1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479"/>
            <p:cNvSpPr>
              <a:spLocks noChangeShapeType="1"/>
            </p:cNvSpPr>
            <p:nvPr/>
          </p:nvSpPr>
          <p:spPr bwMode="auto">
            <a:xfrm flipV="1">
              <a:off x="4546" y="783"/>
              <a:ext cx="90" cy="1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480"/>
            <p:cNvSpPr>
              <a:spLocks noChangeShapeType="1"/>
            </p:cNvSpPr>
            <p:nvPr/>
          </p:nvSpPr>
          <p:spPr bwMode="auto">
            <a:xfrm flipH="1" flipV="1">
              <a:off x="4631" y="784"/>
              <a:ext cx="98" cy="1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481"/>
            <p:cNvSpPr>
              <a:spLocks noChangeShapeType="1"/>
            </p:cNvSpPr>
            <p:nvPr/>
          </p:nvSpPr>
          <p:spPr bwMode="auto">
            <a:xfrm>
              <a:off x="4262" y="1342"/>
              <a:ext cx="309" cy="1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482"/>
            <p:cNvSpPr>
              <a:spLocks noChangeShapeType="1"/>
            </p:cNvSpPr>
            <p:nvPr/>
          </p:nvSpPr>
          <p:spPr bwMode="auto">
            <a:xfrm flipV="1">
              <a:off x="4183" y="1347"/>
              <a:ext cx="299" cy="1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483"/>
            <p:cNvSpPr>
              <a:spLocks noChangeShapeType="1"/>
            </p:cNvSpPr>
            <p:nvPr/>
          </p:nvSpPr>
          <p:spPr bwMode="auto">
            <a:xfrm>
              <a:off x="4811" y="1357"/>
              <a:ext cx="309" cy="1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484"/>
            <p:cNvSpPr>
              <a:spLocks noChangeShapeType="1"/>
            </p:cNvSpPr>
            <p:nvPr/>
          </p:nvSpPr>
          <p:spPr bwMode="auto">
            <a:xfrm flipV="1">
              <a:off x="4732" y="1362"/>
              <a:ext cx="299" cy="1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  <p:bldP spid="245" grpId="0" animBg="1"/>
      <p:bldP spid="77" grpId="0"/>
      <p:bldP spid="122" grpId="0"/>
      <p:bldP spid="144" grpId="0"/>
      <p:bldP spid="145" grpId="0" animBg="1"/>
      <p:bldP spid="145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xQHBhUUBxQUFhQWFxoZGBYXFhQYIRgYGhccFyAaGhwdHCggGhwlHhoWITEhJSouLi4uHyM1ODM4NygtLisBCgoKDg0OGhAQGywmICYsLC83NzcvLC00LywvLCwsLzQwLCwsLjQvLC4sLCwsLCw0LCwsLy0sLC4sLCwsLCwtLP/AABEIAN8A4gMBEQACEQEDEQH/xAAcAAEAAgIDAQAAAAAAAAAAAAAABgcEBQIDCAH/xABAEAACAQIDBAYHBwIEBwAAAAAAAQIDEQQFBiExQWEHEiJRcYETFSNCcpGhFDJSYoKxwZKyFiQzwkNTg6LR4fD/xAAbAQEAAgMBAQAAAAAAAAAAAAAABAUCAwYHAf/EADYRAQABAwEEBwgCAQQDAAAAAAABAgMEEQUSITEGQVFhcYGhExQiMpGxwdHh8EIzUnKSI0OC/9oADAMBAAIRAxEAPwC8QAAAAAxczzCnlWClVx0lGEd7f7JcW+4xrriiNZbsfHuZFyLduNZlS+qdcV87xX+WlKlRjK8IRdm2ndSm1vd9tty+pU3smqueHCHoWztiWMWj44iqqY4zPLwiOz1n0XBpzMvW+RUa2y84Jyt+JbJLykmWlqvfoipwWfje7ZNdrsn06vRsjYiAAAAAAAAAAAAAAAAAAAAAAAAAAAAMTNMxp5VgZVcdJRhFbX/CXFvuMa64ojWW/Hx7mRci3bjWZUbq/VFTUuOvUvGlF+zp33c33yf03FPevTdnuej7M2Zbwbekcap5z+I7mgNC0W90P4/0+RVKUntpVLpd0Zq6/wC5TLTBq1omnscJ0osbmTTdj/KPWP40T4muYAAAAAAAAAAAAAAAAAAAAAAAAAAAxczzCnleClVx0lGEVtb/AGXe33GNdcURrLdj49zIuRbtxrMqM1fqipqXHXneNKL9nTvu/NLvk/puKe9fm7Pc9I2Xsu3g29I41Tzn8R3NAaFoATfokx/2bUrpyeyrTat+aPaX065MwqtLmna5zpNY38SLkf4zH0nh99Fylq4AAAAAAAAAAAAAAAAAAAAAAAAAAGNmOPp5ZgpVcdJRhFXbf7Lvb3JcTGqqKY1lusWLl+5Fu3Gsyo3WOqampcdeV40Yv2dP/dLvk/puXFunv35uz3PR9l7Lt4NvTnXPOfxHd90eNC1AAGdkWP8AVmc0a3CFSLfw37S+VzO3Vu1RUjZlj29iu12xMefV6vRqd1sL55M+gAAAAAAAAAAAAAAAAAAAAAAAACmuljMqlfUTo1JeypqLjFbF1pRu5Pve23JeLvVZlczXu9UO/wCjWNboxfbRHxVTOs90Ty8P72IQQ3RgAAAAvzQeZ+tdLUZyd5RXo5fFDs3firPzLrHr37cS8x2zje75ldMcpnWPCeP8JAb1WAAAADhVqKjTcqzUYpXbbSSS4tvcj5M6cZZU0zVMU0xrMo/jNdYDCStPERk/yKU/rFNfU0VZVqOtaWth59yNYtzHjpH34sWHSPgJb6k1406n8JmPvlrtbp6OZ8f4x9YZ+E1lgcX/AKWJpr424f3pGynItTyqRrux86381qfLj9tW5oYiGIhfDyjJd8Wn+xtiYnkr67ddE6VRMeLtPrAAAAAAAAAAAAACoOmHBehz6nVW6pTt+qD2/SUSrzqdK4nth3fRa9vY1dv/AG1ek/zEoEQnTgAAAAsfodzb0WMq4apumvSQ+KOyS8WrP9LJ+Dc0maHJ9KcTet0ZEdXCfCeXrr9Vqlk4kAAAAFQ9J2qvWGKeFwL9lB+0a9+a4c4xfzfgiry7+9O5HJ3fR7ZXsaIybkfFPLuj9z9vGUBITpwABzpVHRnei3FrjFtP5o+xOnJjVTFUaVRrDc4HV+NwP+hiajXdNqp/embaci5TyqV97ZGFd+a1Hlw+2iw+jvVeK1DjqkMeqbhCF3KMWpdZySS+9a1lLhwJ2LfruTMVOV27srFw7dNVrXWZ5a6xppx6tezrT0muZAAAAAAAAAACHdKeWfb9LudNdqjJT/T92XlZ3/SRcyjet69i/wCjmT7LMiieVcaefOP15qUKh6GAAAADNyXMZZTm1OtS305J271ua802vMzor3KoqhHy8enIs12quuNP19JeisLiI4rDRnQd4zipRfemrpl7ExMaw8ouW6rdc0VRxidHafWAAAh/SPqj1Hlvo8I/b1VstvhDc5+PBc7vgRcq9uU6RzlfbB2Z71d9pXHwU+s9n5nu8VJlQ9EAAAAAAt7ofy/0GR1K0ltq1LLnGCt/c5lpg0aUTV2uE6UZG/kU2o/xj1n+NE+JrmAAAAAAAAAAA68TQjisPKFdXjOLjJd6as18j5MRMaSzt11W6orp5xOvnDzlm2AlleZ1KNbfTm4370tz81Z+ZQ10zRVNM9T1jGv05Fmm7TyqjX++EsQxbwAAAAW50R539qyuWGrvt0dsOdOT/wBsr+TiWmFc1p3J6vs4XpNhezvRkUxwq4T/AMo/cfaVgE1y4Bg51mkMmyydbGPswW7jJ8Irm3sMLlcUUzVKRiYteTeptW+c+nf5PP8AnOaTznM51sY+1N7uEVwiuSWwpK65rqmqXqOJi0Y1mm1b5R6z1z5sEwSQAAAAZOXYKeZY6FLCK85yUV58XySu3yRlTTNUxTDTfvUWLdV2vlEavRGU4COV5bTo4f7tOKiudt7fNu78y9opiimKYeVZN+rIu1Xauczr/fBlmTQAAAAAAAAAAACqOmDJ/Q46niaS2VOxP44q8W+bimv0lbm29JiuOt2/RfM3rdWPV/jxjwnn6/dXRAdWAAAADZadzaWR5zTrUr9l9pfig9kl8t3OxstXJt1RVCHnYlOXYqs1dfLunq/vY9C4bERxWGjPDtOMkpRa4pq6ZeRMTGsPLLluq3XNFUaTE6O1uy2n1gpHpE1R6+zL0eEfsKT7Nvfluc/Dely28Soyb/tKtI5Q9F2Hsv3S1v1x8dXPujs/M9/giJFXoAAAAAFv9F+lvVuE+046NqtRdiL9ym+PKUtj5K3ey0xLG7G/POXB9Idqe3r93tz8NPPvn9R9/JPSa5kAAAAAAAAAAAADVaoyhZ5kVSi98leD7prbF/P6XNd637SiaU3Z2XOLk0XeqJ4+E83nmUXCTU0007NPY01wZRPVImJjWHwPoAAAALM6K9UKnH7Hj5WW10ZNpLbtdP53a813Fhh39Pgq8nH9I9lzVPvVqP8AlH5/E+XezulDVf2TC/ZcukvSVF7SS92D93xl+3ijPLv6RuUo/R7ZXtK/ebsfDHLvnt8I+/gqUrHcAAAAAATTo20v66zD02NjehSe5+/Peo80tjfkuLJeLY36t6eUOe29tT3W17K3Px1ekdvjPKPqugtnnwAAAAAAAAAAAAAABS3SlknqzP8A0tFWp17y8Ki+8vPZLzZU5dvdr1jlL0Lo7m+3xvZ1T8VHDy6v15QhhEdAAAAAAAAAAAAABscgyiee5rCjhN8t8rXUYrfJ8l9XZcTZbtzcqimETNy6MSzVdr6vWeqP71cXoDKsuhlOXwo4NWhBWXPvb5t3bLuiiKKYph5fk5FeRdqu3J4z/fRlmTQAAAAAAAAAAAAAAAaDW+SevtPzp017SPbp/HHh5q8fM0ZFr2lEx1rPZGb7plU1z8s8J8J/XNQXiUr08AAAAAAAAAAAHKnB1aijSTcm0kkrtt7EkuLPvNjVVFMTMzpEL00Lphacyz21nXqWdSXd3QXJfV35WuMez7Onjzeb7Y2nObe+H5I5fvxn7JMSFOAAAAAAAAAAAAAAAAAFI9JmR+qdQOdFWp17zXKd+2vm1L9RUZdrcr1jlL0Xo/ne8Yu5V81HDy6v15IiRV6AAAAAAAAAAFpdFulPRwWMzBbWvYxfBP8A4j5vhy28UWOHY/8AZV5OL6RbV3pnFtTwj5p/Hl19/DqlZRYORAAAAAAAAAAAAAAAAAABH9cZF6/yCcKa9pHt0/iXDzV158jRkWvaUada02Rne55NNc/LPCfCf1zUI1Z9rYylemvgfQAAAAAAACVdH+mP8Q5rfEJ+gpNOf5nvUPPjy8UScaz7SrjyhS7b2n7nZ0o+erl3d/67/CV4xXVjaO4uHm8zrxl9AAAAAAAAAAAAAAAAAAAABTnSlp31Zmf2jDL2dZ9pfhq2u/6tsvHrFVmWd2rejlP3d90d2j7ez7Cv5qPWn+OXhogxDdIAAAAAAAPcB6C0dlSybTlKnFdpxUpvvnJXfjbd4JF3Yt7lEQ8t2rlTk5Vdc8tdI8I5fvxbo3K8AAAAAAAAAAAAAAAAAAAABqtU5Ws5yCrSa2yi3HlNbYv5pGu9Rv0TSm7Oypxsmi72Tx8J4T6PPBRPVQAAAAAAB7gPQ+ms6pZ5lcZ4GW5JSi98JW3Nf/XLy1cpuU6w8qz8K7iXpouR4T1THc2ptQgAAAAAAAAAAAAAAAAAAAAHGpNU6bdRpJK7b4JcWNdH2mmap0jm835nUhVzOrLCf6bqTcNluy5NrZw2WKCuYmqdOT1vHprps0RX80RGvjpxYpi3AAAAAAANlkOdVchx6q4CVnulF7px/DJd37Gy3cqt1a0omZhWsu1Nu7H7ie2F36W1NR1Jg+thX1Zr79NvbF/zHuf87C3s3qbsaw852jsy9g17tfGJ5T1T+p7m7NyuAAAAAAAAAAAAAAAAAAAArzpX1H9lwawmEfbqK9Rr3af4fGT+i5kHMvaRuR1uq6N7O9pX7zXHCnl3z2+X38FTFY7gAAAAAAAAAd+Dxc8DiY1MHKUJxd1KLs1/65H2mqaZ1hru2qLtE0XI1iVpaV6SoYpKnn9qc9yqpdiXxL3Hz3eBZWcyJ4V8HF7R6N129a8X4o7OuPDt+/isGE1UgnTaae1NO6a5E5y0xNM6S5B8AAAAAAAAAAAAAAAAGt1DnMMhyqdbFcNkY8ZSe6K8forvga7tyLdO9KXg4deXei1R18+6OuXn3MMbPMcdOri3ec5OTfjwXcluS7kUlVU1TMy9SsWaLNum3RHCI0Y5i2gAAAAAAAAAAA3WntUYnT8/8jO8ONOV3F+XuvmrG61frt8pV2dsvGzI/wDJTx7Y4T/PmszIOknDZjaOY+wn+Z3g/CfD9SXiWFvMoq4VcHIZvRzJs/Fa+OO7n9P1qmlOoqsE6bTT3NO6fgyXE6ueqpmmdJji5B8AAAAAAAAAAAAA4zkoQbm0kldt7LLvYfYiZnSFGa81M9RZr7Bv0FO6prv75vm+HcrcymyL3tKuHKHpOxtmRhWfi+ern3d3l9/JGCOuAAAAAAAAAAAAAAADYZVneIyed8tqzhyTvF+MXeL+RnRcro+WUXJwsfJjS9RE/f6xxTnKOlWUElnFFS/PSdn/AEy2P5omUZ0/5Q5vK6K0zxsV6d0/uP0muUawwebWWGrRUn7k+xK/clLf5XJlGRbr5S57K2RmY/GuidO2OMenLz0b43KwAAAAAAAAAAK36V9S+gpfY8G+1JJ1WnujvUP1b3yt3kDMvafBHm63o3s3en3q5HCPl8eufLq7/BVZWu1AAADtwuGni8RGGFi5Tk7Rit7Z9iJmdIYXLlNuia650iF0aP0PSyfA3zGEKtaa7TlFSUfyxuvm+JbWMamiPi4y892ptu7k3NLUzTRHLSdJnvnT7dTLznRGDzWk70o05cJ0koNeKWyXmjK5jW6+rRoxNt5mPPzzVHZPH+Y8lUao0jX05UvXXXpcKsVs8JL3X47O5lbesVW+fJ2+ztr2M2NKeFXZP47Y/swjxoWoAAAAAAAAAAbPLNQYnKber69SCXu3vH+mV4/Q2UXa6PllDyNn42R/q0RPfyn6xxS3LOlSvR2ZlShUXfFuD/lP5IlUZ1UfNGqiyOi1irjarmnx4x+J+6WZZ0kYLGu1eU6L3e0js/qjdW8bEmjMt1c+CkyOjmba40xFUd0/idPTVKMHjaeOpdbBVITj3wkpL6EimqKuMSprtm5anduUzE98aMgyagAAAAa3UWcQyLKJ1sR7q7MfxSexR839Ls13bkW6ZqlLwcOvLv02qevn3R1y8+Y3FTx2LnUxTvOcnKT5v+ORR1VTVOsvU7Vqi1RFuiNIiNHQfGwAAduGw8sViIww0XKcnaMVtbbPsRMzpDC5cpt0zXXOkQuvQ2j46ew/XxVpYiS7Ut6gvwx/l8S3x8eLcazzeebY2xVm17lHCiPXvn8QlhJUYBwq01WpuNZKUWrNNJpruae9HyY14SypqmmYqpnSYVtqroz67lU067Pe6Mns/RJ7vB7Oa3EC9h9dH0dbs3pLppbyv+0fmPzH0lWuLws8FiHDFxlCcd8ZJpor5iaZ0l19u7RdpiuiYmJ64dJ8bAAAAAAAAAAAAc6FaWHqqWHlKMlulFtNea2n2JmOMMa6Ka43ao1jv4pxo/Ps1x9fqZbL00VvlWV4x+KeyV+V2+RLsXb9U6U8fFzm1MDZVqneuxuzP+3nPhHL00WxSjV9GvSyp9ayvaErX427W4s43utxFU2tZ3YnTxj9MkyaQABS/SdqH1tnHocM/ZUG1s96puk+aX3V595U5d3fq3Y5R93oPR7Z/u9j2tcfFX6U9X15z5diFkR0IAA7cNh5YrERhhouU5O0YpXbZ9iJmdIYXLlNuma650iF1aF0dHT1D0mLtLESW171BP3Y/wAvj4Ftj48W41nm882xtirMq3KOFuPXvn8QlpKUYAAAAMDNsmoZzR6uZU4zXBtbV8MltXkzCu3TXGlUJONmX8ares1TH2845SgWc9FSbbyWtb8lXb8pxV/mn4kKvB/2S6fF6UzyyKPOP1P7QnNdK4vKW/tlCfVXvxXXjbvvG9vOxDrsXKOcOixtqYmR/p3I17J4T9J/DSmpYAAAAAAAAHbhcPPF11DCxlOct0YptvyR9iJmdIYXLlFuma65iIjrlY+mOjHrWnqJ/wDRi/75L9o/Mn2cLrufRyW0Ok0RrRix/wDU/iPzP0WVhcNDB4dQwkYwhHdGKSS8kWEUxTGkOQuXa7tU11zMzPa7j6wAAET6Q9Teocp6uGft6qah+VcZ+W5c/BkbKvezp0jnK82Hs33u/vVx8FPPvnqj993io8p3owAA78Fg54/FRp4KLnOTsorj/wCF3t7EZU0zVOkNV29RZom5cnSIXXojR0NO0OviLTxEl2pcIr8MOXe+P0LbHx4txrPN57tfbFebVu08KI6u3vn9dSVElSAAAAAAAAADUZppnCZrd46hTbfvJdWX9UbP6mquzbr5wnY+08vH/wBO5MR2c4+k8EUzLoqo1W3l1apT5SSqLwW5/NsjVYNM/LOi8sdKb1PC7RFXhwn8x6QjWP6MsZhr/ZvRVVw6suq/lJJfUj1YVyOXFb2ekuHX8+tPjGv2/TQ4vTGMwcrV8NW8VBzXzjdGmqzcjnTKztbTw7ka03afrp6To1dWlKhK1aLi+6Sa/c1zGnNMpqpqjWmdXC58ZaMrBZbWx8rYGlUqfDCUvqlZGVNFVXKGi7k2bMa3K4jxmITXIejCtimpZzJUofgjaU35/dj9fAl28KqeNfBz2b0ms2/hx43p7Z4R+59PFZWSZDQyKh1ctpqN98t8pfFJ7X4biwt2qLcaUw5HLz7+XVvXqte7qjwhszYhgAABi5nj4ZXgJ1cY7Qgrt/sl3tuyS72Y11xRTNUt2Pj15F2m1bjWZeftQZxPPc1nWxW+WyMeEYrdFeH1d3xKS5cm5VvS9RwsOjEs02qOr1nrlrjWlgG00/kFbUGM6mXx3fem9kYLvk/43s2W7VVydKULOz7OHb37s+Edc+H75Lq0rpajpvC2w/aqNduq1tlyX4Y8vnct7Nim1HDm892ltS9nV61cKY5R2fue/wCzfG5WAAAAAAAAAAAAAAAHxq+8DgqEU9kY/JHzSGftKu2XYfWAAAAAAACoOlTUnrDMPs2Efs6T7dveqbreEd3i33Iq8y9vVbkco+7vOjmzvY2veK4+Krl3U/z9tO1AiE6YAlGjdG1NR1evUvTw6e2fGVt8Yd757l9CRYx5u8epTbV2zbwo3Y419nZ3z+uc+q6csy6nlWDVLAQUIR4Li+9vi+bLeiiKI0pee5GRcyLk3Ls6zLLMmgAAAAAAAAAAAAAAAAAAAAAAAAAEd11qD/D+RylTa9LPsU1+Z75eEVt8bLiaMi77OjXrWux9n++ZEUz8scZ8Ozz5fVQzfWd5bW+LKV6ZEacIdmFw08XXUMLGU5vdGKbb8kfYiZnSGNy5RbpmuuYiI65WRpToz7Sqai8VRi/75L9o/PgT7OH13Po5HaXSWNJt4n/afxH5n6dazKNKNCko0UoxirKKSSSXBJbkWEREcIchVVVVM1VTrMuZ9YgAAAAAAAAAAAAAAAAAAAAAAAAAAUfqvGVdYaoksvi5Rh7OnG6jsT2y7TSvJ3fhZcCnvVVXrnwvRtm2bWzcOJuzpM8Znn5cOyPXXtbrI+i2pValndRQX/Lp9qXg5PYvJM3W8GZ+eVfmdKLdPw49Os9s8I+nOfRYuTZHQySj1cspxhfe98pfFJ7WTrdqmiNKYcplZ1/Kq3r1Uz9o8I5NibEQAAAAAAAAAAAAAAAAAAAAAAAAAAAAA//Z"/>
          <p:cNvSpPr>
            <a:spLocks noChangeAspect="1" noChangeArrowheads="1"/>
          </p:cNvSpPr>
          <p:nvPr/>
        </p:nvSpPr>
        <p:spPr bwMode="auto">
          <a:xfrm>
            <a:off x="433705" y="-2545398"/>
            <a:ext cx="54102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smtClean="0">
                <a:solidFill>
                  <a:prstClr val="black"/>
                </a:solidFill>
                <a:cs typeface="Arial" pitchFamily="34" charset="0"/>
              </a:rPr>
              <a:t>Central </a:t>
            </a:r>
            <a:r>
              <a:rPr lang="de-CH" dirty="0" err="1" smtClean="0">
                <a:solidFill>
                  <a:prstClr val="black"/>
                </a:solidFill>
                <a:cs typeface="Arial" pitchFamily="34" charset="0"/>
              </a:rPr>
              <a:t>levels</a:t>
            </a:r>
            <a:r>
              <a:rPr lang="de-CH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cs typeface="Arial" pitchFamily="34" charset="0"/>
              </a:rPr>
              <a:t>problem</a:t>
            </a:r>
            <a:endParaRPr lang="en-US" dirty="0"/>
          </a:p>
        </p:txBody>
      </p:sp>
      <p:sp>
        <p:nvSpPr>
          <p:cNvPr id="6155" name="AutoShape 11" descr="Image result for check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" name="AutoShape 13" descr="Image result for check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5" name="Gruppieren 114"/>
          <p:cNvGrpSpPr/>
          <p:nvPr/>
        </p:nvGrpSpPr>
        <p:grpSpPr>
          <a:xfrm>
            <a:off x="383723" y="1341257"/>
            <a:ext cx="8552631" cy="1270181"/>
            <a:chOff x="383723" y="1341257"/>
            <a:chExt cx="8552631" cy="1270181"/>
          </a:xfrm>
        </p:grpSpPr>
        <p:pic>
          <p:nvPicPr>
            <p:cNvPr id="11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0669" y="1819591"/>
              <a:ext cx="900100" cy="361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54856" y="2303895"/>
              <a:ext cx="68262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" name="Inhaltsplatzhalter 2"/>
            <p:cNvSpPr txBox="1">
              <a:spLocks/>
            </p:cNvSpPr>
            <p:nvPr/>
          </p:nvSpPr>
          <p:spPr>
            <a:xfrm>
              <a:off x="383723" y="1341257"/>
              <a:ext cx="8552631" cy="1192393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de-CH" sz="2400" b="1" dirty="0" smtClean="0"/>
                <a:t>Theorem 8 </a:t>
              </a:r>
              <a:r>
                <a:rPr lang="de-CH" b="1" i="1" dirty="0" smtClean="0">
                  <a:solidFill>
                    <a:prstClr val="black"/>
                  </a:solidFill>
                </a:rPr>
                <a:t>[Jäger, Gregor, M., </a:t>
              </a:r>
              <a:r>
                <a:rPr lang="de-CH" b="1" i="1" dirty="0" err="1" smtClean="0">
                  <a:solidFill>
                    <a:prstClr val="black"/>
                  </a:solidFill>
                </a:rPr>
                <a:t>Sawada</a:t>
              </a:r>
              <a:r>
                <a:rPr lang="de-CH" b="1" i="1" dirty="0" smtClean="0">
                  <a:solidFill>
                    <a:prstClr val="black"/>
                  </a:solidFill>
                </a:rPr>
                <a:t>, Wille ICALP 18]</a:t>
              </a:r>
              <a:r>
                <a:rPr lang="de-CH" sz="2400" b="1" dirty="0" smtClean="0"/>
                <a:t>:</a:t>
              </a:r>
            </a:p>
            <a:p>
              <a:pPr marL="342900" indent="-342900">
                <a:spcBef>
                  <a:spcPct val="20000"/>
                </a:spcBef>
                <a:defRPr/>
              </a:pPr>
              <a:r>
                <a:rPr lang="de-CH" sz="2400" dirty="0" smtClean="0"/>
                <a:t>              has a Hamilton </a:t>
              </a:r>
              <a:r>
                <a:rPr lang="de-CH" sz="2400" dirty="0" err="1" smtClean="0"/>
                <a:t>cycle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through</a:t>
              </a:r>
              <a:r>
                <a:rPr lang="de-CH" sz="2400" dirty="0" smtClean="0"/>
                <a:t> the </a:t>
              </a:r>
              <a:r>
                <a:rPr lang="de-CH" sz="2400" dirty="0" err="1" smtClean="0"/>
                <a:t>middle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four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levels</a:t>
              </a:r>
              <a:endParaRPr lang="de-CH" sz="2400" dirty="0" smtClean="0"/>
            </a:p>
            <a:p>
              <a:pPr marL="342900" indent="-342900">
                <a:spcBef>
                  <a:spcPct val="20000"/>
                </a:spcBef>
                <a:defRPr/>
              </a:pPr>
              <a:r>
                <a:rPr lang="de-CH" sz="2400" dirty="0" smtClean="0"/>
                <a:t>(           ) </a:t>
              </a:r>
              <a:r>
                <a:rPr lang="de-CH" sz="2400" dirty="0" err="1" smtClean="0"/>
                <a:t>for</a:t>
              </a:r>
              <a:r>
                <a:rPr lang="de-CH" sz="2400" dirty="0" smtClean="0"/>
                <a:t> all            .</a:t>
              </a: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0863" y="2316601"/>
              <a:ext cx="744537" cy="294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8" name="Gruppieren 117"/>
          <p:cNvGrpSpPr/>
          <p:nvPr/>
        </p:nvGrpSpPr>
        <p:grpSpPr>
          <a:xfrm>
            <a:off x="416802" y="2811188"/>
            <a:ext cx="8514548" cy="1435409"/>
            <a:chOff x="416802" y="2811188"/>
            <a:chExt cx="8514548" cy="1435409"/>
          </a:xfrm>
        </p:grpSpPr>
        <p:sp>
          <p:nvSpPr>
            <p:cNvPr id="105" name="Inhaltsplatzhalter 2"/>
            <p:cNvSpPr txBox="1">
              <a:spLocks/>
            </p:cNvSpPr>
            <p:nvPr/>
          </p:nvSpPr>
          <p:spPr>
            <a:xfrm>
              <a:off x="416802" y="2811188"/>
              <a:ext cx="8514548" cy="143540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kumimoji="0" lang="de-CH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Theorem 9 </a:t>
              </a:r>
              <a:r>
                <a:rPr lang="de-CH" b="1" i="1" dirty="0" smtClean="0">
                  <a:solidFill>
                    <a:prstClr val="black"/>
                  </a:solidFill>
                </a:rPr>
                <a:t>[Jäger, Gregor, M., </a:t>
              </a:r>
              <a:r>
                <a:rPr lang="de-CH" b="1" i="1" dirty="0" err="1" smtClean="0">
                  <a:solidFill>
                    <a:prstClr val="black"/>
                  </a:solidFill>
                </a:rPr>
                <a:t>Sawada</a:t>
              </a:r>
              <a:r>
                <a:rPr lang="de-CH" b="1" i="1" dirty="0" smtClean="0">
                  <a:solidFill>
                    <a:prstClr val="black"/>
                  </a:solidFill>
                </a:rPr>
                <a:t>, Wille ICALP 18]</a:t>
              </a:r>
              <a:r>
                <a:rPr lang="de-CH" sz="2400" b="1" dirty="0" smtClean="0"/>
                <a:t>:</a:t>
              </a:r>
              <a:endPara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indent="-342900">
                <a:spcBef>
                  <a:spcPct val="20000"/>
                </a:spcBef>
                <a:defRPr/>
              </a:pPr>
              <a:r>
                <a:rPr lang="de-CH" sz="2400" dirty="0" smtClean="0"/>
                <a:t>              has a 2-factor </a:t>
              </a:r>
              <a:r>
                <a:rPr lang="de-CH" sz="2400" dirty="0" err="1" smtClean="0"/>
                <a:t>through</a:t>
              </a:r>
              <a:r>
                <a:rPr lang="de-CH" sz="2400" dirty="0" smtClean="0"/>
                <a:t> the </a:t>
              </a:r>
              <a:r>
                <a:rPr lang="de-CH" sz="2400" dirty="0" err="1" smtClean="0"/>
                <a:t>middle</a:t>
              </a:r>
              <a:r>
                <a:rPr lang="de-CH" sz="2400" dirty="0" smtClean="0"/>
                <a:t>        </a:t>
              </a:r>
              <a:r>
                <a:rPr lang="de-CH" sz="2400" dirty="0" err="1" smtClean="0"/>
                <a:t>levels</a:t>
              </a:r>
              <a:endParaRPr lang="de-CH" sz="2400" dirty="0" smtClean="0"/>
            </a:p>
            <a:p>
              <a:pPr marL="342900" indent="-342900">
                <a:spcBef>
                  <a:spcPct val="20000"/>
                </a:spcBef>
                <a:defRPr/>
              </a:pPr>
              <a:r>
                <a:rPr lang="de-CH" sz="2400" dirty="0" err="1" smtClean="0"/>
                <a:t>for</a:t>
              </a:r>
              <a:r>
                <a:rPr lang="de-CH" sz="2400" dirty="0" smtClean="0"/>
                <a:t> all             and                             .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0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05145" y="3288545"/>
              <a:ext cx="355207" cy="326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244" y="3295966"/>
              <a:ext cx="900100" cy="361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02356" y="3789795"/>
              <a:ext cx="68262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12400" y="3723724"/>
              <a:ext cx="1903781" cy="381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xQHBhUUBxQUFhQWFxoZGBYXFhQYIRgYGhccFyAaGhwdHCggGhwlHhoWITEhJSouLi4uHyM1ODM4NygtLisBCgoKDg0OGhAQGywmICYsLC83NzcvLC00LywvLCwsLzQwLCwsLjQvLC4sLCwsLCw0LCwsLy0sLC4sLCwsLCwtLP/AABEIAN8A4gMBEQACEQEDEQH/xAAcAAEAAgIDAQAAAAAAAAAAAAAABgcEBQIDCAH/xABAEAACAQIDBAYHBwIEBwAAAAAAAQIDEQQFBiExQWEHEiJRcYETFSNCcpGhFDJSYoKxwZKyFiQzwkNTg6LR4fD/xAAbAQEAAgMBAQAAAAAAAAAAAAAABAUCAwYHAf/EADYRAQABAwEEBwgCAQQDAAAAAAABAgMEEQUSITEGQVFhcYGhExQiMpGxwdHh8EIzUnKSI0OC/9oADAMBAAIRAxEAPwC8QAAAAAxczzCnlWClVx0lGEd7f7JcW+4xrriiNZbsfHuZFyLduNZlS+qdcV87xX+WlKlRjK8IRdm2ndSm1vd9tty+pU3smqueHCHoWztiWMWj44iqqY4zPLwiOz1n0XBpzMvW+RUa2y84Jyt+JbJLykmWlqvfoipwWfje7ZNdrsn06vRsjYiAAAAAAAAAAAAAAAAAAAAAAAAAAAAMTNMxp5VgZVcdJRhFbX/CXFvuMa64ojWW/Hx7mRci3bjWZUbq/VFTUuOvUvGlF+zp33c33yf03FPevTdnuej7M2Zbwbekcap5z+I7mgNC0W90P4/0+RVKUntpVLpd0Zq6/wC5TLTBq1omnscJ0osbmTTdj/KPWP40T4muYAAAAAAAAAAAAAAAAAAAAAAAAAAAxczzCnleClVx0lGEVtb/AGXe33GNdcURrLdj49zIuRbtxrMqM1fqipqXHXneNKL9nTvu/NLvk/puKe9fm7Pc9I2Xsu3g29I41Tzn8R3NAaFoATfokx/2bUrpyeyrTat+aPaX065MwqtLmna5zpNY38SLkf4zH0nh99Fylq4AAAAAAAAAAAAAAAAAAAAAAAAAAGNmOPp5ZgpVcdJRhFXbf7Lvb3JcTGqqKY1lusWLl+5Fu3Gsyo3WOqampcdeV40Yv2dP/dLvk/puXFunv35uz3PR9l7Lt4NvTnXPOfxHd90eNC1AAGdkWP8AVmc0a3CFSLfw37S+VzO3Vu1RUjZlj29iu12xMefV6vRqd1sL55M+gAAAAAAAAAAAAAAAAAAAAAAAACmuljMqlfUTo1JeypqLjFbF1pRu5Pve23JeLvVZlczXu9UO/wCjWNboxfbRHxVTOs90Ty8P72IQQ3RgAAAAvzQeZ+tdLUZyd5RXo5fFDs3firPzLrHr37cS8x2zje75ldMcpnWPCeP8JAb1WAAAADhVqKjTcqzUYpXbbSSS4tvcj5M6cZZU0zVMU0xrMo/jNdYDCStPERk/yKU/rFNfU0VZVqOtaWth59yNYtzHjpH34sWHSPgJb6k1406n8JmPvlrtbp6OZ8f4x9YZ+E1lgcX/AKWJpr424f3pGynItTyqRrux86381qfLj9tW5oYiGIhfDyjJd8Wn+xtiYnkr67ddE6VRMeLtPrAAAAAAAAAAAAACoOmHBehz6nVW6pTt+qD2/SUSrzqdK4nth3fRa9vY1dv/AG1ek/zEoEQnTgAAAAsfodzb0WMq4apumvSQ+KOyS8WrP9LJ+Dc0maHJ9KcTet0ZEdXCfCeXrr9Vqlk4kAAAAFQ9J2qvWGKeFwL9lB+0a9+a4c4xfzfgiry7+9O5HJ3fR7ZXsaIybkfFPLuj9z9vGUBITpwABzpVHRnei3FrjFtP5o+xOnJjVTFUaVRrDc4HV+NwP+hiajXdNqp/embaci5TyqV97ZGFd+a1Hlw+2iw+jvVeK1DjqkMeqbhCF3KMWpdZySS+9a1lLhwJ2LfruTMVOV27srFw7dNVrXWZ5a6xppx6tezrT0muZAAAAAAAAAACHdKeWfb9LudNdqjJT/T92XlZ3/SRcyjet69i/wCjmT7LMiieVcaefOP15qUKh6GAAAADNyXMZZTm1OtS305J271ua802vMzor3KoqhHy8enIs12quuNP19JeisLiI4rDRnQd4zipRfemrpl7ExMaw8ouW6rdc0VRxidHafWAAAh/SPqj1Hlvo8I/b1VstvhDc5+PBc7vgRcq9uU6RzlfbB2Z71d9pXHwU+s9n5nu8VJlQ9EAAAAAAt7ofy/0GR1K0ltq1LLnGCt/c5lpg0aUTV2uE6UZG/kU2o/xj1n+NE+JrmAAAAAAAAAAA68TQjisPKFdXjOLjJd6as18j5MRMaSzt11W6orp5xOvnDzlm2AlleZ1KNbfTm4370tz81Z+ZQ10zRVNM9T1jGv05Fmm7TyqjX++EsQxbwAAAAW50R539qyuWGrvt0dsOdOT/wBsr+TiWmFc1p3J6vs4XpNhezvRkUxwq4T/AMo/cfaVgE1y4Bg51mkMmyydbGPswW7jJ8Irm3sMLlcUUzVKRiYteTeptW+c+nf5PP8AnOaTznM51sY+1N7uEVwiuSWwpK65rqmqXqOJi0Y1mm1b5R6z1z5sEwSQAAAAZOXYKeZY6FLCK85yUV58XySu3yRlTTNUxTDTfvUWLdV2vlEavRGU4COV5bTo4f7tOKiudt7fNu78y9opiimKYeVZN+rIu1Xauczr/fBlmTQAAAAAAAAAAACqOmDJ/Q46niaS2VOxP44q8W+bimv0lbm29JiuOt2/RfM3rdWPV/jxjwnn6/dXRAdWAAAADZadzaWR5zTrUr9l9pfig9kl8t3OxstXJt1RVCHnYlOXYqs1dfLunq/vY9C4bERxWGjPDtOMkpRa4pq6ZeRMTGsPLLluq3XNFUaTE6O1uy2n1gpHpE1R6+zL0eEfsKT7Nvfluc/Dely28Soyb/tKtI5Q9F2Hsv3S1v1x8dXPujs/M9/giJFXoAAAAAFv9F+lvVuE+046NqtRdiL9ym+PKUtj5K3ey0xLG7G/POXB9Idqe3r93tz8NPPvn9R9/JPSa5kAAAAAAAAAAAADVaoyhZ5kVSi98leD7prbF/P6XNd637SiaU3Z2XOLk0XeqJ4+E83nmUXCTU0007NPY01wZRPVImJjWHwPoAAAALM6K9UKnH7Hj5WW10ZNpLbtdP53a813Fhh39Pgq8nH9I9lzVPvVqP8AlH5/E+XezulDVf2TC/ZcukvSVF7SS92D93xl+3ijPLv6RuUo/R7ZXtK/ebsfDHLvnt8I+/gqUrHcAAAAAATTo20v66zD02NjehSe5+/Peo80tjfkuLJeLY36t6eUOe29tT3W17K3Px1ekdvjPKPqugtnnwAAAAAAAAAAAAAABS3SlknqzP8A0tFWp17y8Ki+8vPZLzZU5dvdr1jlL0Lo7m+3xvZ1T8VHDy6v15QhhEdAAAAAAAAAAAAABscgyiee5rCjhN8t8rXUYrfJ8l9XZcTZbtzcqimETNy6MSzVdr6vWeqP71cXoDKsuhlOXwo4NWhBWXPvb5t3bLuiiKKYph5fk5FeRdqu3J4z/fRlmTQAAAAAAAAAAAAAAAaDW+SevtPzp017SPbp/HHh5q8fM0ZFr2lEx1rPZGb7plU1z8s8J8J/XNQXiUr08AAAAAAAAAAAHKnB1aijSTcm0kkrtt7EkuLPvNjVVFMTMzpEL00Lphacyz21nXqWdSXd3QXJfV35WuMez7Onjzeb7Y2nObe+H5I5fvxn7JMSFOAAAAAAAAAAAAAAAAAFI9JmR+qdQOdFWp17zXKd+2vm1L9RUZdrcr1jlL0Xo/ne8Yu5V81HDy6v15IiRV6AAAAAAAAAAFpdFulPRwWMzBbWvYxfBP8A4j5vhy28UWOHY/8AZV5OL6RbV3pnFtTwj5p/Hl19/DqlZRYORAAAAAAAAAAAAAAAAAABH9cZF6/yCcKa9pHt0/iXDzV158jRkWvaUada02Rne55NNc/LPCfCf1zUI1Z9rYylemvgfQAAAAAAACVdH+mP8Q5rfEJ+gpNOf5nvUPPjy8UScaz7SrjyhS7b2n7nZ0o+erl3d/67/CV4xXVjaO4uHm8zrxl9AAAAAAAAAAAAAAAAAAAABTnSlp31Zmf2jDL2dZ9pfhq2u/6tsvHrFVmWd2rejlP3d90d2j7ez7Cv5qPWn+OXhogxDdIAAAAAAAPcB6C0dlSybTlKnFdpxUpvvnJXfjbd4JF3Yt7lEQ8t2rlTk5Vdc8tdI8I5fvxbo3K8AAAAAAAAAAAAAAAAAAAABqtU5Ws5yCrSa2yi3HlNbYv5pGu9Rv0TSm7Oypxsmi72Tx8J4T6PPBRPVQAAAAAAB7gPQ+ms6pZ5lcZ4GW5JSi98JW3Nf/XLy1cpuU6w8qz8K7iXpouR4T1THc2ptQgAAAAAAAAAAAAAAAAAAAAHGpNU6bdRpJK7b4JcWNdH2mmap0jm835nUhVzOrLCf6bqTcNluy5NrZw2WKCuYmqdOT1vHprps0RX80RGvjpxYpi3AAAAAAANlkOdVchx6q4CVnulF7px/DJd37Gy3cqt1a0omZhWsu1Nu7H7ie2F36W1NR1Jg+thX1Zr79NvbF/zHuf87C3s3qbsaw852jsy9g17tfGJ5T1T+p7m7NyuAAAAAAAAAAAAAAAAAAAArzpX1H9lwawmEfbqK9Rr3af4fGT+i5kHMvaRuR1uq6N7O9pX7zXHCnl3z2+X38FTFY7gAAAAAAAAAd+Dxc8DiY1MHKUJxd1KLs1/65H2mqaZ1hru2qLtE0XI1iVpaV6SoYpKnn9qc9yqpdiXxL3Hz3eBZWcyJ4V8HF7R6N129a8X4o7OuPDt+/isGE1UgnTaae1NO6a5E5y0xNM6S5B8AAAAAAAAAAAAAAAAGt1DnMMhyqdbFcNkY8ZSe6K8forvga7tyLdO9KXg4deXei1R18+6OuXn3MMbPMcdOri3ec5OTfjwXcluS7kUlVU1TMy9SsWaLNum3RHCI0Y5i2gAAAAAAAAAAA3WntUYnT8/8jO8ONOV3F+XuvmrG61frt8pV2dsvGzI/wDJTx7Y4T/PmszIOknDZjaOY+wn+Z3g/CfD9SXiWFvMoq4VcHIZvRzJs/Fa+OO7n9P1qmlOoqsE6bTT3NO6fgyXE6ueqpmmdJji5B8AAAAAAAAAAAAA4zkoQbm0kldt7LLvYfYiZnSFGa81M9RZr7Bv0FO6prv75vm+HcrcymyL3tKuHKHpOxtmRhWfi+ern3d3l9/JGCOuAAAAAAAAAAAAAAADYZVneIyed8tqzhyTvF+MXeL+RnRcro+WUXJwsfJjS9RE/f6xxTnKOlWUElnFFS/PSdn/AEy2P5omUZ0/5Q5vK6K0zxsV6d0/uP0muUawwebWWGrRUn7k+xK/clLf5XJlGRbr5S57K2RmY/GuidO2OMenLz0b43KwAAAAAAAAAAK36V9S+gpfY8G+1JJ1WnujvUP1b3yt3kDMvafBHm63o3s3en3q5HCPl8eufLq7/BVZWu1AAADtwuGni8RGGFi5Tk7Rit7Z9iJmdIYXLlNuia650iF0aP0PSyfA3zGEKtaa7TlFSUfyxuvm+JbWMamiPi4y892ptu7k3NLUzTRHLSdJnvnT7dTLznRGDzWk70o05cJ0koNeKWyXmjK5jW6+rRoxNt5mPPzzVHZPH+Y8lUao0jX05UvXXXpcKsVs8JL3X47O5lbesVW+fJ2+ztr2M2NKeFXZP47Y/swjxoWoAAAAAAAAAAbPLNQYnKber69SCXu3vH+mV4/Q2UXa6PllDyNn42R/q0RPfyn6xxS3LOlSvR2ZlShUXfFuD/lP5IlUZ1UfNGqiyOi1irjarmnx4x+J+6WZZ0kYLGu1eU6L3e0js/qjdW8bEmjMt1c+CkyOjmba40xFUd0/idPTVKMHjaeOpdbBVITj3wkpL6EimqKuMSprtm5anduUzE98aMgyagAAAAa3UWcQyLKJ1sR7q7MfxSexR839Ls13bkW6ZqlLwcOvLv02qevn3R1y8+Y3FTx2LnUxTvOcnKT5v+ORR1VTVOsvU7Vqi1RFuiNIiNHQfGwAAduGw8sViIww0XKcnaMVtbbPsRMzpDC5cpt0zXXOkQuvQ2j46ew/XxVpYiS7Ut6gvwx/l8S3x8eLcazzeebY2xVm17lHCiPXvn8QlhJUYBwq01WpuNZKUWrNNJpruae9HyY14SypqmmYqpnSYVtqroz67lU067Pe6Mns/RJ7vB7Oa3EC9h9dH0dbs3pLppbyv+0fmPzH0lWuLws8FiHDFxlCcd8ZJpor5iaZ0l19u7RdpiuiYmJ64dJ8bAAAAAAAAAAAAc6FaWHqqWHlKMlulFtNea2n2JmOMMa6Ka43ao1jv4pxo/Ps1x9fqZbL00VvlWV4x+KeyV+V2+RLsXb9U6U8fFzm1MDZVqneuxuzP+3nPhHL00WxSjV9GvSyp9ayvaErX427W4s43utxFU2tZ3YnTxj9MkyaQABS/SdqH1tnHocM/ZUG1s96puk+aX3V595U5d3fq3Y5R93oPR7Z/u9j2tcfFX6U9X15z5diFkR0IAA7cNh5YrERhhouU5O0YpXbZ9iJmdIYXLlNuma650iF1aF0dHT1D0mLtLESW171BP3Y/wAvj4Ftj48W41nm882xtirMq3KOFuPXvn8QlpKUYAAAAMDNsmoZzR6uZU4zXBtbV8MltXkzCu3TXGlUJONmX8ares1TH2845SgWc9FSbbyWtb8lXb8pxV/mn4kKvB/2S6fF6UzyyKPOP1P7QnNdK4vKW/tlCfVXvxXXjbvvG9vOxDrsXKOcOixtqYmR/p3I17J4T9J/DSmpYAAAAAAAAHbhcPPF11DCxlOct0YptvyR9iJmdIYXLlFuma65iIjrlY+mOjHrWnqJ/wDRi/75L9o/Mn2cLrufRyW0Ok0RrRix/wDU/iPzP0WVhcNDB4dQwkYwhHdGKSS8kWEUxTGkOQuXa7tU11zMzPa7j6wAAET6Q9Teocp6uGft6qah+VcZ+W5c/BkbKvezp0jnK82Hs33u/vVx8FPPvnqj993io8p3owAA78Fg54/FRp4KLnOTsorj/wCF3t7EZU0zVOkNV29RZom5cnSIXXojR0NO0OviLTxEl2pcIr8MOXe+P0LbHx4txrPN57tfbFebVu08KI6u3vn9dSVElSAAAAAAAAADUZppnCZrd46hTbfvJdWX9UbP6mquzbr5wnY+08vH/wBO5MR2c4+k8EUzLoqo1W3l1apT5SSqLwW5/NsjVYNM/LOi8sdKb1PC7RFXhwn8x6QjWP6MsZhr/ZvRVVw6suq/lJJfUj1YVyOXFb2ekuHX8+tPjGv2/TQ4vTGMwcrV8NW8VBzXzjdGmqzcjnTKztbTw7ka03afrp6To1dWlKhK1aLi+6Sa/c1zGnNMpqpqjWmdXC58ZaMrBZbWx8rYGlUqfDCUvqlZGVNFVXKGi7k2bMa3K4jxmITXIejCtimpZzJUofgjaU35/dj9fAl28KqeNfBz2b0ms2/hx43p7Z4R+59PFZWSZDQyKh1ctpqN98t8pfFJ7X4biwt2qLcaUw5HLz7+XVvXqte7qjwhszYhgAABi5nj4ZXgJ1cY7Qgrt/sl3tuyS72Y11xRTNUt2Pj15F2m1bjWZeftQZxPPc1nWxW+WyMeEYrdFeH1d3xKS5cm5VvS9RwsOjEs02qOr1nrlrjWlgG00/kFbUGM6mXx3fem9kYLvk/43s2W7VVydKULOz7OHb37s+Edc+H75Lq0rpajpvC2w/aqNduq1tlyX4Y8vnct7Nim1HDm892ltS9nV61cKY5R2fue/wCzfG5WAAAAAAAAAAAAAAAHxq+8DgqEU9kY/JHzSGftKu2XYfWAAAAAAACoOlTUnrDMPs2Efs6T7dveqbreEd3i33Iq8y9vVbkco+7vOjmzvY2veK4+Krl3U/z9tO1AiE6YAlGjdG1NR1evUvTw6e2fGVt8Yd757l9CRYx5u8epTbV2zbwo3Y419nZ3z+uc+q6csy6nlWDVLAQUIR4Li+9vi+bLeiiKI0pee5GRcyLk3Ls6zLLMmgAAAAAAAAAAAAAAAAAAAAAAAAAEd11qD/D+RylTa9LPsU1+Z75eEVt8bLiaMi77OjXrWux9n++ZEUz8scZ8Ozz5fVQzfWd5bW+LKV6ZEacIdmFw08XXUMLGU5vdGKbb8kfYiZnSGNy5RbpmuuYiI65WRpToz7Sqai8VRi/75L9o/PgT7OH13Po5HaXSWNJt4n/afxH5n6dazKNKNCko0UoxirKKSSSXBJbkWEREcIchVVVVM1VTrMuZ9YgAAAAAAAAAAAAAAAAAAAAAAAAAAUfqvGVdYaoksvi5Rh7OnG6jsT2y7TSvJ3fhZcCnvVVXrnwvRtm2bWzcOJuzpM8Znn5cOyPXXtbrI+i2pValndRQX/Lp9qXg5PYvJM3W8GZ+eVfmdKLdPw49Os9s8I+nOfRYuTZHQySj1cspxhfe98pfFJ7WTrdqmiNKYcplZ1/Kq3r1Uz9o8I5NibEQAAAAAAAAAAAAAAAAAAAAAAAAAAAAA//Z"/>
          <p:cNvSpPr>
            <a:spLocks noChangeAspect="1" noChangeArrowheads="1"/>
          </p:cNvSpPr>
          <p:nvPr/>
        </p:nvSpPr>
        <p:spPr bwMode="auto">
          <a:xfrm>
            <a:off x="433705" y="-2545398"/>
            <a:ext cx="54102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smtClean="0">
                <a:solidFill>
                  <a:prstClr val="black"/>
                </a:solidFill>
                <a:cs typeface="Arial" pitchFamily="34" charset="0"/>
              </a:rPr>
              <a:t>Central </a:t>
            </a:r>
            <a:r>
              <a:rPr lang="de-CH" dirty="0" err="1" smtClean="0">
                <a:solidFill>
                  <a:prstClr val="black"/>
                </a:solidFill>
                <a:cs typeface="Arial" pitchFamily="34" charset="0"/>
              </a:rPr>
              <a:t>levels</a:t>
            </a:r>
            <a:r>
              <a:rPr lang="de-CH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cs typeface="Arial" pitchFamily="34" charset="0"/>
              </a:rPr>
              <a:t>problem</a:t>
            </a:r>
            <a:endParaRPr lang="en-US" dirty="0"/>
          </a:p>
        </p:txBody>
      </p:sp>
      <p:sp>
        <p:nvSpPr>
          <p:cNvPr id="6155" name="AutoShape 11" descr="Image result for check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" name="AutoShape 13" descr="Image result for check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uppieren 117"/>
          <p:cNvGrpSpPr/>
          <p:nvPr/>
        </p:nvGrpSpPr>
        <p:grpSpPr>
          <a:xfrm>
            <a:off x="416802" y="2811188"/>
            <a:ext cx="8514548" cy="1435409"/>
            <a:chOff x="416802" y="2811188"/>
            <a:chExt cx="8514548" cy="1435409"/>
          </a:xfrm>
        </p:grpSpPr>
        <p:sp>
          <p:nvSpPr>
            <p:cNvPr id="105" name="Inhaltsplatzhalter 2"/>
            <p:cNvSpPr txBox="1">
              <a:spLocks/>
            </p:cNvSpPr>
            <p:nvPr/>
          </p:nvSpPr>
          <p:spPr>
            <a:xfrm>
              <a:off x="416802" y="2811188"/>
              <a:ext cx="8514548" cy="143540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kumimoji="0" lang="de-CH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Theorem 9 </a:t>
              </a:r>
              <a:r>
                <a:rPr lang="de-CH" b="1" i="1" dirty="0" smtClean="0">
                  <a:solidFill>
                    <a:prstClr val="black"/>
                  </a:solidFill>
                </a:rPr>
                <a:t>[Jäger, Gregor, M., </a:t>
              </a:r>
              <a:r>
                <a:rPr lang="de-CH" b="1" i="1" dirty="0" err="1" smtClean="0">
                  <a:solidFill>
                    <a:prstClr val="black"/>
                  </a:solidFill>
                </a:rPr>
                <a:t>Sawada</a:t>
              </a:r>
              <a:r>
                <a:rPr lang="de-CH" b="1" i="1" dirty="0" smtClean="0">
                  <a:solidFill>
                    <a:prstClr val="black"/>
                  </a:solidFill>
                </a:rPr>
                <a:t>, Wille ICALP 18]</a:t>
              </a:r>
              <a:r>
                <a:rPr lang="de-CH" sz="2400" b="1" dirty="0" smtClean="0"/>
                <a:t>:</a:t>
              </a:r>
              <a:endPara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indent="-342900">
                <a:spcBef>
                  <a:spcPct val="20000"/>
                </a:spcBef>
                <a:defRPr/>
              </a:pPr>
              <a:r>
                <a:rPr lang="de-CH" sz="2400" dirty="0" smtClean="0"/>
                <a:t>              has a 2-factor </a:t>
              </a:r>
              <a:r>
                <a:rPr lang="de-CH" sz="2400" dirty="0" err="1" smtClean="0"/>
                <a:t>through</a:t>
              </a:r>
              <a:r>
                <a:rPr lang="de-CH" sz="2400" dirty="0" smtClean="0"/>
                <a:t> the </a:t>
              </a:r>
              <a:r>
                <a:rPr lang="de-CH" sz="2400" dirty="0" err="1" smtClean="0"/>
                <a:t>middle</a:t>
              </a:r>
              <a:r>
                <a:rPr lang="de-CH" sz="2400" dirty="0" smtClean="0"/>
                <a:t>        </a:t>
              </a:r>
              <a:r>
                <a:rPr lang="de-CH" sz="2400" dirty="0" err="1" smtClean="0"/>
                <a:t>levels</a:t>
              </a:r>
              <a:endParaRPr lang="de-CH" sz="2400" dirty="0" smtClean="0"/>
            </a:p>
            <a:p>
              <a:pPr marL="342900" indent="-342900">
                <a:spcBef>
                  <a:spcPct val="20000"/>
                </a:spcBef>
                <a:defRPr/>
              </a:pPr>
              <a:r>
                <a:rPr lang="de-CH" sz="2400" dirty="0" err="1" smtClean="0"/>
                <a:t>for</a:t>
              </a:r>
              <a:r>
                <a:rPr lang="de-CH" sz="2400" dirty="0" smtClean="0"/>
                <a:t> all             and                             .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0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05145" y="3288545"/>
              <a:ext cx="355207" cy="326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9244" y="3295966"/>
              <a:ext cx="900100" cy="361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02356" y="3789795"/>
              <a:ext cx="68262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12400" y="3723724"/>
              <a:ext cx="1903781" cy="381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1.11111E-6 -0.226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xQHBhUUBxQUFhQWFxoZGBYXFhQYIRgYGhccFyAaGhwdHCggGhwlHhoWITEhJSouLi4uHyM1ODM4NygtLisBCgoKDg0OGhAQGywmICYsLC83NzcvLC00LywvLCwsLzQwLCwsLjQvLC4sLCwsLCw0LCwsLy0sLC4sLCwsLCwtLP/AABEIAN8A4gMBEQACEQEDEQH/xAAcAAEAAgIDAQAAAAAAAAAAAAAABgcEBQIDCAH/xABAEAACAQIDBAYHBwIEBwAAAAAAAQIDEQQFBiExQWEHEiJRcYETFSNCcpGhFDJSYoKxwZKyFiQzwkNTg6LR4fD/xAAbAQEAAgMBAQAAAAAAAAAAAAAABAUCAwYHAf/EADYRAQABAwEEBwgCAQQDAAAAAAABAgMEEQUSITEGQVFhcYGhExQiMpGxwdHh8EIzUnKSI0OC/9oADAMBAAIRAxEAPwC8QAAAAAxczzCnlWClVx0lGEd7f7JcW+4xrriiNZbsfHuZFyLduNZlS+qdcV87xX+WlKlRjK8IRdm2ndSm1vd9tty+pU3smqueHCHoWztiWMWj44iqqY4zPLwiOz1n0XBpzMvW+RUa2y84Jyt+JbJLykmWlqvfoipwWfje7ZNdrsn06vRsjYiAAAAAAAAAAAAAAAAAAAAAAAAAAAAMTNMxp5VgZVcdJRhFbX/CXFvuMa64ojWW/Hx7mRci3bjWZUbq/VFTUuOvUvGlF+zp33c33yf03FPevTdnuej7M2Zbwbekcap5z+I7mgNC0W90P4/0+RVKUntpVLpd0Zq6/wC5TLTBq1omnscJ0osbmTTdj/KPWP40T4muYAAAAAAAAAAAAAAAAAAAAAAAAAAAxczzCnleClVx0lGEVtb/AGXe33GNdcURrLdj49zIuRbtxrMqM1fqipqXHXneNKL9nTvu/NLvk/puKe9fm7Pc9I2Xsu3g29I41Tzn8R3NAaFoATfokx/2bUrpyeyrTat+aPaX065MwqtLmna5zpNY38SLkf4zH0nh99Fylq4AAAAAAAAAAAAAAAAAAAAAAAAAAGNmOPp5ZgpVcdJRhFXbf7Lvb3JcTGqqKY1lusWLl+5Fu3Gsyo3WOqampcdeV40Yv2dP/dLvk/puXFunv35uz3PR9l7Lt4NvTnXPOfxHd90eNC1AAGdkWP8AVmc0a3CFSLfw37S+VzO3Vu1RUjZlj29iu12xMefV6vRqd1sL55M+gAAAAAAAAAAAAAAAAAAAAAAAACmuljMqlfUTo1JeypqLjFbF1pRu5Pve23JeLvVZlczXu9UO/wCjWNboxfbRHxVTOs90Ty8P72IQQ3RgAAAAvzQeZ+tdLUZyd5RXo5fFDs3firPzLrHr37cS8x2zje75ldMcpnWPCeP8JAb1WAAAADhVqKjTcqzUYpXbbSSS4tvcj5M6cZZU0zVMU0xrMo/jNdYDCStPERk/yKU/rFNfU0VZVqOtaWth59yNYtzHjpH34sWHSPgJb6k1406n8JmPvlrtbp6OZ8f4x9YZ+E1lgcX/AKWJpr424f3pGynItTyqRrux86381qfLj9tW5oYiGIhfDyjJd8Wn+xtiYnkr67ddE6VRMeLtPrAAAAAAAAAAAAACoOmHBehz6nVW6pTt+qD2/SUSrzqdK4nth3fRa9vY1dv/AG1ek/zEoEQnTgAAAAsfodzb0WMq4apumvSQ+KOyS8WrP9LJ+Dc0maHJ9KcTet0ZEdXCfCeXrr9Vqlk4kAAAAFQ9J2qvWGKeFwL9lB+0a9+a4c4xfzfgiry7+9O5HJ3fR7ZXsaIybkfFPLuj9z9vGUBITpwABzpVHRnei3FrjFtP5o+xOnJjVTFUaVRrDc4HV+NwP+hiajXdNqp/embaci5TyqV97ZGFd+a1Hlw+2iw+jvVeK1DjqkMeqbhCF3KMWpdZySS+9a1lLhwJ2LfruTMVOV27srFw7dNVrXWZ5a6xppx6tezrT0muZAAAAAAAAAACHdKeWfb9LudNdqjJT/T92XlZ3/SRcyjet69i/wCjmT7LMiieVcaefOP15qUKh6GAAAADNyXMZZTm1OtS305J271ua802vMzor3KoqhHy8enIs12quuNP19JeisLiI4rDRnQd4zipRfemrpl7ExMaw8ouW6rdc0VRxidHafWAAAh/SPqj1Hlvo8I/b1VstvhDc5+PBc7vgRcq9uU6RzlfbB2Z71d9pXHwU+s9n5nu8VJlQ9EAAAAAAt7ofy/0GR1K0ltq1LLnGCt/c5lpg0aUTV2uE6UZG/kU2o/xj1n+NE+JrmAAAAAAAAAAA68TQjisPKFdXjOLjJd6as18j5MRMaSzt11W6orp5xOvnDzlm2AlleZ1KNbfTm4370tz81Z+ZQ10zRVNM9T1jGv05Fmm7TyqjX++EsQxbwAAAAW50R539qyuWGrvt0dsOdOT/wBsr+TiWmFc1p3J6vs4XpNhezvRkUxwq4T/AMo/cfaVgE1y4Bg51mkMmyydbGPswW7jJ8Irm3sMLlcUUzVKRiYteTeptW+c+nf5PP8AnOaTznM51sY+1N7uEVwiuSWwpK65rqmqXqOJi0Y1mm1b5R6z1z5sEwSQAAAAZOXYKeZY6FLCK85yUV58XySu3yRlTTNUxTDTfvUWLdV2vlEavRGU4COV5bTo4f7tOKiudt7fNu78y9opiimKYeVZN+rIu1Xauczr/fBlmTQAAAAAAAAAAACqOmDJ/Q46niaS2VOxP44q8W+bimv0lbm29JiuOt2/RfM3rdWPV/jxjwnn6/dXRAdWAAAADZadzaWR5zTrUr9l9pfig9kl8t3OxstXJt1RVCHnYlOXYqs1dfLunq/vY9C4bERxWGjPDtOMkpRa4pq6ZeRMTGsPLLluq3XNFUaTE6O1uy2n1gpHpE1R6+zL0eEfsKT7Nvfluc/Dely28Soyb/tKtI5Q9F2Hsv3S1v1x8dXPujs/M9/giJFXoAAAAAFv9F+lvVuE+046NqtRdiL9ym+PKUtj5K3ey0xLG7G/POXB9Idqe3r93tz8NPPvn9R9/JPSa5kAAAAAAAAAAAADVaoyhZ5kVSi98leD7prbF/P6XNd637SiaU3Z2XOLk0XeqJ4+E83nmUXCTU0007NPY01wZRPVImJjWHwPoAAAALM6K9UKnH7Hj5WW10ZNpLbtdP53a813Fhh39Pgq8nH9I9lzVPvVqP8AlH5/E+XezulDVf2TC/ZcukvSVF7SS92D93xl+3ijPLv6RuUo/R7ZXtK/ebsfDHLvnt8I+/gqUrHcAAAAAATTo20v66zD02NjehSe5+/Peo80tjfkuLJeLY36t6eUOe29tT3W17K3Px1ekdvjPKPqugtnnwAAAAAAAAAAAAAABS3SlknqzP8A0tFWp17y8Ki+8vPZLzZU5dvdr1jlL0Lo7m+3xvZ1T8VHDy6v15QhhEdAAAAAAAAAAAAABscgyiee5rCjhN8t8rXUYrfJ8l9XZcTZbtzcqimETNy6MSzVdr6vWeqP71cXoDKsuhlOXwo4NWhBWXPvb5t3bLuiiKKYph5fk5FeRdqu3J4z/fRlmTQAAAAAAAAAAAAAAAaDW+SevtPzp017SPbp/HHh5q8fM0ZFr2lEx1rPZGb7plU1z8s8J8J/XNQXiUr08AAAAAAAAAAAHKnB1aijSTcm0kkrtt7EkuLPvNjVVFMTMzpEL00Lphacyz21nXqWdSXd3QXJfV35WuMez7Onjzeb7Y2nObe+H5I5fvxn7JMSFOAAAAAAAAAAAAAAAAAFI9JmR+qdQOdFWp17zXKd+2vm1L9RUZdrcr1jlL0Xo/ne8Yu5V81HDy6v15IiRV6AAAAAAAAAAFpdFulPRwWMzBbWvYxfBP8A4j5vhy28UWOHY/8AZV5OL6RbV3pnFtTwj5p/Hl19/DqlZRYORAAAAAAAAAAAAAAAAAABH9cZF6/yCcKa9pHt0/iXDzV158jRkWvaUada02Rne55NNc/LPCfCf1zUI1Z9rYylemvgfQAAAAAAACVdH+mP8Q5rfEJ+gpNOf5nvUPPjy8UScaz7SrjyhS7b2n7nZ0o+erl3d/67/CV4xXVjaO4uHm8zrxl9AAAAAAAAAAAAAAAAAAAABTnSlp31Zmf2jDL2dZ9pfhq2u/6tsvHrFVmWd2rejlP3d90d2j7ez7Cv5qPWn+OXhogxDdIAAAAAAAPcB6C0dlSybTlKnFdpxUpvvnJXfjbd4JF3Yt7lEQ8t2rlTk5Vdc8tdI8I5fvxbo3K8AAAAAAAAAAAAAAAAAAAABqtU5Ws5yCrSa2yi3HlNbYv5pGu9Rv0TSm7Oypxsmi72Tx8J4T6PPBRPVQAAAAAAB7gPQ+ms6pZ5lcZ4GW5JSi98JW3Nf/XLy1cpuU6w8qz8K7iXpouR4T1THc2ptQgAAAAAAAAAAAAAAAAAAAAHGpNU6bdRpJK7b4JcWNdH2mmap0jm835nUhVzOrLCf6bqTcNluy5NrZw2WKCuYmqdOT1vHprps0RX80RGvjpxYpi3AAAAAAANlkOdVchx6q4CVnulF7px/DJd37Gy3cqt1a0omZhWsu1Nu7H7ie2F36W1NR1Jg+thX1Zr79NvbF/zHuf87C3s3qbsaw852jsy9g17tfGJ5T1T+p7m7NyuAAAAAAAAAAAAAAAAAAAArzpX1H9lwawmEfbqK9Rr3af4fGT+i5kHMvaRuR1uq6N7O9pX7zXHCnl3z2+X38FTFY7gAAAAAAAAAd+Dxc8DiY1MHKUJxd1KLs1/65H2mqaZ1hru2qLtE0XI1iVpaV6SoYpKnn9qc9yqpdiXxL3Hz3eBZWcyJ4V8HF7R6N129a8X4o7OuPDt+/isGE1UgnTaae1NO6a5E5y0xNM6S5B8AAAAAAAAAAAAAAAAGt1DnMMhyqdbFcNkY8ZSe6K8forvga7tyLdO9KXg4deXei1R18+6OuXn3MMbPMcdOri3ec5OTfjwXcluS7kUlVU1TMy9SsWaLNum3RHCI0Y5i2gAAAAAAAAAAA3WntUYnT8/8jO8ONOV3F+XuvmrG61frt8pV2dsvGzI/wDJTx7Y4T/PmszIOknDZjaOY+wn+Z3g/CfD9SXiWFvMoq4VcHIZvRzJs/Fa+OO7n9P1qmlOoqsE6bTT3NO6fgyXE6ueqpmmdJji5B8AAAAAAAAAAAAA4zkoQbm0kldt7LLvYfYiZnSFGa81M9RZr7Bv0FO6prv75vm+HcrcymyL3tKuHKHpOxtmRhWfi+ern3d3l9/JGCOuAAAAAAAAAAAAAAADYZVneIyed8tqzhyTvF+MXeL+RnRcro+WUXJwsfJjS9RE/f6xxTnKOlWUElnFFS/PSdn/AEy2P5omUZ0/5Q5vK6K0zxsV6d0/uP0muUawwebWWGrRUn7k+xK/clLf5XJlGRbr5S57K2RmY/GuidO2OMenLz0b43KwAAAAAAAAAAK36V9S+gpfY8G+1JJ1WnujvUP1b3yt3kDMvafBHm63o3s3en3q5HCPl8eufLq7/BVZWu1AAADtwuGni8RGGFi5Tk7Rit7Z9iJmdIYXLlNuia650iF0aP0PSyfA3zGEKtaa7TlFSUfyxuvm+JbWMamiPi4y892ptu7k3NLUzTRHLSdJnvnT7dTLznRGDzWk70o05cJ0koNeKWyXmjK5jW6+rRoxNt5mPPzzVHZPH+Y8lUao0jX05UvXXXpcKsVs8JL3X47O5lbesVW+fJ2+ztr2M2NKeFXZP47Y/swjxoWoAAAAAAAAAAbPLNQYnKber69SCXu3vH+mV4/Q2UXa6PllDyNn42R/q0RPfyn6xxS3LOlSvR2ZlShUXfFuD/lP5IlUZ1UfNGqiyOi1irjarmnx4x+J+6WZZ0kYLGu1eU6L3e0js/qjdW8bEmjMt1c+CkyOjmba40xFUd0/idPTVKMHjaeOpdbBVITj3wkpL6EimqKuMSprtm5anduUzE98aMgyagAAAAa3UWcQyLKJ1sR7q7MfxSexR839Ls13bkW6ZqlLwcOvLv02qevn3R1y8+Y3FTx2LnUxTvOcnKT5v+ORR1VTVOsvU7Vqi1RFuiNIiNHQfGwAAduGw8sViIww0XKcnaMVtbbPsRMzpDC5cpt0zXXOkQuvQ2j46ew/XxVpYiS7Ut6gvwx/l8S3x8eLcazzeebY2xVm17lHCiPXvn8QlhJUYBwq01WpuNZKUWrNNJpruae9HyY14SypqmmYqpnSYVtqroz67lU067Pe6Mns/RJ7vB7Oa3EC9h9dH0dbs3pLppbyv+0fmPzH0lWuLws8FiHDFxlCcd8ZJpor5iaZ0l19u7RdpiuiYmJ64dJ8bAAAAAAAAAAAAc6FaWHqqWHlKMlulFtNea2n2JmOMMa6Ka43ao1jv4pxo/Ps1x9fqZbL00VvlWV4x+KeyV+V2+RLsXb9U6U8fFzm1MDZVqneuxuzP+3nPhHL00WxSjV9GvSyp9ayvaErX427W4s43utxFU2tZ3YnTxj9MkyaQABS/SdqH1tnHocM/ZUG1s96puk+aX3V595U5d3fq3Y5R93oPR7Z/u9j2tcfFX6U9X15z5diFkR0IAA7cNh5YrERhhouU5O0YpXbZ9iJmdIYXLlNuma650iF1aF0dHT1D0mLtLESW171BP3Y/wAvj4Ftj48W41nm882xtirMq3KOFuPXvn8QlpKUYAAAAMDNsmoZzR6uZU4zXBtbV8MltXkzCu3TXGlUJONmX8ares1TH2845SgWc9FSbbyWtb8lXb8pxV/mn4kKvB/2S6fF6UzyyKPOP1P7QnNdK4vKW/tlCfVXvxXXjbvvG9vOxDrsXKOcOixtqYmR/p3I17J4T9J/DSmpYAAAAAAAAHbhcPPF11DCxlOct0YptvyR9iJmdIYXLlFuma65iIjrlY+mOjHrWnqJ/wDRi/75L9o/Mn2cLrufRyW0Ok0RrRix/wDU/iPzP0WVhcNDB4dQwkYwhHdGKSS8kWEUxTGkOQuXa7tU11zMzPa7j6wAAET6Q9Teocp6uGft6qah+VcZ+W5c/BkbKvezp0jnK82Hs33u/vVx8FPPvnqj993io8p3owAA78Fg54/FRp4KLnOTsorj/wCF3t7EZU0zVOkNV29RZom5cnSIXXojR0NO0OviLTxEl2pcIr8MOXe+P0LbHx4txrPN57tfbFebVu08KI6u3vn9dSVElSAAAAAAAAADUZppnCZrd46hTbfvJdWX9UbP6mquzbr5wnY+08vH/wBO5MR2c4+k8EUzLoqo1W3l1apT5SSqLwW5/NsjVYNM/LOi8sdKb1PC7RFXhwn8x6QjWP6MsZhr/ZvRVVw6suq/lJJfUj1YVyOXFb2ekuHX8+tPjGv2/TQ4vTGMwcrV8NW8VBzXzjdGmqzcjnTKztbTw7ka03afrp6To1dWlKhK1aLi+6Sa/c1zGnNMpqpqjWmdXC58ZaMrBZbWx8rYGlUqfDCUvqlZGVNFVXKGi7k2bMa3K4jxmITXIejCtimpZzJUofgjaU35/dj9fAl28KqeNfBz2b0ms2/hx43p7Z4R+59PFZWSZDQyKh1ctpqN98t8pfFJ7X4biwt2qLcaUw5HLz7+XVvXqte7qjwhszYhgAABi5nj4ZXgJ1cY7Qgrt/sl3tuyS72Y11xRTNUt2Pj15F2m1bjWZeftQZxPPc1nWxW+WyMeEYrdFeH1d3xKS5cm5VvS9RwsOjEs02qOr1nrlrjWlgG00/kFbUGM6mXx3fem9kYLvk/43s2W7VVydKULOz7OHb37s+Edc+H75Lq0rpajpvC2w/aqNduq1tlyX4Y8vnct7Nim1HDm892ltS9nV61cKY5R2fue/wCzfG5WAAAAAAAAAAAAAAAHxq+8DgqEU9kY/JHzSGftKu2XYfWAAAAAAACoOlTUnrDMPs2Efs6T7dveqbreEd3i33Iq8y9vVbkco+7vOjmzvY2veK4+Krl3U/z9tO1AiE6YAlGjdG1NR1evUvTw6e2fGVt8Yd757l9CRYx5u8epTbV2zbwo3Y419nZ3z+uc+q6csy6nlWDVLAQUIR4Li+9vi+bLeiiKI0pee5GRcyLk3Ls6zLLMmgAAAAAAAAAAAAAAAAAAAAAAAAAEd11qD/D+RylTa9LPsU1+Z75eEVt8bLiaMi77OjXrWux9n++ZEUz8scZ8Ozz5fVQzfWd5bW+LKV6ZEacIdmFw08XXUMLGU5vdGKbb8kfYiZnSGNy5RbpmuuYiI65WRpToz7Sqai8VRi/75L9o/PgT7OH13Po5HaXSWNJt4n/afxH5n6dazKNKNCko0UoxirKKSSSXBJbkWEREcIchVVVVM1VTrMuZ9YgAAAAAAAAAAAAAAAAAAAAAAAAAAUfqvGVdYaoksvi5Rh7OnG6jsT2y7TSvJ3fhZcCnvVVXrnwvRtm2bWzcOJuzpM8Znn5cOyPXXtbrI+i2pValndRQX/Lp9qXg5PYvJM3W8GZ+eVfmdKLdPw49Os9s8I+nOfRYuTZHQySj1cspxhfe98pfFJ7WTrdqmiNKYcplZ1/Kq3r1Uz9o8I5NibEQAAAAAAAAAAAAAAAAAAAAAAAAAAAAA//Z"/>
          <p:cNvSpPr>
            <a:spLocks noChangeAspect="1" noChangeArrowheads="1"/>
          </p:cNvSpPr>
          <p:nvPr/>
        </p:nvSpPr>
        <p:spPr bwMode="auto">
          <a:xfrm>
            <a:off x="433705" y="-2545398"/>
            <a:ext cx="54102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smtClean="0">
                <a:solidFill>
                  <a:prstClr val="black"/>
                </a:solidFill>
                <a:cs typeface="Arial" pitchFamily="34" charset="0"/>
              </a:rPr>
              <a:t>Central </a:t>
            </a:r>
            <a:r>
              <a:rPr lang="de-CH" dirty="0" err="1" smtClean="0">
                <a:solidFill>
                  <a:prstClr val="black"/>
                </a:solidFill>
                <a:cs typeface="Arial" pitchFamily="34" charset="0"/>
              </a:rPr>
              <a:t>levels</a:t>
            </a:r>
            <a:r>
              <a:rPr lang="de-CH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cs typeface="Arial" pitchFamily="34" charset="0"/>
              </a:rPr>
              <a:t>problem</a:t>
            </a:r>
            <a:endParaRPr lang="en-US" dirty="0"/>
          </a:p>
        </p:txBody>
      </p:sp>
      <p:sp>
        <p:nvSpPr>
          <p:cNvPr id="6155" name="AutoShape 11" descr="Image result for check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" name="AutoShape 13" descr="Image result for check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Inhaltsplatzhalter 2"/>
          <p:cNvSpPr txBox="1">
            <a:spLocks/>
          </p:cNvSpPr>
          <p:nvPr/>
        </p:nvSpPr>
        <p:spPr>
          <a:xfrm>
            <a:off x="383723" y="2827157"/>
            <a:ext cx="1025977" cy="506593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de-CH" sz="2400" b="1" dirty="0" err="1" smtClean="0"/>
              <a:t>Proof</a:t>
            </a:r>
            <a:r>
              <a:rPr lang="de-CH" sz="2400" b="1" dirty="0" smtClean="0"/>
              <a:t>:</a:t>
            </a:r>
          </a:p>
        </p:txBody>
      </p:sp>
      <p:sp>
        <p:nvSpPr>
          <p:cNvPr id="17" name="Freeform 447"/>
          <p:cNvSpPr>
            <a:spLocks/>
          </p:cNvSpPr>
          <p:nvPr/>
        </p:nvSpPr>
        <p:spPr bwMode="auto">
          <a:xfrm>
            <a:off x="647390" y="3366880"/>
            <a:ext cx="2378075" cy="3154362"/>
          </a:xfrm>
          <a:custGeom>
            <a:avLst/>
            <a:gdLst/>
            <a:ahLst/>
            <a:cxnLst>
              <a:cxn ang="0">
                <a:pos x="715" y="0"/>
              </a:cxn>
              <a:cxn ang="0">
                <a:pos x="519" y="274"/>
              </a:cxn>
              <a:cxn ang="0">
                <a:pos x="283" y="557"/>
              </a:cxn>
              <a:cxn ang="0">
                <a:pos x="0" y="850"/>
              </a:cxn>
              <a:cxn ang="0">
                <a:pos x="0" y="1114"/>
              </a:cxn>
              <a:cxn ang="0">
                <a:pos x="303" y="1407"/>
              </a:cxn>
              <a:cxn ang="0">
                <a:pos x="519" y="1709"/>
              </a:cxn>
              <a:cxn ang="0">
                <a:pos x="720" y="1987"/>
              </a:cxn>
              <a:cxn ang="0">
                <a:pos x="931" y="1704"/>
              </a:cxn>
              <a:cxn ang="0">
                <a:pos x="1200" y="1407"/>
              </a:cxn>
              <a:cxn ang="0">
                <a:pos x="1498" y="1114"/>
              </a:cxn>
              <a:cxn ang="0">
                <a:pos x="1498" y="855"/>
              </a:cxn>
              <a:cxn ang="0">
                <a:pos x="1195" y="562"/>
              </a:cxn>
              <a:cxn ang="0">
                <a:pos x="931" y="264"/>
              </a:cxn>
              <a:cxn ang="0">
                <a:pos x="715" y="0"/>
              </a:cxn>
            </a:cxnLst>
            <a:rect l="0" t="0" r="r" b="b"/>
            <a:pathLst>
              <a:path w="1498" h="1987">
                <a:moveTo>
                  <a:pt x="715" y="0"/>
                </a:moveTo>
                <a:lnTo>
                  <a:pt x="519" y="274"/>
                </a:lnTo>
                <a:lnTo>
                  <a:pt x="283" y="557"/>
                </a:lnTo>
                <a:lnTo>
                  <a:pt x="0" y="850"/>
                </a:lnTo>
                <a:lnTo>
                  <a:pt x="0" y="1114"/>
                </a:lnTo>
                <a:lnTo>
                  <a:pt x="303" y="1407"/>
                </a:lnTo>
                <a:lnTo>
                  <a:pt x="519" y="1709"/>
                </a:lnTo>
                <a:lnTo>
                  <a:pt x="720" y="1987"/>
                </a:lnTo>
                <a:lnTo>
                  <a:pt x="931" y="1704"/>
                </a:lnTo>
                <a:lnTo>
                  <a:pt x="1200" y="1407"/>
                </a:lnTo>
                <a:lnTo>
                  <a:pt x="1498" y="1114"/>
                </a:lnTo>
                <a:lnTo>
                  <a:pt x="1498" y="855"/>
                </a:lnTo>
                <a:lnTo>
                  <a:pt x="1195" y="562"/>
                </a:lnTo>
                <a:lnTo>
                  <a:pt x="931" y="264"/>
                </a:lnTo>
                <a:lnTo>
                  <a:pt x="71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444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29" name="Gruppieren 128"/>
          <p:cNvGrpSpPr/>
          <p:nvPr/>
        </p:nvGrpSpPr>
        <p:grpSpPr>
          <a:xfrm>
            <a:off x="642938" y="3361373"/>
            <a:ext cx="2371729" cy="3157537"/>
            <a:chOff x="642938" y="3361373"/>
            <a:chExt cx="2371729" cy="3157537"/>
          </a:xfrm>
        </p:grpSpPr>
        <p:sp>
          <p:nvSpPr>
            <p:cNvPr id="90" name="Freihandform 89"/>
            <p:cNvSpPr/>
            <p:nvPr/>
          </p:nvSpPr>
          <p:spPr>
            <a:xfrm>
              <a:off x="642938" y="3361373"/>
              <a:ext cx="1152525" cy="3157537"/>
            </a:xfrm>
            <a:custGeom>
              <a:avLst/>
              <a:gdLst>
                <a:gd name="connsiteX0" fmla="*/ 1133475 w 1152525"/>
                <a:gd name="connsiteY0" fmla="*/ 0 h 3190875"/>
                <a:gd name="connsiteX1" fmla="*/ 823912 w 1152525"/>
                <a:gd name="connsiteY1" fmla="*/ 481012 h 3190875"/>
                <a:gd name="connsiteX2" fmla="*/ 466725 w 1152525"/>
                <a:gd name="connsiteY2" fmla="*/ 914400 h 3190875"/>
                <a:gd name="connsiteX3" fmla="*/ 0 w 1152525"/>
                <a:gd name="connsiteY3" fmla="*/ 1390650 h 3190875"/>
                <a:gd name="connsiteX4" fmla="*/ 4762 w 1152525"/>
                <a:gd name="connsiteY4" fmla="*/ 1819275 h 3190875"/>
                <a:gd name="connsiteX5" fmla="*/ 485775 w 1152525"/>
                <a:gd name="connsiteY5" fmla="*/ 2290762 h 3190875"/>
                <a:gd name="connsiteX6" fmla="*/ 833437 w 1152525"/>
                <a:gd name="connsiteY6" fmla="*/ 2733675 h 3190875"/>
                <a:gd name="connsiteX7" fmla="*/ 1152525 w 1152525"/>
                <a:gd name="connsiteY7" fmla="*/ 3190875 h 3190875"/>
                <a:gd name="connsiteX8" fmla="*/ 1152525 w 1152525"/>
                <a:gd name="connsiteY8" fmla="*/ 3190875 h 3190875"/>
                <a:gd name="connsiteX0" fmla="*/ 1152525 w 1152525"/>
                <a:gd name="connsiteY0" fmla="*/ 0 h 3162300"/>
                <a:gd name="connsiteX1" fmla="*/ 823912 w 1152525"/>
                <a:gd name="connsiteY1" fmla="*/ 452437 h 3162300"/>
                <a:gd name="connsiteX2" fmla="*/ 466725 w 1152525"/>
                <a:gd name="connsiteY2" fmla="*/ 885825 h 3162300"/>
                <a:gd name="connsiteX3" fmla="*/ 0 w 1152525"/>
                <a:gd name="connsiteY3" fmla="*/ 1362075 h 3162300"/>
                <a:gd name="connsiteX4" fmla="*/ 4762 w 1152525"/>
                <a:gd name="connsiteY4" fmla="*/ 1790700 h 3162300"/>
                <a:gd name="connsiteX5" fmla="*/ 485775 w 1152525"/>
                <a:gd name="connsiteY5" fmla="*/ 2262187 h 3162300"/>
                <a:gd name="connsiteX6" fmla="*/ 833437 w 1152525"/>
                <a:gd name="connsiteY6" fmla="*/ 2705100 h 3162300"/>
                <a:gd name="connsiteX7" fmla="*/ 1152525 w 1152525"/>
                <a:gd name="connsiteY7" fmla="*/ 3162300 h 3162300"/>
                <a:gd name="connsiteX8" fmla="*/ 1152525 w 1152525"/>
                <a:gd name="connsiteY8" fmla="*/ 3162300 h 3162300"/>
                <a:gd name="connsiteX0" fmla="*/ 1152525 w 1352550"/>
                <a:gd name="connsiteY0" fmla="*/ 0 h 3162300"/>
                <a:gd name="connsiteX1" fmla="*/ 823912 w 1352550"/>
                <a:gd name="connsiteY1" fmla="*/ 452437 h 3162300"/>
                <a:gd name="connsiteX2" fmla="*/ 466725 w 1352550"/>
                <a:gd name="connsiteY2" fmla="*/ 885825 h 3162300"/>
                <a:gd name="connsiteX3" fmla="*/ 0 w 1352550"/>
                <a:gd name="connsiteY3" fmla="*/ 1362075 h 3162300"/>
                <a:gd name="connsiteX4" fmla="*/ 4762 w 1352550"/>
                <a:gd name="connsiteY4" fmla="*/ 1790700 h 3162300"/>
                <a:gd name="connsiteX5" fmla="*/ 485775 w 1352550"/>
                <a:gd name="connsiteY5" fmla="*/ 2262187 h 3162300"/>
                <a:gd name="connsiteX6" fmla="*/ 833437 w 1352550"/>
                <a:gd name="connsiteY6" fmla="*/ 2705100 h 3162300"/>
                <a:gd name="connsiteX7" fmla="*/ 1152525 w 1352550"/>
                <a:gd name="connsiteY7" fmla="*/ 3162300 h 3162300"/>
                <a:gd name="connsiteX8" fmla="*/ 1352550 w 1352550"/>
                <a:gd name="connsiteY8" fmla="*/ 3043237 h 3162300"/>
                <a:gd name="connsiteX0" fmla="*/ 1152525 w 1352550"/>
                <a:gd name="connsiteY0" fmla="*/ 0 h 3043237"/>
                <a:gd name="connsiteX1" fmla="*/ 823912 w 1352550"/>
                <a:gd name="connsiteY1" fmla="*/ 452437 h 3043237"/>
                <a:gd name="connsiteX2" fmla="*/ 466725 w 1352550"/>
                <a:gd name="connsiteY2" fmla="*/ 885825 h 3043237"/>
                <a:gd name="connsiteX3" fmla="*/ 0 w 1352550"/>
                <a:gd name="connsiteY3" fmla="*/ 1362075 h 3043237"/>
                <a:gd name="connsiteX4" fmla="*/ 4762 w 1352550"/>
                <a:gd name="connsiteY4" fmla="*/ 1790700 h 3043237"/>
                <a:gd name="connsiteX5" fmla="*/ 485775 w 1352550"/>
                <a:gd name="connsiteY5" fmla="*/ 2262187 h 3043237"/>
                <a:gd name="connsiteX6" fmla="*/ 833437 w 1352550"/>
                <a:gd name="connsiteY6" fmla="*/ 2705100 h 3043237"/>
                <a:gd name="connsiteX7" fmla="*/ 1352550 w 1352550"/>
                <a:gd name="connsiteY7" fmla="*/ 3043237 h 3043237"/>
                <a:gd name="connsiteX0" fmla="*/ 1152525 w 1152525"/>
                <a:gd name="connsiteY0" fmla="*/ 0 h 3157537"/>
                <a:gd name="connsiteX1" fmla="*/ 823912 w 1152525"/>
                <a:gd name="connsiteY1" fmla="*/ 452437 h 3157537"/>
                <a:gd name="connsiteX2" fmla="*/ 466725 w 1152525"/>
                <a:gd name="connsiteY2" fmla="*/ 885825 h 3157537"/>
                <a:gd name="connsiteX3" fmla="*/ 0 w 1152525"/>
                <a:gd name="connsiteY3" fmla="*/ 1362075 h 3157537"/>
                <a:gd name="connsiteX4" fmla="*/ 4762 w 1152525"/>
                <a:gd name="connsiteY4" fmla="*/ 1790700 h 3157537"/>
                <a:gd name="connsiteX5" fmla="*/ 485775 w 1152525"/>
                <a:gd name="connsiteY5" fmla="*/ 2262187 h 3157537"/>
                <a:gd name="connsiteX6" fmla="*/ 833437 w 1152525"/>
                <a:gd name="connsiteY6" fmla="*/ 2705100 h 3157537"/>
                <a:gd name="connsiteX7" fmla="*/ 1152525 w 1152525"/>
                <a:gd name="connsiteY7" fmla="*/ 3157537 h 315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2525" h="3157537">
                  <a:moveTo>
                    <a:pt x="1152525" y="0"/>
                  </a:moveTo>
                  <a:lnTo>
                    <a:pt x="823912" y="452437"/>
                  </a:lnTo>
                  <a:lnTo>
                    <a:pt x="466725" y="885825"/>
                  </a:lnTo>
                  <a:lnTo>
                    <a:pt x="0" y="1362075"/>
                  </a:lnTo>
                  <a:cubicBezTo>
                    <a:pt x="1587" y="1504950"/>
                    <a:pt x="3175" y="1647825"/>
                    <a:pt x="4762" y="1790700"/>
                  </a:cubicBezTo>
                  <a:lnTo>
                    <a:pt x="485775" y="2262187"/>
                  </a:lnTo>
                  <a:lnTo>
                    <a:pt x="833437" y="2705100"/>
                  </a:lnTo>
                  <a:lnTo>
                    <a:pt x="1152525" y="3157537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ihandform 90"/>
            <p:cNvSpPr/>
            <p:nvPr/>
          </p:nvSpPr>
          <p:spPr>
            <a:xfrm>
              <a:off x="966788" y="3804285"/>
              <a:ext cx="842962" cy="2262188"/>
            </a:xfrm>
            <a:custGeom>
              <a:avLst/>
              <a:gdLst>
                <a:gd name="connsiteX0" fmla="*/ 842962 w 842962"/>
                <a:gd name="connsiteY0" fmla="*/ 0 h 2262188"/>
                <a:gd name="connsiteX1" fmla="*/ 504825 w 842962"/>
                <a:gd name="connsiteY1" fmla="*/ 447675 h 2262188"/>
                <a:gd name="connsiteX2" fmla="*/ 0 w 842962"/>
                <a:gd name="connsiteY2" fmla="*/ 904875 h 2262188"/>
                <a:gd name="connsiteX3" fmla="*/ 9525 w 842962"/>
                <a:gd name="connsiteY3" fmla="*/ 1352550 h 2262188"/>
                <a:gd name="connsiteX4" fmla="*/ 514350 w 842962"/>
                <a:gd name="connsiteY4" fmla="*/ 1819275 h 2262188"/>
                <a:gd name="connsiteX5" fmla="*/ 823912 w 842962"/>
                <a:gd name="connsiteY5" fmla="*/ 2262188 h 226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2962" h="2262188">
                  <a:moveTo>
                    <a:pt x="842962" y="0"/>
                  </a:moveTo>
                  <a:lnTo>
                    <a:pt x="504825" y="447675"/>
                  </a:lnTo>
                  <a:lnTo>
                    <a:pt x="0" y="904875"/>
                  </a:lnTo>
                  <a:lnTo>
                    <a:pt x="9525" y="1352550"/>
                  </a:lnTo>
                  <a:lnTo>
                    <a:pt x="514350" y="1819275"/>
                  </a:lnTo>
                  <a:lnTo>
                    <a:pt x="823912" y="2262188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ihandform 91"/>
            <p:cNvSpPr/>
            <p:nvPr/>
          </p:nvSpPr>
          <p:spPr>
            <a:xfrm>
              <a:off x="1285875" y="3799523"/>
              <a:ext cx="842963" cy="2266950"/>
            </a:xfrm>
            <a:custGeom>
              <a:avLst/>
              <a:gdLst>
                <a:gd name="connsiteX0" fmla="*/ 833438 w 842963"/>
                <a:gd name="connsiteY0" fmla="*/ 0 h 2266950"/>
                <a:gd name="connsiteX1" fmla="*/ 514350 w 842963"/>
                <a:gd name="connsiteY1" fmla="*/ 452437 h 2266950"/>
                <a:gd name="connsiteX2" fmla="*/ 0 w 842963"/>
                <a:gd name="connsiteY2" fmla="*/ 919162 h 2266950"/>
                <a:gd name="connsiteX3" fmla="*/ 19050 w 842963"/>
                <a:gd name="connsiteY3" fmla="*/ 1357312 h 2266950"/>
                <a:gd name="connsiteX4" fmla="*/ 542925 w 842963"/>
                <a:gd name="connsiteY4" fmla="*/ 1814512 h 2266950"/>
                <a:gd name="connsiteX5" fmla="*/ 842963 w 842963"/>
                <a:gd name="connsiteY5" fmla="*/ 2266950 h 226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2963" h="2266950">
                  <a:moveTo>
                    <a:pt x="833438" y="0"/>
                  </a:moveTo>
                  <a:lnTo>
                    <a:pt x="514350" y="452437"/>
                  </a:lnTo>
                  <a:lnTo>
                    <a:pt x="0" y="919162"/>
                  </a:lnTo>
                  <a:lnTo>
                    <a:pt x="19050" y="1357312"/>
                  </a:lnTo>
                  <a:lnTo>
                    <a:pt x="542925" y="1814512"/>
                  </a:lnTo>
                  <a:lnTo>
                    <a:pt x="842963" y="2266950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ihandform 92"/>
            <p:cNvSpPr/>
            <p:nvPr/>
          </p:nvSpPr>
          <p:spPr>
            <a:xfrm>
              <a:off x="1647825" y="4242435"/>
              <a:ext cx="514350" cy="1371600"/>
            </a:xfrm>
            <a:custGeom>
              <a:avLst/>
              <a:gdLst>
                <a:gd name="connsiteX0" fmla="*/ 514350 w 514350"/>
                <a:gd name="connsiteY0" fmla="*/ 0 h 1371600"/>
                <a:gd name="connsiteX1" fmla="*/ 0 w 514350"/>
                <a:gd name="connsiteY1" fmla="*/ 485775 h 1371600"/>
                <a:gd name="connsiteX2" fmla="*/ 4763 w 514350"/>
                <a:gd name="connsiteY2" fmla="*/ 914400 h 1371600"/>
                <a:gd name="connsiteX3" fmla="*/ 514350 w 51435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1371600">
                  <a:moveTo>
                    <a:pt x="514350" y="0"/>
                  </a:moveTo>
                  <a:lnTo>
                    <a:pt x="0" y="485775"/>
                  </a:lnTo>
                  <a:cubicBezTo>
                    <a:pt x="1588" y="628650"/>
                    <a:pt x="3175" y="771525"/>
                    <a:pt x="4763" y="914400"/>
                  </a:cubicBezTo>
                  <a:lnTo>
                    <a:pt x="514350" y="1371600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ihandform 93"/>
            <p:cNvSpPr/>
            <p:nvPr/>
          </p:nvSpPr>
          <p:spPr>
            <a:xfrm>
              <a:off x="1966913" y="4251960"/>
              <a:ext cx="595312" cy="1362075"/>
            </a:xfrm>
            <a:custGeom>
              <a:avLst/>
              <a:gdLst>
                <a:gd name="connsiteX0" fmla="*/ 547687 w 595312"/>
                <a:gd name="connsiteY0" fmla="*/ 0 h 1362075"/>
                <a:gd name="connsiteX1" fmla="*/ 14287 w 595312"/>
                <a:gd name="connsiteY1" fmla="*/ 481013 h 1362075"/>
                <a:gd name="connsiteX2" fmla="*/ 0 w 595312"/>
                <a:gd name="connsiteY2" fmla="*/ 890588 h 1362075"/>
                <a:gd name="connsiteX3" fmla="*/ 595312 w 595312"/>
                <a:gd name="connsiteY3" fmla="*/ 1362075 h 136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312" h="1362075">
                  <a:moveTo>
                    <a:pt x="547687" y="0"/>
                  </a:moveTo>
                  <a:lnTo>
                    <a:pt x="14287" y="481013"/>
                  </a:lnTo>
                  <a:lnTo>
                    <a:pt x="0" y="890588"/>
                  </a:lnTo>
                  <a:lnTo>
                    <a:pt x="595312" y="1362075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ihandform 94"/>
            <p:cNvSpPr/>
            <p:nvPr/>
          </p:nvSpPr>
          <p:spPr>
            <a:xfrm>
              <a:off x="2338392" y="4732973"/>
              <a:ext cx="4762" cy="381017"/>
            </a:xfrm>
            <a:custGeom>
              <a:avLst/>
              <a:gdLst>
                <a:gd name="connsiteX0" fmla="*/ 0 w 14287"/>
                <a:gd name="connsiteY0" fmla="*/ 0 h 404813"/>
                <a:gd name="connsiteX1" fmla="*/ 14287 w 14287"/>
                <a:gd name="connsiteY1" fmla="*/ 404813 h 404813"/>
                <a:gd name="connsiteX0" fmla="*/ 0 w 4762"/>
                <a:gd name="connsiteY0" fmla="*/ 0 h 390526"/>
                <a:gd name="connsiteX1" fmla="*/ 4762 w 4762"/>
                <a:gd name="connsiteY1" fmla="*/ 390526 h 390526"/>
                <a:gd name="connsiteX0" fmla="*/ 0 w 20002"/>
                <a:gd name="connsiteY0" fmla="*/ 0 h 9878"/>
                <a:gd name="connsiteX1" fmla="*/ 20002 w 20002"/>
                <a:gd name="connsiteY1" fmla="*/ 9878 h 9878"/>
                <a:gd name="connsiteX0" fmla="*/ 4999 w 4999"/>
                <a:gd name="connsiteY0" fmla="*/ 0 h 9877"/>
                <a:gd name="connsiteX1" fmla="*/ 0 w 4999"/>
                <a:gd name="connsiteY1" fmla="*/ 9877 h 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99" h="9877">
                  <a:moveTo>
                    <a:pt x="4999" y="0"/>
                  </a:moveTo>
                  <a:lnTo>
                    <a:pt x="0" y="9877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ihandform 95"/>
            <p:cNvSpPr/>
            <p:nvPr/>
          </p:nvSpPr>
          <p:spPr>
            <a:xfrm>
              <a:off x="2671768" y="4737736"/>
              <a:ext cx="4762" cy="381017"/>
            </a:xfrm>
            <a:custGeom>
              <a:avLst/>
              <a:gdLst>
                <a:gd name="connsiteX0" fmla="*/ 0 w 14287"/>
                <a:gd name="connsiteY0" fmla="*/ 0 h 404813"/>
                <a:gd name="connsiteX1" fmla="*/ 14287 w 14287"/>
                <a:gd name="connsiteY1" fmla="*/ 404813 h 404813"/>
                <a:gd name="connsiteX0" fmla="*/ 0 w 4762"/>
                <a:gd name="connsiteY0" fmla="*/ 0 h 390526"/>
                <a:gd name="connsiteX1" fmla="*/ 4762 w 4762"/>
                <a:gd name="connsiteY1" fmla="*/ 390526 h 390526"/>
                <a:gd name="connsiteX0" fmla="*/ 0 w 20002"/>
                <a:gd name="connsiteY0" fmla="*/ 0 h 9878"/>
                <a:gd name="connsiteX1" fmla="*/ 20002 w 20002"/>
                <a:gd name="connsiteY1" fmla="*/ 9878 h 9878"/>
                <a:gd name="connsiteX0" fmla="*/ 4999 w 4999"/>
                <a:gd name="connsiteY0" fmla="*/ 0 h 9877"/>
                <a:gd name="connsiteX1" fmla="*/ 0 w 4999"/>
                <a:gd name="connsiteY1" fmla="*/ 9877 h 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99" h="9877">
                  <a:moveTo>
                    <a:pt x="4999" y="0"/>
                  </a:moveTo>
                  <a:lnTo>
                    <a:pt x="0" y="9877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ihandform 96"/>
            <p:cNvSpPr/>
            <p:nvPr/>
          </p:nvSpPr>
          <p:spPr>
            <a:xfrm>
              <a:off x="3009905" y="4728212"/>
              <a:ext cx="4762" cy="381017"/>
            </a:xfrm>
            <a:custGeom>
              <a:avLst/>
              <a:gdLst>
                <a:gd name="connsiteX0" fmla="*/ 0 w 14287"/>
                <a:gd name="connsiteY0" fmla="*/ 0 h 404813"/>
                <a:gd name="connsiteX1" fmla="*/ 14287 w 14287"/>
                <a:gd name="connsiteY1" fmla="*/ 404813 h 404813"/>
                <a:gd name="connsiteX0" fmla="*/ 0 w 4762"/>
                <a:gd name="connsiteY0" fmla="*/ 0 h 390526"/>
                <a:gd name="connsiteX1" fmla="*/ 4762 w 4762"/>
                <a:gd name="connsiteY1" fmla="*/ 390526 h 390526"/>
                <a:gd name="connsiteX0" fmla="*/ 0 w 20002"/>
                <a:gd name="connsiteY0" fmla="*/ 0 h 9878"/>
                <a:gd name="connsiteX1" fmla="*/ 20002 w 20002"/>
                <a:gd name="connsiteY1" fmla="*/ 9878 h 9878"/>
                <a:gd name="connsiteX0" fmla="*/ 4999 w 4999"/>
                <a:gd name="connsiteY0" fmla="*/ 0 h 9877"/>
                <a:gd name="connsiteX1" fmla="*/ 0 w 4999"/>
                <a:gd name="connsiteY1" fmla="*/ 9877 h 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99" h="9877">
                  <a:moveTo>
                    <a:pt x="4999" y="0"/>
                  </a:moveTo>
                  <a:lnTo>
                    <a:pt x="0" y="9877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Inhaltsplatzhalter 2"/>
          <p:cNvSpPr txBox="1">
            <a:spLocks/>
          </p:cNvSpPr>
          <p:nvPr/>
        </p:nvSpPr>
        <p:spPr>
          <a:xfrm>
            <a:off x="3465194" y="2876939"/>
            <a:ext cx="5640705" cy="441998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CH" sz="2400" b="1" dirty="0" err="1" smtClean="0">
                <a:solidFill>
                  <a:srgbClr val="FF0000"/>
                </a:solidFill>
              </a:rPr>
              <a:t>Symmetric</a:t>
            </a:r>
            <a:r>
              <a:rPr lang="de-CH" sz="2400" b="1" dirty="0" smtClean="0">
                <a:solidFill>
                  <a:srgbClr val="FF0000"/>
                </a:solidFill>
              </a:rPr>
              <a:t> </a:t>
            </a:r>
            <a:r>
              <a:rPr lang="de-CH" sz="2400" b="1" dirty="0" err="1" smtClean="0">
                <a:solidFill>
                  <a:srgbClr val="FF0000"/>
                </a:solidFill>
              </a:rPr>
              <a:t>chain</a:t>
            </a:r>
            <a:r>
              <a:rPr lang="de-CH" sz="2400" b="1" dirty="0" smtClean="0">
                <a:solidFill>
                  <a:srgbClr val="FF0000"/>
                </a:solidFill>
              </a:rPr>
              <a:t> </a:t>
            </a:r>
            <a:r>
              <a:rPr lang="de-CH" sz="2400" b="1" dirty="0" err="1" smtClean="0">
                <a:solidFill>
                  <a:srgbClr val="FF0000"/>
                </a:solidFill>
              </a:rPr>
              <a:t>decomposition</a:t>
            </a:r>
            <a:r>
              <a:rPr lang="de-CH" sz="2400" b="1" dirty="0" smtClean="0">
                <a:solidFill>
                  <a:srgbClr val="FF0000"/>
                </a:solidFill>
              </a:rPr>
              <a:t> </a:t>
            </a:r>
            <a:r>
              <a:rPr lang="de-CH" sz="2400" dirty="0" smtClean="0"/>
              <a:t>(SCD)</a:t>
            </a:r>
          </a:p>
        </p:txBody>
      </p:sp>
      <p:sp>
        <p:nvSpPr>
          <p:cNvPr id="100" name="Inhaltsplatzhalter 2"/>
          <p:cNvSpPr txBox="1">
            <a:spLocks/>
          </p:cNvSpPr>
          <p:nvPr/>
        </p:nvSpPr>
        <p:spPr>
          <a:xfrm>
            <a:off x="3465195" y="3364619"/>
            <a:ext cx="4886325" cy="441998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dirty="0" err="1" smtClean="0"/>
              <a:t>consider</a:t>
            </a:r>
            <a:r>
              <a:rPr lang="de-CH" sz="2400" dirty="0" smtClean="0"/>
              <a:t> </a:t>
            </a:r>
            <a:r>
              <a:rPr lang="de-CH" sz="2400" dirty="0" err="1" smtClean="0"/>
              <a:t>two</a:t>
            </a:r>
            <a:r>
              <a:rPr lang="de-CH" sz="2400" dirty="0" smtClean="0"/>
              <a:t> </a:t>
            </a:r>
            <a:r>
              <a:rPr lang="de-CH" sz="2400" dirty="0" err="1" smtClean="0"/>
              <a:t>edge-disjoint</a:t>
            </a:r>
            <a:r>
              <a:rPr lang="de-CH" sz="2400" dirty="0" smtClean="0"/>
              <a:t> </a:t>
            </a:r>
            <a:r>
              <a:rPr lang="de-CH" sz="2400" dirty="0" err="1" smtClean="0"/>
              <a:t>SCDs</a:t>
            </a:r>
            <a:r>
              <a:rPr lang="de-CH" sz="2400" dirty="0" smtClean="0"/>
              <a:t> (</a:t>
            </a:r>
            <a:r>
              <a:rPr lang="de-CH" sz="2400" dirty="0" err="1" smtClean="0"/>
              <a:t>they</a:t>
            </a:r>
            <a:r>
              <a:rPr lang="de-CH" sz="2400" dirty="0" smtClean="0"/>
              <a:t> </a:t>
            </a:r>
            <a:r>
              <a:rPr lang="de-CH" sz="2400" dirty="0" err="1" smtClean="0"/>
              <a:t>exist</a:t>
            </a:r>
            <a:r>
              <a:rPr lang="de-CH" sz="2400" dirty="0" smtClean="0"/>
              <a:t> </a:t>
            </a:r>
            <a:r>
              <a:rPr lang="de-CH" sz="2400" dirty="0" err="1" smtClean="0"/>
              <a:t>by</a:t>
            </a:r>
            <a:r>
              <a:rPr lang="de-CH" sz="2400" dirty="0" smtClean="0"/>
              <a:t>  </a:t>
            </a:r>
            <a:r>
              <a:rPr lang="de-CH" b="1" i="1" dirty="0" smtClean="0">
                <a:solidFill>
                  <a:prstClr val="black"/>
                </a:solidFill>
              </a:rPr>
              <a:t>[Shearer </a:t>
            </a:r>
            <a:r>
              <a:rPr lang="de-CH" b="1" i="1" dirty="0" err="1" smtClean="0">
                <a:solidFill>
                  <a:prstClr val="black"/>
                </a:solidFill>
              </a:rPr>
              <a:t>Kleitman</a:t>
            </a:r>
            <a:r>
              <a:rPr lang="de-CH" b="1" i="1" dirty="0" smtClean="0">
                <a:solidFill>
                  <a:prstClr val="black"/>
                </a:solidFill>
              </a:rPr>
              <a:t> 79]</a:t>
            </a:r>
            <a:r>
              <a:rPr lang="de-CH" sz="2400" dirty="0" smtClean="0"/>
              <a:t>)</a:t>
            </a:r>
          </a:p>
        </p:txBody>
      </p:sp>
      <p:sp>
        <p:nvSpPr>
          <p:cNvPr id="102" name="Inhaltsplatzhalter 2"/>
          <p:cNvSpPr txBox="1">
            <a:spLocks/>
          </p:cNvSpPr>
          <p:nvPr/>
        </p:nvSpPr>
        <p:spPr>
          <a:xfrm>
            <a:off x="3465195" y="4202819"/>
            <a:ext cx="5423083" cy="441998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CH" sz="2400" dirty="0" smtClean="0"/>
              <a:t>all </a:t>
            </a:r>
            <a:r>
              <a:rPr lang="de-CH" sz="2400" dirty="0" err="1" smtClean="0"/>
              <a:t>chains</a:t>
            </a:r>
            <a:r>
              <a:rPr lang="de-CH" sz="2400" dirty="0" smtClean="0"/>
              <a:t> </a:t>
            </a:r>
            <a:r>
              <a:rPr lang="de-CH" sz="2400" dirty="0" err="1" smtClean="0"/>
              <a:t>have</a:t>
            </a:r>
            <a:r>
              <a:rPr lang="de-CH" sz="2400" dirty="0" smtClean="0"/>
              <a:t> </a:t>
            </a:r>
            <a:r>
              <a:rPr lang="de-CH" sz="2400" dirty="0" err="1" smtClean="0"/>
              <a:t>odd</a:t>
            </a:r>
            <a:r>
              <a:rPr lang="de-CH" sz="2400" dirty="0" smtClean="0"/>
              <a:t> </a:t>
            </a:r>
            <a:r>
              <a:rPr lang="de-CH" sz="2400" dirty="0" err="1" smtClean="0"/>
              <a:t>length</a:t>
            </a:r>
            <a:r>
              <a:rPr lang="de-CH" sz="2400" dirty="0" smtClean="0"/>
              <a:t>, </a:t>
            </a:r>
            <a:r>
              <a:rPr lang="de-CH" sz="2400" dirty="0" err="1" smtClean="0"/>
              <a:t>even</a:t>
            </a:r>
            <a:r>
              <a:rPr lang="de-CH" sz="2400" dirty="0" smtClean="0"/>
              <a:t> </a:t>
            </a:r>
            <a:r>
              <a:rPr lang="de-CH" sz="2400" dirty="0" err="1" smtClean="0"/>
              <a:t>after</a:t>
            </a:r>
            <a:r>
              <a:rPr lang="de-CH" sz="2400" dirty="0" smtClean="0"/>
              <a:t> </a:t>
            </a:r>
            <a:r>
              <a:rPr lang="de-CH" sz="2400" dirty="0" err="1" smtClean="0"/>
              <a:t>restricting</a:t>
            </a:r>
            <a:r>
              <a:rPr lang="de-CH" sz="2400" dirty="0" smtClean="0"/>
              <a:t> to </a:t>
            </a:r>
            <a:r>
              <a:rPr lang="de-CH" sz="2400" dirty="0" err="1" smtClean="0"/>
              <a:t>middle</a:t>
            </a:r>
            <a:r>
              <a:rPr lang="de-CH" sz="2400" dirty="0" smtClean="0"/>
              <a:t>        </a:t>
            </a:r>
            <a:r>
              <a:rPr lang="de-CH" sz="2400" dirty="0" err="1" smtClean="0"/>
              <a:t>levels</a:t>
            </a:r>
            <a:r>
              <a:rPr lang="de-CH" sz="2400" dirty="0" smtClean="0"/>
              <a:t> </a:t>
            </a:r>
          </a:p>
        </p:txBody>
      </p:sp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1827" y="4640472"/>
            <a:ext cx="322834" cy="2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8" name="Gruppieren 127"/>
          <p:cNvGrpSpPr/>
          <p:nvPr/>
        </p:nvGrpSpPr>
        <p:grpSpPr>
          <a:xfrm>
            <a:off x="642938" y="3347634"/>
            <a:ext cx="2371482" cy="3177152"/>
            <a:chOff x="642938" y="3347634"/>
            <a:chExt cx="2371482" cy="3177152"/>
          </a:xfrm>
        </p:grpSpPr>
        <p:sp>
          <p:nvSpPr>
            <p:cNvPr id="110" name="Freihandform 109"/>
            <p:cNvSpPr/>
            <p:nvPr/>
          </p:nvSpPr>
          <p:spPr>
            <a:xfrm>
              <a:off x="1766807" y="3347634"/>
              <a:ext cx="1247613" cy="3177152"/>
            </a:xfrm>
            <a:custGeom>
              <a:avLst/>
              <a:gdLst>
                <a:gd name="connsiteX0" fmla="*/ 23247 w 1247613"/>
                <a:gd name="connsiteY0" fmla="*/ 0 h 3177152"/>
                <a:gd name="connsiteX1" fmla="*/ 356461 w 1247613"/>
                <a:gd name="connsiteY1" fmla="*/ 464949 h 3177152"/>
                <a:gd name="connsiteX2" fmla="*/ 759417 w 1247613"/>
                <a:gd name="connsiteY2" fmla="*/ 898902 h 3177152"/>
                <a:gd name="connsiteX3" fmla="*/ 1247613 w 1247613"/>
                <a:gd name="connsiteY3" fmla="*/ 1379349 h 3177152"/>
                <a:gd name="connsiteX4" fmla="*/ 906651 w 1247613"/>
                <a:gd name="connsiteY4" fmla="*/ 1782305 h 3177152"/>
                <a:gd name="connsiteX5" fmla="*/ 782664 w 1247613"/>
                <a:gd name="connsiteY5" fmla="*/ 2247254 h 3177152"/>
                <a:gd name="connsiteX6" fmla="*/ 356461 w 1247613"/>
                <a:gd name="connsiteY6" fmla="*/ 2696705 h 3177152"/>
                <a:gd name="connsiteX7" fmla="*/ 0 w 1247613"/>
                <a:gd name="connsiteY7" fmla="*/ 3177152 h 3177152"/>
                <a:gd name="connsiteX0" fmla="*/ 23247 w 1247613"/>
                <a:gd name="connsiteY0" fmla="*/ 0 h 3177152"/>
                <a:gd name="connsiteX1" fmla="*/ 356461 w 1247613"/>
                <a:gd name="connsiteY1" fmla="*/ 464949 h 3177152"/>
                <a:gd name="connsiteX2" fmla="*/ 759417 w 1247613"/>
                <a:gd name="connsiteY2" fmla="*/ 898902 h 3177152"/>
                <a:gd name="connsiteX3" fmla="*/ 1247613 w 1247613"/>
                <a:gd name="connsiteY3" fmla="*/ 1379349 h 3177152"/>
                <a:gd name="connsiteX4" fmla="*/ 558988 w 1247613"/>
                <a:gd name="connsiteY4" fmla="*/ 1794211 h 3177152"/>
                <a:gd name="connsiteX5" fmla="*/ 782664 w 1247613"/>
                <a:gd name="connsiteY5" fmla="*/ 2247254 h 3177152"/>
                <a:gd name="connsiteX6" fmla="*/ 356461 w 1247613"/>
                <a:gd name="connsiteY6" fmla="*/ 2696705 h 3177152"/>
                <a:gd name="connsiteX7" fmla="*/ 0 w 1247613"/>
                <a:gd name="connsiteY7" fmla="*/ 3177152 h 31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7613" h="3177152">
                  <a:moveTo>
                    <a:pt x="23247" y="0"/>
                  </a:moveTo>
                  <a:lnTo>
                    <a:pt x="356461" y="464949"/>
                  </a:lnTo>
                  <a:lnTo>
                    <a:pt x="759417" y="898902"/>
                  </a:lnTo>
                  <a:lnTo>
                    <a:pt x="1247613" y="1379349"/>
                  </a:lnTo>
                  <a:lnTo>
                    <a:pt x="558988" y="1794211"/>
                  </a:lnTo>
                  <a:lnTo>
                    <a:pt x="782664" y="2247254"/>
                  </a:lnTo>
                  <a:lnTo>
                    <a:pt x="356461" y="2696705"/>
                  </a:lnTo>
                  <a:lnTo>
                    <a:pt x="0" y="3177152"/>
                  </a:lnTo>
                </a:path>
              </a:pathLst>
            </a:cu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ihandform 110"/>
            <p:cNvSpPr/>
            <p:nvPr/>
          </p:nvSpPr>
          <p:spPr>
            <a:xfrm>
              <a:off x="1776413" y="3800475"/>
              <a:ext cx="1233487" cy="2257425"/>
            </a:xfrm>
            <a:custGeom>
              <a:avLst/>
              <a:gdLst>
                <a:gd name="connsiteX0" fmla="*/ 0 w 1233487"/>
                <a:gd name="connsiteY0" fmla="*/ 0 h 2257425"/>
                <a:gd name="connsiteX1" fmla="*/ 381000 w 1233487"/>
                <a:gd name="connsiteY1" fmla="*/ 457200 h 2257425"/>
                <a:gd name="connsiteX2" fmla="*/ 900112 w 1233487"/>
                <a:gd name="connsiteY2" fmla="*/ 928688 h 2257425"/>
                <a:gd name="connsiteX3" fmla="*/ 1233487 w 1233487"/>
                <a:gd name="connsiteY3" fmla="*/ 1338263 h 2257425"/>
                <a:gd name="connsiteX4" fmla="*/ 390525 w 1233487"/>
                <a:gd name="connsiteY4" fmla="*/ 1814513 h 2257425"/>
                <a:gd name="connsiteX5" fmla="*/ 23812 w 1233487"/>
                <a:gd name="connsiteY5" fmla="*/ 2257425 h 225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487" h="2257425">
                  <a:moveTo>
                    <a:pt x="0" y="0"/>
                  </a:moveTo>
                  <a:lnTo>
                    <a:pt x="381000" y="457200"/>
                  </a:lnTo>
                  <a:lnTo>
                    <a:pt x="900112" y="928688"/>
                  </a:lnTo>
                  <a:lnTo>
                    <a:pt x="1233487" y="1338263"/>
                  </a:lnTo>
                  <a:lnTo>
                    <a:pt x="390525" y="1814513"/>
                  </a:lnTo>
                  <a:lnTo>
                    <a:pt x="23812" y="2257425"/>
                  </a:lnTo>
                </a:path>
              </a:pathLst>
            </a:cu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ihandform 115"/>
            <p:cNvSpPr/>
            <p:nvPr/>
          </p:nvSpPr>
          <p:spPr>
            <a:xfrm>
              <a:off x="1462088" y="3795713"/>
              <a:ext cx="866775" cy="2233612"/>
            </a:xfrm>
            <a:custGeom>
              <a:avLst/>
              <a:gdLst>
                <a:gd name="connsiteX0" fmla="*/ 0 w 866775"/>
                <a:gd name="connsiteY0" fmla="*/ 0 h 2233612"/>
                <a:gd name="connsiteX1" fmla="*/ 352425 w 866775"/>
                <a:gd name="connsiteY1" fmla="*/ 471487 h 2233612"/>
                <a:gd name="connsiteX2" fmla="*/ 866775 w 866775"/>
                <a:gd name="connsiteY2" fmla="*/ 919162 h 2233612"/>
                <a:gd name="connsiteX3" fmla="*/ 514350 w 866775"/>
                <a:gd name="connsiteY3" fmla="*/ 1343025 h 2233612"/>
                <a:gd name="connsiteX4" fmla="*/ 338137 w 866775"/>
                <a:gd name="connsiteY4" fmla="*/ 1819275 h 2233612"/>
                <a:gd name="connsiteX5" fmla="*/ 0 w 866775"/>
                <a:gd name="connsiteY5" fmla="*/ 2233612 h 2233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6775" h="2233612">
                  <a:moveTo>
                    <a:pt x="0" y="0"/>
                  </a:moveTo>
                  <a:lnTo>
                    <a:pt x="352425" y="471487"/>
                  </a:lnTo>
                  <a:lnTo>
                    <a:pt x="866775" y="919162"/>
                  </a:lnTo>
                  <a:lnTo>
                    <a:pt x="514350" y="1343025"/>
                  </a:lnTo>
                  <a:lnTo>
                    <a:pt x="338137" y="1819275"/>
                  </a:lnTo>
                  <a:lnTo>
                    <a:pt x="0" y="2233612"/>
                  </a:lnTo>
                </a:path>
              </a:pathLst>
            </a:cu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ihandform 116"/>
            <p:cNvSpPr/>
            <p:nvPr/>
          </p:nvSpPr>
          <p:spPr>
            <a:xfrm>
              <a:off x="1495425" y="4252913"/>
              <a:ext cx="481013" cy="1362075"/>
            </a:xfrm>
            <a:custGeom>
              <a:avLst/>
              <a:gdLst>
                <a:gd name="connsiteX0" fmla="*/ 4762 w 485775"/>
                <a:gd name="connsiteY0" fmla="*/ 0 h 1371600"/>
                <a:gd name="connsiteX1" fmla="*/ 485775 w 485775"/>
                <a:gd name="connsiteY1" fmla="*/ 466725 h 1371600"/>
                <a:gd name="connsiteX2" fmla="*/ 166687 w 485775"/>
                <a:gd name="connsiteY2" fmla="*/ 890587 h 1371600"/>
                <a:gd name="connsiteX3" fmla="*/ 0 w 485775"/>
                <a:gd name="connsiteY3" fmla="*/ 1366837 h 1371600"/>
                <a:gd name="connsiteX4" fmla="*/ 0 w 485775"/>
                <a:gd name="connsiteY4" fmla="*/ 1366837 h 1371600"/>
                <a:gd name="connsiteX5" fmla="*/ 0 w 485775"/>
                <a:gd name="connsiteY5" fmla="*/ 1371600 h 1371600"/>
                <a:gd name="connsiteX0" fmla="*/ 542925 w 1023938"/>
                <a:gd name="connsiteY0" fmla="*/ 0 h 1700213"/>
                <a:gd name="connsiteX1" fmla="*/ 1023938 w 1023938"/>
                <a:gd name="connsiteY1" fmla="*/ 466725 h 1700213"/>
                <a:gd name="connsiteX2" fmla="*/ 704850 w 1023938"/>
                <a:gd name="connsiteY2" fmla="*/ 890587 h 1700213"/>
                <a:gd name="connsiteX3" fmla="*/ 538163 w 1023938"/>
                <a:gd name="connsiteY3" fmla="*/ 1366837 h 1700213"/>
                <a:gd name="connsiteX4" fmla="*/ 538163 w 1023938"/>
                <a:gd name="connsiteY4" fmla="*/ 1366837 h 1700213"/>
                <a:gd name="connsiteX5" fmla="*/ 0 w 1023938"/>
                <a:gd name="connsiteY5" fmla="*/ 1700213 h 1700213"/>
                <a:gd name="connsiteX0" fmla="*/ 542925 w 1023938"/>
                <a:gd name="connsiteY0" fmla="*/ 0 h 1700213"/>
                <a:gd name="connsiteX1" fmla="*/ 1023938 w 1023938"/>
                <a:gd name="connsiteY1" fmla="*/ 466725 h 1700213"/>
                <a:gd name="connsiteX2" fmla="*/ 704850 w 1023938"/>
                <a:gd name="connsiteY2" fmla="*/ 890587 h 1700213"/>
                <a:gd name="connsiteX3" fmla="*/ 538163 w 1023938"/>
                <a:gd name="connsiteY3" fmla="*/ 1366837 h 1700213"/>
                <a:gd name="connsiteX4" fmla="*/ 0 w 1023938"/>
                <a:gd name="connsiteY4" fmla="*/ 1700213 h 1700213"/>
                <a:gd name="connsiteX0" fmla="*/ 542925 w 1023938"/>
                <a:gd name="connsiteY0" fmla="*/ 0 h 1700213"/>
                <a:gd name="connsiteX1" fmla="*/ 1023938 w 1023938"/>
                <a:gd name="connsiteY1" fmla="*/ 466725 h 1700213"/>
                <a:gd name="connsiteX2" fmla="*/ 704850 w 1023938"/>
                <a:gd name="connsiteY2" fmla="*/ 890587 h 1700213"/>
                <a:gd name="connsiteX3" fmla="*/ 0 w 1023938"/>
                <a:gd name="connsiteY3" fmla="*/ 1700213 h 1700213"/>
                <a:gd name="connsiteX0" fmla="*/ 0 w 481013"/>
                <a:gd name="connsiteY0" fmla="*/ 0 h 1362075"/>
                <a:gd name="connsiteX1" fmla="*/ 481013 w 481013"/>
                <a:gd name="connsiteY1" fmla="*/ 466725 h 1362075"/>
                <a:gd name="connsiteX2" fmla="*/ 161925 w 481013"/>
                <a:gd name="connsiteY2" fmla="*/ 890587 h 1362075"/>
                <a:gd name="connsiteX3" fmla="*/ 4762 w 481013"/>
                <a:gd name="connsiteY3" fmla="*/ 1362075 h 136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1013" h="1362075">
                  <a:moveTo>
                    <a:pt x="0" y="0"/>
                  </a:moveTo>
                  <a:lnTo>
                    <a:pt x="481013" y="466725"/>
                  </a:lnTo>
                  <a:lnTo>
                    <a:pt x="161925" y="890587"/>
                  </a:lnTo>
                  <a:lnTo>
                    <a:pt x="4762" y="1362075"/>
                  </a:lnTo>
                </a:path>
              </a:pathLst>
            </a:cu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ihandform 119"/>
            <p:cNvSpPr/>
            <p:nvPr/>
          </p:nvSpPr>
          <p:spPr>
            <a:xfrm>
              <a:off x="1109664" y="4252913"/>
              <a:ext cx="1576388" cy="1376362"/>
            </a:xfrm>
            <a:custGeom>
              <a:avLst/>
              <a:gdLst>
                <a:gd name="connsiteX0" fmla="*/ 0 w 1228725"/>
                <a:gd name="connsiteY0" fmla="*/ 0 h 1376362"/>
                <a:gd name="connsiteX1" fmla="*/ 542925 w 1228725"/>
                <a:gd name="connsiteY1" fmla="*/ 466725 h 1376362"/>
                <a:gd name="connsiteX2" fmla="*/ 1228725 w 1228725"/>
                <a:gd name="connsiteY2" fmla="*/ 890587 h 1376362"/>
                <a:gd name="connsiteX3" fmla="*/ 0 w 1228725"/>
                <a:gd name="connsiteY3" fmla="*/ 1376362 h 1376362"/>
                <a:gd name="connsiteX0" fmla="*/ 0 w 1576388"/>
                <a:gd name="connsiteY0" fmla="*/ 0 h 1376362"/>
                <a:gd name="connsiteX1" fmla="*/ 542925 w 1576388"/>
                <a:gd name="connsiteY1" fmla="*/ 466725 h 1376362"/>
                <a:gd name="connsiteX2" fmla="*/ 1576388 w 1576388"/>
                <a:gd name="connsiteY2" fmla="*/ 883443 h 1376362"/>
                <a:gd name="connsiteX3" fmla="*/ 0 w 1576388"/>
                <a:gd name="connsiteY3" fmla="*/ 1376362 h 137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6388" h="1376362">
                  <a:moveTo>
                    <a:pt x="0" y="0"/>
                  </a:moveTo>
                  <a:lnTo>
                    <a:pt x="542925" y="466725"/>
                  </a:lnTo>
                  <a:lnTo>
                    <a:pt x="1576388" y="883443"/>
                  </a:lnTo>
                  <a:lnTo>
                    <a:pt x="0" y="1376362"/>
                  </a:lnTo>
                </a:path>
              </a:pathLst>
            </a:cu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ihandform 120"/>
            <p:cNvSpPr/>
            <p:nvPr/>
          </p:nvSpPr>
          <p:spPr>
            <a:xfrm>
              <a:off x="642938" y="4714875"/>
              <a:ext cx="333375" cy="433388"/>
            </a:xfrm>
            <a:custGeom>
              <a:avLst/>
              <a:gdLst>
                <a:gd name="connsiteX0" fmla="*/ 0 w 333375"/>
                <a:gd name="connsiteY0" fmla="*/ 0 h 433388"/>
                <a:gd name="connsiteX1" fmla="*/ 333375 w 333375"/>
                <a:gd name="connsiteY1" fmla="*/ 433388 h 43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3375" h="433388">
                  <a:moveTo>
                    <a:pt x="0" y="0"/>
                  </a:moveTo>
                  <a:lnTo>
                    <a:pt x="333375" y="433388"/>
                  </a:lnTo>
                </a:path>
              </a:pathLst>
            </a:cu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ihandform 121"/>
            <p:cNvSpPr/>
            <p:nvPr/>
          </p:nvSpPr>
          <p:spPr>
            <a:xfrm>
              <a:off x="976313" y="4729162"/>
              <a:ext cx="333375" cy="433388"/>
            </a:xfrm>
            <a:custGeom>
              <a:avLst/>
              <a:gdLst>
                <a:gd name="connsiteX0" fmla="*/ 0 w 333375"/>
                <a:gd name="connsiteY0" fmla="*/ 0 h 433388"/>
                <a:gd name="connsiteX1" fmla="*/ 333375 w 333375"/>
                <a:gd name="connsiteY1" fmla="*/ 433388 h 43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3375" h="433388">
                  <a:moveTo>
                    <a:pt x="0" y="0"/>
                  </a:moveTo>
                  <a:lnTo>
                    <a:pt x="333375" y="433388"/>
                  </a:lnTo>
                </a:path>
              </a:pathLst>
            </a:cu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ihandform 123"/>
            <p:cNvSpPr/>
            <p:nvPr/>
          </p:nvSpPr>
          <p:spPr>
            <a:xfrm flipH="1">
              <a:off x="652462" y="4714857"/>
              <a:ext cx="657225" cy="433388"/>
            </a:xfrm>
            <a:custGeom>
              <a:avLst/>
              <a:gdLst>
                <a:gd name="connsiteX0" fmla="*/ 0 w 333375"/>
                <a:gd name="connsiteY0" fmla="*/ 0 h 433388"/>
                <a:gd name="connsiteX1" fmla="*/ 333375 w 333375"/>
                <a:gd name="connsiteY1" fmla="*/ 433388 h 43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3375" h="433388">
                  <a:moveTo>
                    <a:pt x="0" y="0"/>
                  </a:moveTo>
                  <a:lnTo>
                    <a:pt x="333375" y="433388"/>
                  </a:lnTo>
                </a:path>
              </a:pathLst>
            </a:cu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409"/>
          <p:cNvSpPr>
            <a:spLocks noChangeArrowheads="1"/>
          </p:cNvSpPr>
          <p:nvPr/>
        </p:nvSpPr>
        <p:spPr bwMode="auto">
          <a:xfrm>
            <a:off x="1736415" y="330655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416"/>
          <p:cNvSpPr>
            <a:spLocks noChangeArrowheads="1"/>
          </p:cNvSpPr>
          <p:nvPr/>
        </p:nvSpPr>
        <p:spPr bwMode="auto">
          <a:xfrm>
            <a:off x="1063315" y="420508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417"/>
          <p:cNvSpPr>
            <a:spLocks noChangeArrowheads="1"/>
          </p:cNvSpPr>
          <p:nvPr/>
        </p:nvSpPr>
        <p:spPr bwMode="auto">
          <a:xfrm>
            <a:off x="1441140" y="420190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418"/>
          <p:cNvSpPr>
            <a:spLocks noChangeArrowheads="1"/>
          </p:cNvSpPr>
          <p:nvPr/>
        </p:nvSpPr>
        <p:spPr bwMode="auto">
          <a:xfrm>
            <a:off x="1771340" y="420666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419"/>
          <p:cNvSpPr>
            <a:spLocks noChangeArrowheads="1"/>
          </p:cNvSpPr>
          <p:nvPr/>
        </p:nvSpPr>
        <p:spPr bwMode="auto">
          <a:xfrm>
            <a:off x="2112652" y="420666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420"/>
          <p:cNvSpPr>
            <a:spLocks noChangeArrowheads="1"/>
          </p:cNvSpPr>
          <p:nvPr/>
        </p:nvSpPr>
        <p:spPr bwMode="auto">
          <a:xfrm>
            <a:off x="2482540" y="421143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421"/>
          <p:cNvSpPr>
            <a:spLocks noChangeArrowheads="1"/>
          </p:cNvSpPr>
          <p:nvPr/>
        </p:nvSpPr>
        <p:spPr bwMode="auto">
          <a:xfrm>
            <a:off x="606115" y="467498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422"/>
          <p:cNvSpPr>
            <a:spLocks noChangeArrowheads="1"/>
          </p:cNvSpPr>
          <p:nvPr/>
        </p:nvSpPr>
        <p:spPr bwMode="auto">
          <a:xfrm>
            <a:off x="928377" y="467180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423"/>
          <p:cNvSpPr>
            <a:spLocks noChangeArrowheads="1"/>
          </p:cNvSpPr>
          <p:nvPr/>
        </p:nvSpPr>
        <p:spPr bwMode="auto">
          <a:xfrm>
            <a:off x="1258577" y="467656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424"/>
          <p:cNvSpPr>
            <a:spLocks noChangeArrowheads="1"/>
          </p:cNvSpPr>
          <p:nvPr/>
        </p:nvSpPr>
        <p:spPr bwMode="auto">
          <a:xfrm>
            <a:off x="1599890" y="467656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425"/>
          <p:cNvSpPr>
            <a:spLocks noChangeArrowheads="1"/>
          </p:cNvSpPr>
          <p:nvPr/>
        </p:nvSpPr>
        <p:spPr bwMode="auto">
          <a:xfrm>
            <a:off x="1930090" y="468133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426"/>
          <p:cNvSpPr>
            <a:spLocks noChangeArrowheads="1"/>
          </p:cNvSpPr>
          <p:nvPr/>
        </p:nvSpPr>
        <p:spPr bwMode="auto">
          <a:xfrm>
            <a:off x="2284102" y="468133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427"/>
          <p:cNvSpPr>
            <a:spLocks noChangeArrowheads="1"/>
          </p:cNvSpPr>
          <p:nvPr/>
        </p:nvSpPr>
        <p:spPr bwMode="auto">
          <a:xfrm>
            <a:off x="2625415" y="468133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428"/>
          <p:cNvSpPr>
            <a:spLocks noChangeArrowheads="1"/>
          </p:cNvSpPr>
          <p:nvPr/>
        </p:nvSpPr>
        <p:spPr bwMode="auto">
          <a:xfrm>
            <a:off x="2955615" y="468609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429"/>
          <p:cNvSpPr>
            <a:spLocks noChangeArrowheads="1"/>
          </p:cNvSpPr>
          <p:nvPr/>
        </p:nvSpPr>
        <p:spPr bwMode="auto">
          <a:xfrm flipV="1">
            <a:off x="1741177" y="646726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433"/>
          <p:cNvSpPr>
            <a:spLocks noChangeArrowheads="1"/>
          </p:cNvSpPr>
          <p:nvPr/>
        </p:nvSpPr>
        <p:spPr bwMode="auto">
          <a:xfrm flipV="1">
            <a:off x="1076015" y="556874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434"/>
          <p:cNvSpPr>
            <a:spLocks noChangeArrowheads="1"/>
          </p:cNvSpPr>
          <p:nvPr/>
        </p:nvSpPr>
        <p:spPr bwMode="auto">
          <a:xfrm flipV="1">
            <a:off x="1445902" y="557191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35"/>
          <p:cNvSpPr>
            <a:spLocks noChangeArrowheads="1"/>
          </p:cNvSpPr>
          <p:nvPr/>
        </p:nvSpPr>
        <p:spPr bwMode="auto">
          <a:xfrm flipV="1">
            <a:off x="1776102" y="556715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36"/>
          <p:cNvSpPr>
            <a:spLocks noChangeArrowheads="1"/>
          </p:cNvSpPr>
          <p:nvPr/>
        </p:nvSpPr>
        <p:spPr bwMode="auto">
          <a:xfrm flipV="1">
            <a:off x="2117415" y="556715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37"/>
          <p:cNvSpPr>
            <a:spLocks noChangeArrowheads="1"/>
          </p:cNvSpPr>
          <p:nvPr/>
        </p:nvSpPr>
        <p:spPr bwMode="auto">
          <a:xfrm flipV="1">
            <a:off x="2503177" y="556239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438"/>
          <p:cNvSpPr>
            <a:spLocks noChangeArrowheads="1"/>
          </p:cNvSpPr>
          <p:nvPr/>
        </p:nvSpPr>
        <p:spPr bwMode="auto">
          <a:xfrm flipV="1">
            <a:off x="610877" y="509884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439"/>
          <p:cNvSpPr>
            <a:spLocks noChangeArrowheads="1"/>
          </p:cNvSpPr>
          <p:nvPr/>
        </p:nvSpPr>
        <p:spPr bwMode="auto">
          <a:xfrm flipV="1">
            <a:off x="933140" y="510201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440"/>
          <p:cNvSpPr>
            <a:spLocks noChangeArrowheads="1"/>
          </p:cNvSpPr>
          <p:nvPr/>
        </p:nvSpPr>
        <p:spPr bwMode="auto">
          <a:xfrm flipV="1">
            <a:off x="1263340" y="509725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441"/>
          <p:cNvSpPr>
            <a:spLocks noChangeArrowheads="1"/>
          </p:cNvSpPr>
          <p:nvPr/>
        </p:nvSpPr>
        <p:spPr bwMode="auto">
          <a:xfrm flipV="1">
            <a:off x="1604652" y="509725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442"/>
          <p:cNvSpPr>
            <a:spLocks noChangeArrowheads="1"/>
          </p:cNvSpPr>
          <p:nvPr/>
        </p:nvSpPr>
        <p:spPr bwMode="auto">
          <a:xfrm flipV="1">
            <a:off x="1934852" y="509249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443"/>
          <p:cNvSpPr>
            <a:spLocks noChangeArrowheads="1"/>
          </p:cNvSpPr>
          <p:nvPr/>
        </p:nvSpPr>
        <p:spPr bwMode="auto">
          <a:xfrm flipV="1">
            <a:off x="2288865" y="509249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444"/>
          <p:cNvSpPr>
            <a:spLocks noChangeArrowheads="1"/>
          </p:cNvSpPr>
          <p:nvPr/>
        </p:nvSpPr>
        <p:spPr bwMode="auto">
          <a:xfrm flipV="1">
            <a:off x="2630177" y="509249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445"/>
          <p:cNvSpPr>
            <a:spLocks noChangeArrowheads="1"/>
          </p:cNvSpPr>
          <p:nvPr/>
        </p:nvSpPr>
        <p:spPr bwMode="auto">
          <a:xfrm flipV="1">
            <a:off x="2960377" y="508773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" name="Gruppieren 129"/>
          <p:cNvGrpSpPr/>
          <p:nvPr/>
        </p:nvGrpSpPr>
        <p:grpSpPr>
          <a:xfrm>
            <a:off x="1310640" y="3253740"/>
            <a:ext cx="967740" cy="3337560"/>
            <a:chOff x="1310640" y="3253740"/>
            <a:chExt cx="967740" cy="3337560"/>
          </a:xfrm>
        </p:grpSpPr>
        <p:sp>
          <p:nvSpPr>
            <p:cNvPr id="104" name="Rechteck 103"/>
            <p:cNvSpPr/>
            <p:nvPr/>
          </p:nvSpPr>
          <p:spPr>
            <a:xfrm>
              <a:off x="1310640" y="3253740"/>
              <a:ext cx="960120" cy="525780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hteck 108"/>
            <p:cNvSpPr/>
            <p:nvPr/>
          </p:nvSpPr>
          <p:spPr>
            <a:xfrm>
              <a:off x="1318260" y="6065520"/>
              <a:ext cx="960120" cy="525780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413"/>
          <p:cNvSpPr>
            <a:spLocks noChangeArrowheads="1"/>
          </p:cNvSpPr>
          <p:nvPr/>
        </p:nvSpPr>
        <p:spPr bwMode="auto">
          <a:xfrm>
            <a:off x="1423677" y="375581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414"/>
          <p:cNvSpPr>
            <a:spLocks noChangeArrowheads="1"/>
          </p:cNvSpPr>
          <p:nvPr/>
        </p:nvSpPr>
        <p:spPr bwMode="auto">
          <a:xfrm>
            <a:off x="1745940" y="375264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415"/>
          <p:cNvSpPr>
            <a:spLocks noChangeArrowheads="1"/>
          </p:cNvSpPr>
          <p:nvPr/>
        </p:nvSpPr>
        <p:spPr bwMode="auto">
          <a:xfrm>
            <a:off x="2076140" y="375740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430"/>
          <p:cNvSpPr>
            <a:spLocks noChangeArrowheads="1"/>
          </p:cNvSpPr>
          <p:nvPr/>
        </p:nvSpPr>
        <p:spPr bwMode="auto">
          <a:xfrm flipV="1">
            <a:off x="1428440" y="601800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431"/>
          <p:cNvSpPr>
            <a:spLocks noChangeArrowheads="1"/>
          </p:cNvSpPr>
          <p:nvPr/>
        </p:nvSpPr>
        <p:spPr bwMode="auto">
          <a:xfrm flipV="1">
            <a:off x="1750702" y="602118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432"/>
          <p:cNvSpPr>
            <a:spLocks noChangeArrowheads="1"/>
          </p:cNvSpPr>
          <p:nvPr/>
        </p:nvSpPr>
        <p:spPr bwMode="auto">
          <a:xfrm flipV="1">
            <a:off x="2080902" y="601641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" name="Gruppieren 117"/>
          <p:cNvGrpSpPr/>
          <p:nvPr/>
        </p:nvGrpSpPr>
        <p:grpSpPr>
          <a:xfrm>
            <a:off x="416802" y="1256708"/>
            <a:ext cx="8514548" cy="1435409"/>
            <a:chOff x="416802" y="2811188"/>
            <a:chExt cx="8514548" cy="1435409"/>
          </a:xfrm>
        </p:grpSpPr>
        <p:sp>
          <p:nvSpPr>
            <p:cNvPr id="133" name="Inhaltsplatzhalter 2"/>
            <p:cNvSpPr txBox="1">
              <a:spLocks/>
            </p:cNvSpPr>
            <p:nvPr/>
          </p:nvSpPr>
          <p:spPr>
            <a:xfrm>
              <a:off x="416802" y="2811188"/>
              <a:ext cx="8514548" cy="143540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kumimoji="0" lang="de-CH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Theorem 9 </a:t>
              </a:r>
              <a:r>
                <a:rPr lang="de-CH" b="1" i="1" dirty="0" smtClean="0">
                  <a:solidFill>
                    <a:prstClr val="black"/>
                  </a:solidFill>
                </a:rPr>
                <a:t>[Jäger, Gregor, M., </a:t>
              </a:r>
              <a:r>
                <a:rPr lang="de-CH" b="1" i="1" dirty="0" err="1" smtClean="0">
                  <a:solidFill>
                    <a:prstClr val="black"/>
                  </a:solidFill>
                </a:rPr>
                <a:t>Sawada</a:t>
              </a:r>
              <a:r>
                <a:rPr lang="de-CH" b="1" i="1" dirty="0" smtClean="0">
                  <a:solidFill>
                    <a:prstClr val="black"/>
                  </a:solidFill>
                </a:rPr>
                <a:t>, Wille ICALP 18]</a:t>
              </a:r>
              <a:r>
                <a:rPr lang="de-CH" sz="2400" b="1" dirty="0" smtClean="0"/>
                <a:t>:</a:t>
              </a:r>
              <a:endPara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indent="-342900">
                <a:spcBef>
                  <a:spcPct val="20000"/>
                </a:spcBef>
                <a:defRPr/>
              </a:pPr>
              <a:r>
                <a:rPr lang="de-CH" sz="2400" dirty="0" smtClean="0"/>
                <a:t>              has a 2-factor </a:t>
              </a:r>
              <a:r>
                <a:rPr lang="de-CH" sz="2400" dirty="0" err="1" smtClean="0"/>
                <a:t>through</a:t>
              </a:r>
              <a:r>
                <a:rPr lang="de-CH" sz="2400" dirty="0" smtClean="0"/>
                <a:t> the </a:t>
              </a:r>
              <a:r>
                <a:rPr lang="de-CH" sz="2400" dirty="0" err="1" smtClean="0"/>
                <a:t>middle</a:t>
              </a:r>
              <a:r>
                <a:rPr lang="de-CH" sz="2400" dirty="0" smtClean="0"/>
                <a:t>        </a:t>
              </a:r>
              <a:r>
                <a:rPr lang="de-CH" sz="2400" dirty="0" err="1" smtClean="0"/>
                <a:t>levels</a:t>
              </a:r>
              <a:endParaRPr lang="de-CH" sz="2400" dirty="0" smtClean="0"/>
            </a:p>
            <a:p>
              <a:pPr marL="342900" indent="-342900">
                <a:spcBef>
                  <a:spcPct val="20000"/>
                </a:spcBef>
                <a:defRPr/>
              </a:pPr>
              <a:r>
                <a:rPr lang="de-CH" sz="2400" dirty="0" err="1" smtClean="0"/>
                <a:t>for</a:t>
              </a:r>
              <a:r>
                <a:rPr lang="de-CH" sz="2400" dirty="0" smtClean="0"/>
                <a:t> all             and                             .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05145" y="3288545"/>
              <a:ext cx="355207" cy="326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9244" y="3295966"/>
              <a:ext cx="900100" cy="361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02356" y="3789795"/>
              <a:ext cx="68262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12400" y="3723724"/>
              <a:ext cx="1903781" cy="381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xQHBhUUBxQUFhQWFxoZGBYXFhQYIRgYGhccFyAaGhwdHCggGhwlHhoWITEhJSouLi4uHyM1ODM4NygtLisBCgoKDg0OGhAQGywmICYsLC83NzcvLC00LywvLCwsLzQwLCwsLjQvLC4sLCwsLCw0LCwsLy0sLC4sLCwsLCwtLP/AABEIAN8A4gMBEQACEQEDEQH/xAAcAAEAAgIDAQAAAAAAAAAAAAAABgcEBQIDCAH/xABAEAACAQIDBAYHBwIEBwAAAAAAAQIDEQQFBiExQWEHEiJRcYETFSNCcpGhFDJSYoKxwZKyFiQzwkNTg6LR4fD/xAAbAQEAAgMBAQAAAAAAAAAAAAAABAUCAwYHAf/EADYRAQABAwEEBwgCAQQDAAAAAAABAgMEEQUSITEGQVFhcYGhExQiMpGxwdHh8EIzUnKSI0OC/9oADAMBAAIRAxEAPwC8QAAAAAxczzCnlWClVx0lGEd7f7JcW+4xrriiNZbsfHuZFyLduNZlS+qdcV87xX+WlKlRjK8IRdm2ndSm1vd9tty+pU3smqueHCHoWztiWMWj44iqqY4zPLwiOz1n0XBpzMvW+RUa2y84Jyt+JbJLykmWlqvfoipwWfje7ZNdrsn06vRsjYiAAAAAAAAAAAAAAAAAAAAAAAAAAAAMTNMxp5VgZVcdJRhFbX/CXFvuMa64ojWW/Hx7mRci3bjWZUbq/VFTUuOvUvGlF+zp33c33yf03FPevTdnuej7M2Zbwbekcap5z+I7mgNC0W90P4/0+RVKUntpVLpd0Zq6/wC5TLTBq1omnscJ0osbmTTdj/KPWP40T4muYAAAAAAAAAAAAAAAAAAAAAAAAAAAxczzCnleClVx0lGEVtb/AGXe33GNdcURrLdj49zIuRbtxrMqM1fqipqXHXneNKL9nTvu/NLvk/puKe9fm7Pc9I2Xsu3g29I41Tzn8R3NAaFoATfokx/2bUrpyeyrTat+aPaX065MwqtLmna5zpNY38SLkf4zH0nh99Fylq4AAAAAAAAAAAAAAAAAAAAAAAAAAGNmOPp5ZgpVcdJRhFXbf7Lvb3JcTGqqKY1lusWLl+5Fu3Gsyo3WOqampcdeV40Yv2dP/dLvk/puXFunv35uz3PR9l7Lt4NvTnXPOfxHd90eNC1AAGdkWP8AVmc0a3CFSLfw37S+VzO3Vu1RUjZlj29iu12xMefV6vRqd1sL55M+gAAAAAAAAAAAAAAAAAAAAAAAACmuljMqlfUTo1JeypqLjFbF1pRu5Pve23JeLvVZlczXu9UO/wCjWNboxfbRHxVTOs90Ty8P72IQQ3RgAAAAvzQeZ+tdLUZyd5RXo5fFDs3firPzLrHr37cS8x2zje75ldMcpnWPCeP8JAb1WAAAADhVqKjTcqzUYpXbbSSS4tvcj5M6cZZU0zVMU0xrMo/jNdYDCStPERk/yKU/rFNfU0VZVqOtaWth59yNYtzHjpH34sWHSPgJb6k1406n8JmPvlrtbp6OZ8f4x9YZ+E1lgcX/AKWJpr424f3pGynItTyqRrux86381qfLj9tW5oYiGIhfDyjJd8Wn+xtiYnkr67ddE6VRMeLtPrAAAAAAAAAAAAACoOmHBehz6nVW6pTt+qD2/SUSrzqdK4nth3fRa9vY1dv/AG1ek/zEoEQnTgAAAAsfodzb0WMq4apumvSQ+KOyS8WrP9LJ+Dc0maHJ9KcTet0ZEdXCfCeXrr9Vqlk4kAAAAFQ9J2qvWGKeFwL9lB+0a9+a4c4xfzfgiry7+9O5HJ3fR7ZXsaIybkfFPLuj9z9vGUBITpwABzpVHRnei3FrjFtP5o+xOnJjVTFUaVRrDc4HV+NwP+hiajXdNqp/embaci5TyqV97ZGFd+a1Hlw+2iw+jvVeK1DjqkMeqbhCF3KMWpdZySS+9a1lLhwJ2LfruTMVOV27srFw7dNVrXWZ5a6xppx6tezrT0muZAAAAAAAAAACHdKeWfb9LudNdqjJT/T92XlZ3/SRcyjet69i/wCjmT7LMiieVcaefOP15qUKh6GAAAADNyXMZZTm1OtS305J271ua802vMzor3KoqhHy8enIs12quuNP19JeisLiI4rDRnQd4zipRfemrpl7ExMaw8ouW6rdc0VRxidHafWAAAh/SPqj1Hlvo8I/b1VstvhDc5+PBc7vgRcq9uU6RzlfbB2Z71d9pXHwU+s9n5nu8VJlQ9EAAAAAAt7ofy/0GR1K0ltq1LLnGCt/c5lpg0aUTV2uE6UZG/kU2o/xj1n+NE+JrmAAAAAAAAAAA68TQjisPKFdXjOLjJd6as18j5MRMaSzt11W6orp5xOvnDzlm2AlleZ1KNbfTm4370tz81Z+ZQ10zRVNM9T1jGv05Fmm7TyqjX++EsQxbwAAAAW50R539qyuWGrvt0dsOdOT/wBsr+TiWmFc1p3J6vs4XpNhezvRkUxwq4T/AMo/cfaVgE1y4Bg51mkMmyydbGPswW7jJ8Irm3sMLlcUUzVKRiYteTeptW+c+nf5PP8AnOaTznM51sY+1N7uEVwiuSWwpK65rqmqXqOJi0Y1mm1b5R6z1z5sEwSQAAAAZOXYKeZY6FLCK85yUV58XySu3yRlTTNUxTDTfvUWLdV2vlEavRGU4COV5bTo4f7tOKiudt7fNu78y9opiimKYeVZN+rIu1Xauczr/fBlmTQAAAAAAAAAAACqOmDJ/Q46niaS2VOxP44q8W+bimv0lbm29JiuOt2/RfM3rdWPV/jxjwnn6/dXRAdWAAAADZadzaWR5zTrUr9l9pfig9kl8t3OxstXJt1RVCHnYlOXYqs1dfLunq/vY9C4bERxWGjPDtOMkpRa4pq6ZeRMTGsPLLluq3XNFUaTE6O1uy2n1gpHpE1R6+zL0eEfsKT7Nvfluc/Dely28Soyb/tKtI5Q9F2Hsv3S1v1x8dXPujs/M9/giJFXoAAAAAFv9F+lvVuE+046NqtRdiL9ym+PKUtj5K3ey0xLG7G/POXB9Idqe3r93tz8NPPvn9R9/JPSa5kAAAAAAAAAAAADVaoyhZ5kVSi98leD7prbF/P6XNd637SiaU3Z2XOLk0XeqJ4+E83nmUXCTU0007NPY01wZRPVImJjWHwPoAAAALM6K9UKnH7Hj5WW10ZNpLbtdP53a813Fhh39Pgq8nH9I9lzVPvVqP8AlH5/E+XezulDVf2TC/ZcukvSVF7SS92D93xl+3ijPLv6RuUo/R7ZXtK/ebsfDHLvnt8I+/gqUrHcAAAAAATTo20v66zD02NjehSe5+/Peo80tjfkuLJeLY36t6eUOe29tT3W17K3Px1ekdvjPKPqugtnnwAAAAAAAAAAAAAABS3SlknqzP8A0tFWp17y8Ki+8vPZLzZU5dvdr1jlL0Lo7m+3xvZ1T8VHDy6v15QhhEdAAAAAAAAAAAAABscgyiee5rCjhN8t8rXUYrfJ8l9XZcTZbtzcqimETNy6MSzVdr6vWeqP71cXoDKsuhlOXwo4NWhBWXPvb5t3bLuiiKKYph5fk5FeRdqu3J4z/fRlmTQAAAAAAAAAAAAAAAaDW+SevtPzp017SPbp/HHh5q8fM0ZFr2lEx1rPZGb7plU1z8s8J8J/XNQXiUr08AAAAAAAAAAAHKnB1aijSTcm0kkrtt7EkuLPvNjVVFMTMzpEL00Lphacyz21nXqWdSXd3QXJfV35WuMez7Onjzeb7Y2nObe+H5I5fvxn7JMSFOAAAAAAAAAAAAAAAAAFI9JmR+qdQOdFWp17zXKd+2vm1L9RUZdrcr1jlL0Xo/ne8Yu5V81HDy6v15IiRV6AAAAAAAAAAFpdFulPRwWMzBbWvYxfBP8A4j5vhy28UWOHY/8AZV5OL6RbV3pnFtTwj5p/Hl19/DqlZRYORAAAAAAAAAAAAAAAAAABH9cZF6/yCcKa9pHt0/iXDzV158jRkWvaUada02Rne55NNc/LPCfCf1zUI1Z9rYylemvgfQAAAAAAACVdH+mP8Q5rfEJ+gpNOf5nvUPPjy8UScaz7SrjyhS7b2n7nZ0o+erl3d/67/CV4xXVjaO4uHm8zrxl9AAAAAAAAAAAAAAAAAAAABTnSlp31Zmf2jDL2dZ9pfhq2u/6tsvHrFVmWd2rejlP3d90d2j7ez7Cv5qPWn+OXhogxDdIAAAAAAAPcB6C0dlSybTlKnFdpxUpvvnJXfjbd4JF3Yt7lEQ8t2rlTk5Vdc8tdI8I5fvxbo3K8AAAAAAAAAAAAAAAAAAAABqtU5Ws5yCrSa2yi3HlNbYv5pGu9Rv0TSm7Oypxsmi72Tx8J4T6PPBRPVQAAAAAAB7gPQ+ms6pZ5lcZ4GW5JSi98JW3Nf/XLy1cpuU6w8qz8K7iXpouR4T1THc2ptQgAAAAAAAAAAAAAAAAAAAAHGpNU6bdRpJK7b4JcWNdH2mmap0jm835nUhVzOrLCf6bqTcNluy5NrZw2WKCuYmqdOT1vHprps0RX80RGvjpxYpi3AAAAAAANlkOdVchx6q4CVnulF7px/DJd37Gy3cqt1a0omZhWsu1Nu7H7ie2F36W1NR1Jg+thX1Zr79NvbF/zHuf87C3s3qbsaw852jsy9g17tfGJ5T1T+p7m7NyuAAAAAAAAAAAAAAAAAAAArzpX1H9lwawmEfbqK9Rr3af4fGT+i5kHMvaRuR1uq6N7O9pX7zXHCnl3z2+X38FTFY7gAAAAAAAAAd+Dxc8DiY1MHKUJxd1KLs1/65H2mqaZ1hru2qLtE0XI1iVpaV6SoYpKnn9qc9yqpdiXxL3Hz3eBZWcyJ4V8HF7R6N129a8X4o7OuPDt+/isGE1UgnTaae1NO6a5E5y0xNM6S5B8AAAAAAAAAAAAAAAAGt1DnMMhyqdbFcNkY8ZSe6K8forvga7tyLdO9KXg4deXei1R18+6OuXn3MMbPMcdOri3ec5OTfjwXcluS7kUlVU1TMy9SsWaLNum3RHCI0Y5i2gAAAAAAAAAAA3WntUYnT8/8jO8ONOV3F+XuvmrG61frt8pV2dsvGzI/wDJTx7Y4T/PmszIOknDZjaOY+wn+Z3g/CfD9SXiWFvMoq4VcHIZvRzJs/Fa+OO7n9P1qmlOoqsE6bTT3NO6fgyXE6ueqpmmdJji5B8AAAAAAAAAAAAA4zkoQbm0kldt7LLvYfYiZnSFGa81M9RZr7Bv0FO6prv75vm+HcrcymyL3tKuHKHpOxtmRhWfi+ern3d3l9/JGCOuAAAAAAAAAAAAAAADYZVneIyed8tqzhyTvF+MXeL+RnRcro+WUXJwsfJjS9RE/f6xxTnKOlWUElnFFS/PSdn/AEy2P5omUZ0/5Q5vK6K0zxsV6d0/uP0muUawwebWWGrRUn7k+xK/clLf5XJlGRbr5S57K2RmY/GuidO2OMenLz0b43KwAAAAAAAAAAK36V9S+gpfY8G+1JJ1WnujvUP1b3yt3kDMvafBHm63o3s3en3q5HCPl8eufLq7/BVZWu1AAADtwuGni8RGGFi5Tk7Rit7Z9iJmdIYXLlNuia650iF0aP0PSyfA3zGEKtaa7TlFSUfyxuvm+JbWMamiPi4y892ptu7k3NLUzTRHLSdJnvnT7dTLznRGDzWk70o05cJ0koNeKWyXmjK5jW6+rRoxNt5mPPzzVHZPH+Y8lUao0jX05UvXXXpcKsVs8JL3X47O5lbesVW+fJ2+ztr2M2NKeFXZP47Y/swjxoWoAAAAAAAAAAbPLNQYnKber69SCXu3vH+mV4/Q2UXa6PllDyNn42R/q0RPfyn6xxS3LOlSvR2ZlShUXfFuD/lP5IlUZ1UfNGqiyOi1irjarmnx4x+J+6WZZ0kYLGu1eU6L3e0js/qjdW8bEmjMt1c+CkyOjmba40xFUd0/idPTVKMHjaeOpdbBVITj3wkpL6EimqKuMSprtm5anduUzE98aMgyagAAAAa3UWcQyLKJ1sR7q7MfxSexR839Ls13bkW6ZqlLwcOvLv02qevn3R1y8+Y3FTx2LnUxTvOcnKT5v+ORR1VTVOsvU7Vqi1RFuiNIiNHQfGwAAduGw8sViIww0XKcnaMVtbbPsRMzpDC5cpt0zXXOkQuvQ2j46ew/XxVpYiS7Ut6gvwx/l8S3x8eLcazzeebY2xVm17lHCiPXvn8QlhJUYBwq01WpuNZKUWrNNJpruae9HyY14SypqmmYqpnSYVtqroz67lU067Pe6Mns/RJ7vB7Oa3EC9h9dH0dbs3pLppbyv+0fmPzH0lWuLws8FiHDFxlCcd8ZJpor5iaZ0l19u7RdpiuiYmJ64dJ8bAAAAAAAAAAAAc6FaWHqqWHlKMlulFtNea2n2JmOMMa6Ka43ao1jv4pxo/Ps1x9fqZbL00VvlWV4x+KeyV+V2+RLsXb9U6U8fFzm1MDZVqneuxuzP+3nPhHL00WxSjV9GvSyp9ayvaErX427W4s43utxFU2tZ3YnTxj9MkyaQABS/SdqH1tnHocM/ZUG1s96puk+aX3V595U5d3fq3Y5R93oPR7Z/u9j2tcfFX6U9X15z5diFkR0IAA7cNh5YrERhhouU5O0YpXbZ9iJmdIYXLlNuma650iF1aF0dHT1D0mLtLESW171BP3Y/wAvj4Ftj48W41nm882xtirMq3KOFuPXvn8QlpKUYAAAAMDNsmoZzR6uZU4zXBtbV8MltXkzCu3TXGlUJONmX8ares1TH2845SgWc9FSbbyWtb8lXb8pxV/mn4kKvB/2S6fF6UzyyKPOP1P7QnNdK4vKW/tlCfVXvxXXjbvvG9vOxDrsXKOcOixtqYmR/p3I17J4T9J/DSmpYAAAAAAAAHbhcPPF11DCxlOct0YptvyR9iJmdIYXLlFuma65iIjrlY+mOjHrWnqJ/wDRi/75L9o/Mn2cLrufRyW0Ok0RrRix/wDU/iPzP0WVhcNDB4dQwkYwhHdGKSS8kWEUxTGkOQuXa7tU11zMzPa7j6wAAET6Q9Teocp6uGft6qah+VcZ+W5c/BkbKvezp0jnK82Hs33u/vVx8FPPvnqj993io8p3owAA78Fg54/FRp4KLnOTsorj/wCF3t7EZU0zVOkNV29RZom5cnSIXXojR0NO0OviLTxEl2pcIr8MOXe+P0LbHx4txrPN57tfbFebVu08KI6u3vn9dSVElSAAAAAAAAADUZppnCZrd46hTbfvJdWX9UbP6mquzbr5wnY+08vH/wBO5MR2c4+k8EUzLoqo1W3l1apT5SSqLwW5/NsjVYNM/LOi8sdKb1PC7RFXhwn8x6QjWP6MsZhr/ZvRVVw6suq/lJJfUj1YVyOXFb2ekuHX8+tPjGv2/TQ4vTGMwcrV8NW8VBzXzjdGmqzcjnTKztbTw7ka03afrp6To1dWlKhK1aLi+6Sa/c1zGnNMpqpqjWmdXC58ZaMrBZbWx8rYGlUqfDCUvqlZGVNFVXKGi7k2bMa3K4jxmITXIejCtimpZzJUofgjaU35/dj9fAl28KqeNfBz2b0ms2/hx43p7Z4R+59PFZWSZDQyKh1ctpqN98t8pfFJ7X4biwt2qLcaUw5HLz7+XVvXqte7qjwhszYhgAABi5nj4ZXgJ1cY7Qgrt/sl3tuyS72Y11xRTNUt2Pj15F2m1bjWZeftQZxPPc1nWxW+WyMeEYrdFeH1d3xKS5cm5VvS9RwsOjEs02qOr1nrlrjWlgG00/kFbUGM6mXx3fem9kYLvk/43s2W7VVydKULOz7OHb37s+Edc+H75Lq0rpajpvC2w/aqNduq1tlyX4Y8vnct7Nim1HDm892ltS9nV61cKY5R2fue/wCzfG5WAAAAAAAAAAAAAAAHxq+8DgqEU9kY/JHzSGftKu2XYfWAAAAAAACoOlTUnrDMPs2Efs6T7dveqbreEd3i33Iq8y9vVbkco+7vOjmzvY2veK4+Krl3U/z9tO1AiE6YAlGjdG1NR1evUvTw6e2fGVt8Yd757l9CRYx5u8epTbV2zbwo3Y419nZ3z+uc+q6csy6nlWDVLAQUIR4Li+9vi+bLeiiKI0pee5GRcyLk3Ls6zLLMmgAAAAAAAAAAAAAAAAAAAAAAAAAEd11qD/D+RylTa9LPsU1+Z75eEVt8bLiaMi77OjXrWux9n++ZEUz8scZ8Ozz5fVQzfWd5bW+LKV6ZEacIdmFw08XXUMLGU5vdGKbb8kfYiZnSGNy5RbpmuuYiI65WRpToz7Sqai8VRi/75L9o/PgT7OH13Po5HaXSWNJt4n/afxH5n6dazKNKNCko0UoxirKKSSSXBJbkWEREcIchVVVVM1VTrMuZ9YgAAAAAAAAAAAAAAAAAAAAAAAAAAUfqvGVdYaoksvi5Rh7OnG6jsT2y7TSvJ3fhZcCnvVVXrnwvRtm2bWzcOJuzpM8Znn5cOyPXXtbrI+i2pValndRQX/Lp9qXg5PYvJM3W8GZ+eVfmdKLdPw49Os9s8I+nOfRYuTZHQySj1cspxhfe98pfFJ7WTrdqmiNKYcplZ1/Kq3r1Uz9o8I5NibEQAAAAAAAAAAAAAAAAAAAAAAAAAAAAA//Z"/>
          <p:cNvSpPr>
            <a:spLocks noChangeAspect="1" noChangeArrowheads="1"/>
          </p:cNvSpPr>
          <p:nvPr/>
        </p:nvSpPr>
        <p:spPr bwMode="auto">
          <a:xfrm>
            <a:off x="433705" y="-2545398"/>
            <a:ext cx="54102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smtClean="0">
                <a:solidFill>
                  <a:prstClr val="black"/>
                </a:solidFill>
                <a:cs typeface="Arial" pitchFamily="34" charset="0"/>
              </a:rPr>
              <a:t>Central </a:t>
            </a:r>
            <a:r>
              <a:rPr lang="de-CH" dirty="0" err="1" smtClean="0">
                <a:solidFill>
                  <a:prstClr val="black"/>
                </a:solidFill>
                <a:cs typeface="Arial" pitchFamily="34" charset="0"/>
              </a:rPr>
              <a:t>levels</a:t>
            </a:r>
            <a:r>
              <a:rPr lang="de-CH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cs typeface="Arial" pitchFamily="34" charset="0"/>
              </a:rPr>
              <a:t>problem</a:t>
            </a:r>
            <a:endParaRPr lang="en-US" dirty="0"/>
          </a:p>
        </p:txBody>
      </p:sp>
      <p:sp>
        <p:nvSpPr>
          <p:cNvPr id="6155" name="AutoShape 11" descr="Image result for check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" name="AutoShape 13" descr="Image result for check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Inhaltsplatzhalter 2"/>
          <p:cNvSpPr txBox="1">
            <a:spLocks/>
          </p:cNvSpPr>
          <p:nvPr/>
        </p:nvSpPr>
        <p:spPr>
          <a:xfrm>
            <a:off x="383723" y="2827157"/>
            <a:ext cx="1025977" cy="506593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de-CH" sz="2400" b="1" dirty="0" err="1" smtClean="0"/>
              <a:t>Proof</a:t>
            </a:r>
            <a:r>
              <a:rPr lang="de-CH" sz="2400" b="1" dirty="0" smtClean="0"/>
              <a:t>:</a:t>
            </a:r>
          </a:p>
        </p:txBody>
      </p:sp>
      <p:sp>
        <p:nvSpPr>
          <p:cNvPr id="17" name="Freeform 447"/>
          <p:cNvSpPr>
            <a:spLocks/>
          </p:cNvSpPr>
          <p:nvPr/>
        </p:nvSpPr>
        <p:spPr bwMode="auto">
          <a:xfrm>
            <a:off x="647390" y="3366880"/>
            <a:ext cx="2378075" cy="3154362"/>
          </a:xfrm>
          <a:custGeom>
            <a:avLst/>
            <a:gdLst/>
            <a:ahLst/>
            <a:cxnLst>
              <a:cxn ang="0">
                <a:pos x="715" y="0"/>
              </a:cxn>
              <a:cxn ang="0">
                <a:pos x="519" y="274"/>
              </a:cxn>
              <a:cxn ang="0">
                <a:pos x="283" y="557"/>
              </a:cxn>
              <a:cxn ang="0">
                <a:pos x="0" y="850"/>
              </a:cxn>
              <a:cxn ang="0">
                <a:pos x="0" y="1114"/>
              </a:cxn>
              <a:cxn ang="0">
                <a:pos x="303" y="1407"/>
              </a:cxn>
              <a:cxn ang="0">
                <a:pos x="519" y="1709"/>
              </a:cxn>
              <a:cxn ang="0">
                <a:pos x="720" y="1987"/>
              </a:cxn>
              <a:cxn ang="0">
                <a:pos x="931" y="1704"/>
              </a:cxn>
              <a:cxn ang="0">
                <a:pos x="1200" y="1407"/>
              </a:cxn>
              <a:cxn ang="0">
                <a:pos x="1498" y="1114"/>
              </a:cxn>
              <a:cxn ang="0">
                <a:pos x="1498" y="855"/>
              </a:cxn>
              <a:cxn ang="0">
                <a:pos x="1195" y="562"/>
              </a:cxn>
              <a:cxn ang="0">
                <a:pos x="931" y="264"/>
              </a:cxn>
              <a:cxn ang="0">
                <a:pos x="715" y="0"/>
              </a:cxn>
            </a:cxnLst>
            <a:rect l="0" t="0" r="r" b="b"/>
            <a:pathLst>
              <a:path w="1498" h="1987">
                <a:moveTo>
                  <a:pt x="715" y="0"/>
                </a:moveTo>
                <a:lnTo>
                  <a:pt x="519" y="274"/>
                </a:lnTo>
                <a:lnTo>
                  <a:pt x="283" y="557"/>
                </a:lnTo>
                <a:lnTo>
                  <a:pt x="0" y="850"/>
                </a:lnTo>
                <a:lnTo>
                  <a:pt x="0" y="1114"/>
                </a:lnTo>
                <a:lnTo>
                  <a:pt x="303" y="1407"/>
                </a:lnTo>
                <a:lnTo>
                  <a:pt x="519" y="1709"/>
                </a:lnTo>
                <a:lnTo>
                  <a:pt x="720" y="1987"/>
                </a:lnTo>
                <a:lnTo>
                  <a:pt x="931" y="1704"/>
                </a:lnTo>
                <a:lnTo>
                  <a:pt x="1200" y="1407"/>
                </a:lnTo>
                <a:lnTo>
                  <a:pt x="1498" y="1114"/>
                </a:lnTo>
                <a:lnTo>
                  <a:pt x="1498" y="855"/>
                </a:lnTo>
                <a:lnTo>
                  <a:pt x="1195" y="562"/>
                </a:lnTo>
                <a:lnTo>
                  <a:pt x="931" y="264"/>
                </a:lnTo>
                <a:lnTo>
                  <a:pt x="71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444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Freihandform 94"/>
          <p:cNvSpPr/>
          <p:nvPr/>
        </p:nvSpPr>
        <p:spPr>
          <a:xfrm>
            <a:off x="2338392" y="4732973"/>
            <a:ext cx="4762" cy="381017"/>
          </a:xfrm>
          <a:custGeom>
            <a:avLst/>
            <a:gdLst>
              <a:gd name="connsiteX0" fmla="*/ 0 w 14287"/>
              <a:gd name="connsiteY0" fmla="*/ 0 h 404813"/>
              <a:gd name="connsiteX1" fmla="*/ 14287 w 14287"/>
              <a:gd name="connsiteY1" fmla="*/ 404813 h 404813"/>
              <a:gd name="connsiteX0" fmla="*/ 0 w 4762"/>
              <a:gd name="connsiteY0" fmla="*/ 0 h 390526"/>
              <a:gd name="connsiteX1" fmla="*/ 4762 w 4762"/>
              <a:gd name="connsiteY1" fmla="*/ 390526 h 390526"/>
              <a:gd name="connsiteX0" fmla="*/ 0 w 20002"/>
              <a:gd name="connsiteY0" fmla="*/ 0 h 9878"/>
              <a:gd name="connsiteX1" fmla="*/ 20002 w 20002"/>
              <a:gd name="connsiteY1" fmla="*/ 9878 h 9878"/>
              <a:gd name="connsiteX0" fmla="*/ 4999 w 4999"/>
              <a:gd name="connsiteY0" fmla="*/ 0 h 9877"/>
              <a:gd name="connsiteX1" fmla="*/ 0 w 4999"/>
              <a:gd name="connsiteY1" fmla="*/ 9877 h 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99" h="9877">
                <a:moveTo>
                  <a:pt x="4999" y="0"/>
                </a:moveTo>
                <a:lnTo>
                  <a:pt x="0" y="9877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ihandform 95"/>
          <p:cNvSpPr/>
          <p:nvPr/>
        </p:nvSpPr>
        <p:spPr>
          <a:xfrm>
            <a:off x="2671768" y="4737736"/>
            <a:ext cx="4762" cy="381017"/>
          </a:xfrm>
          <a:custGeom>
            <a:avLst/>
            <a:gdLst>
              <a:gd name="connsiteX0" fmla="*/ 0 w 14287"/>
              <a:gd name="connsiteY0" fmla="*/ 0 h 404813"/>
              <a:gd name="connsiteX1" fmla="*/ 14287 w 14287"/>
              <a:gd name="connsiteY1" fmla="*/ 404813 h 404813"/>
              <a:gd name="connsiteX0" fmla="*/ 0 w 4762"/>
              <a:gd name="connsiteY0" fmla="*/ 0 h 390526"/>
              <a:gd name="connsiteX1" fmla="*/ 4762 w 4762"/>
              <a:gd name="connsiteY1" fmla="*/ 390526 h 390526"/>
              <a:gd name="connsiteX0" fmla="*/ 0 w 20002"/>
              <a:gd name="connsiteY0" fmla="*/ 0 h 9878"/>
              <a:gd name="connsiteX1" fmla="*/ 20002 w 20002"/>
              <a:gd name="connsiteY1" fmla="*/ 9878 h 9878"/>
              <a:gd name="connsiteX0" fmla="*/ 4999 w 4999"/>
              <a:gd name="connsiteY0" fmla="*/ 0 h 9877"/>
              <a:gd name="connsiteX1" fmla="*/ 0 w 4999"/>
              <a:gd name="connsiteY1" fmla="*/ 9877 h 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99" h="9877">
                <a:moveTo>
                  <a:pt x="4999" y="0"/>
                </a:moveTo>
                <a:lnTo>
                  <a:pt x="0" y="9877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ihandform 96"/>
          <p:cNvSpPr/>
          <p:nvPr/>
        </p:nvSpPr>
        <p:spPr>
          <a:xfrm>
            <a:off x="3009905" y="4728212"/>
            <a:ext cx="4762" cy="381017"/>
          </a:xfrm>
          <a:custGeom>
            <a:avLst/>
            <a:gdLst>
              <a:gd name="connsiteX0" fmla="*/ 0 w 14287"/>
              <a:gd name="connsiteY0" fmla="*/ 0 h 404813"/>
              <a:gd name="connsiteX1" fmla="*/ 14287 w 14287"/>
              <a:gd name="connsiteY1" fmla="*/ 404813 h 404813"/>
              <a:gd name="connsiteX0" fmla="*/ 0 w 4762"/>
              <a:gd name="connsiteY0" fmla="*/ 0 h 390526"/>
              <a:gd name="connsiteX1" fmla="*/ 4762 w 4762"/>
              <a:gd name="connsiteY1" fmla="*/ 390526 h 390526"/>
              <a:gd name="connsiteX0" fmla="*/ 0 w 20002"/>
              <a:gd name="connsiteY0" fmla="*/ 0 h 9878"/>
              <a:gd name="connsiteX1" fmla="*/ 20002 w 20002"/>
              <a:gd name="connsiteY1" fmla="*/ 9878 h 9878"/>
              <a:gd name="connsiteX0" fmla="*/ 4999 w 4999"/>
              <a:gd name="connsiteY0" fmla="*/ 0 h 9877"/>
              <a:gd name="connsiteX1" fmla="*/ 0 w 4999"/>
              <a:gd name="connsiteY1" fmla="*/ 9877 h 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99" h="9877">
                <a:moveTo>
                  <a:pt x="4999" y="0"/>
                </a:moveTo>
                <a:lnTo>
                  <a:pt x="0" y="9877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ihandform 120"/>
          <p:cNvSpPr/>
          <p:nvPr/>
        </p:nvSpPr>
        <p:spPr>
          <a:xfrm>
            <a:off x="642938" y="4714875"/>
            <a:ext cx="333375" cy="433388"/>
          </a:xfrm>
          <a:custGeom>
            <a:avLst/>
            <a:gdLst>
              <a:gd name="connsiteX0" fmla="*/ 0 w 333375"/>
              <a:gd name="connsiteY0" fmla="*/ 0 h 433388"/>
              <a:gd name="connsiteX1" fmla="*/ 333375 w 333375"/>
              <a:gd name="connsiteY1" fmla="*/ 433388 h 43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433388">
                <a:moveTo>
                  <a:pt x="0" y="0"/>
                </a:moveTo>
                <a:lnTo>
                  <a:pt x="333375" y="433388"/>
                </a:lnTo>
              </a:path>
            </a:pathLst>
          </a:cu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ihandform 121"/>
          <p:cNvSpPr/>
          <p:nvPr/>
        </p:nvSpPr>
        <p:spPr>
          <a:xfrm>
            <a:off x="976313" y="4729162"/>
            <a:ext cx="333375" cy="433388"/>
          </a:xfrm>
          <a:custGeom>
            <a:avLst/>
            <a:gdLst>
              <a:gd name="connsiteX0" fmla="*/ 0 w 333375"/>
              <a:gd name="connsiteY0" fmla="*/ 0 h 433388"/>
              <a:gd name="connsiteX1" fmla="*/ 333375 w 333375"/>
              <a:gd name="connsiteY1" fmla="*/ 433388 h 43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433388">
                <a:moveTo>
                  <a:pt x="0" y="0"/>
                </a:moveTo>
                <a:lnTo>
                  <a:pt x="333375" y="433388"/>
                </a:lnTo>
              </a:path>
            </a:pathLst>
          </a:cu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ihandform 123"/>
          <p:cNvSpPr/>
          <p:nvPr/>
        </p:nvSpPr>
        <p:spPr>
          <a:xfrm flipH="1">
            <a:off x="652462" y="4714857"/>
            <a:ext cx="657225" cy="433388"/>
          </a:xfrm>
          <a:custGeom>
            <a:avLst/>
            <a:gdLst>
              <a:gd name="connsiteX0" fmla="*/ 0 w 333375"/>
              <a:gd name="connsiteY0" fmla="*/ 0 h 433388"/>
              <a:gd name="connsiteX1" fmla="*/ 333375 w 333375"/>
              <a:gd name="connsiteY1" fmla="*/ 433388 h 43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433388">
                <a:moveTo>
                  <a:pt x="0" y="0"/>
                </a:moveTo>
                <a:lnTo>
                  <a:pt x="333375" y="433388"/>
                </a:lnTo>
              </a:path>
            </a:pathLst>
          </a:cu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409"/>
          <p:cNvSpPr>
            <a:spLocks noChangeArrowheads="1"/>
          </p:cNvSpPr>
          <p:nvPr/>
        </p:nvSpPr>
        <p:spPr bwMode="auto">
          <a:xfrm>
            <a:off x="1736415" y="330655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429"/>
          <p:cNvSpPr>
            <a:spLocks noChangeArrowheads="1"/>
          </p:cNvSpPr>
          <p:nvPr/>
        </p:nvSpPr>
        <p:spPr bwMode="auto">
          <a:xfrm flipV="1">
            <a:off x="1741177" y="646726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Rechteck 103"/>
          <p:cNvSpPr/>
          <p:nvPr/>
        </p:nvSpPr>
        <p:spPr>
          <a:xfrm>
            <a:off x="1310640" y="3253740"/>
            <a:ext cx="960120" cy="52578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hteck 108"/>
          <p:cNvSpPr/>
          <p:nvPr/>
        </p:nvSpPr>
        <p:spPr>
          <a:xfrm>
            <a:off x="1318260" y="6065520"/>
            <a:ext cx="960120" cy="52578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Gerade Verbindung 65"/>
          <p:cNvCxnSpPr/>
          <p:nvPr/>
        </p:nvCxnSpPr>
        <p:spPr>
          <a:xfrm flipH="1">
            <a:off x="1112528" y="3810580"/>
            <a:ext cx="360362" cy="4492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/>
        </p:nvCxnSpPr>
        <p:spPr>
          <a:xfrm>
            <a:off x="655328" y="4715457"/>
            <a:ext cx="4762" cy="4238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/>
        </p:nvCxnSpPr>
        <p:spPr>
          <a:xfrm>
            <a:off x="1125228" y="5625886"/>
            <a:ext cx="352425" cy="4492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77"/>
          <p:cNvCxnSpPr/>
          <p:nvPr/>
        </p:nvCxnSpPr>
        <p:spPr>
          <a:xfrm flipH="1">
            <a:off x="1490353" y="3809786"/>
            <a:ext cx="304800" cy="4492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80"/>
          <p:cNvCxnSpPr/>
          <p:nvPr/>
        </p:nvCxnSpPr>
        <p:spPr>
          <a:xfrm>
            <a:off x="976796" y="4713076"/>
            <a:ext cx="4762" cy="4238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81"/>
          <p:cNvCxnSpPr/>
          <p:nvPr/>
        </p:nvCxnSpPr>
        <p:spPr>
          <a:xfrm>
            <a:off x="1488760" y="5621129"/>
            <a:ext cx="304800" cy="4492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85"/>
          <p:cNvCxnSpPr/>
          <p:nvPr/>
        </p:nvCxnSpPr>
        <p:spPr>
          <a:xfrm>
            <a:off x="1831660" y="5623510"/>
            <a:ext cx="304800" cy="4492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86"/>
          <p:cNvCxnSpPr/>
          <p:nvPr/>
        </p:nvCxnSpPr>
        <p:spPr>
          <a:xfrm>
            <a:off x="1307790" y="4727363"/>
            <a:ext cx="4762" cy="4238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 flipH="1">
            <a:off x="1818965" y="3802643"/>
            <a:ext cx="304800" cy="4492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104"/>
          <p:cNvCxnSpPr/>
          <p:nvPr/>
        </p:nvCxnSpPr>
        <p:spPr>
          <a:xfrm flipH="1">
            <a:off x="1649103" y="4259853"/>
            <a:ext cx="512762" cy="469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11"/>
          <p:cNvCxnSpPr/>
          <p:nvPr/>
        </p:nvCxnSpPr>
        <p:spPr>
          <a:xfrm>
            <a:off x="1653865" y="5149637"/>
            <a:ext cx="512763" cy="469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114"/>
          <p:cNvCxnSpPr/>
          <p:nvPr/>
        </p:nvCxnSpPr>
        <p:spPr>
          <a:xfrm flipH="1">
            <a:off x="1979303" y="4259854"/>
            <a:ext cx="552450" cy="469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 Verbindung 122"/>
          <p:cNvCxnSpPr/>
          <p:nvPr/>
        </p:nvCxnSpPr>
        <p:spPr>
          <a:xfrm>
            <a:off x="1978514" y="5141704"/>
            <a:ext cx="568325" cy="469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126"/>
          <p:cNvCxnSpPr/>
          <p:nvPr/>
        </p:nvCxnSpPr>
        <p:spPr>
          <a:xfrm>
            <a:off x="2122051" y="3803316"/>
            <a:ext cx="406400" cy="45402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129"/>
          <p:cNvCxnSpPr/>
          <p:nvPr/>
        </p:nvCxnSpPr>
        <p:spPr>
          <a:xfrm flipH="1">
            <a:off x="2339542" y="4736221"/>
            <a:ext cx="666750" cy="4064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132"/>
          <p:cNvCxnSpPr/>
          <p:nvPr/>
        </p:nvCxnSpPr>
        <p:spPr>
          <a:xfrm flipH="1">
            <a:off x="2130115" y="5616367"/>
            <a:ext cx="422275" cy="45402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135"/>
          <p:cNvCxnSpPr/>
          <p:nvPr/>
        </p:nvCxnSpPr>
        <p:spPr>
          <a:xfrm>
            <a:off x="1798454" y="3801981"/>
            <a:ext cx="366712" cy="45402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Gerade Verbindung 138"/>
          <p:cNvCxnSpPr/>
          <p:nvPr/>
        </p:nvCxnSpPr>
        <p:spPr>
          <a:xfrm>
            <a:off x="2668401" y="4743364"/>
            <a:ext cx="334962" cy="4064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Gerade Verbindung 142"/>
          <p:cNvCxnSpPr/>
          <p:nvPr/>
        </p:nvCxnSpPr>
        <p:spPr>
          <a:xfrm flipH="1">
            <a:off x="1811027" y="5610017"/>
            <a:ext cx="366713" cy="45402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Gerade Verbindung 145"/>
          <p:cNvCxnSpPr/>
          <p:nvPr/>
        </p:nvCxnSpPr>
        <p:spPr>
          <a:xfrm>
            <a:off x="1468254" y="3805156"/>
            <a:ext cx="366712" cy="45402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Gerade Verbindung 146"/>
          <p:cNvCxnSpPr/>
          <p:nvPr/>
        </p:nvCxnSpPr>
        <p:spPr>
          <a:xfrm flipH="1">
            <a:off x="1984065" y="4738480"/>
            <a:ext cx="349250" cy="41116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149"/>
          <p:cNvCxnSpPr/>
          <p:nvPr/>
        </p:nvCxnSpPr>
        <p:spPr>
          <a:xfrm flipH="1">
            <a:off x="1468127" y="5603667"/>
            <a:ext cx="366713" cy="45402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150"/>
          <p:cNvCxnSpPr/>
          <p:nvPr/>
        </p:nvCxnSpPr>
        <p:spPr>
          <a:xfrm>
            <a:off x="1485590" y="4244768"/>
            <a:ext cx="488950" cy="47942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Gerade Verbindung 155"/>
          <p:cNvCxnSpPr/>
          <p:nvPr/>
        </p:nvCxnSpPr>
        <p:spPr>
          <a:xfrm flipH="1">
            <a:off x="1493527" y="5146467"/>
            <a:ext cx="158750" cy="47466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Gerade Verbindung 158"/>
          <p:cNvCxnSpPr/>
          <p:nvPr/>
        </p:nvCxnSpPr>
        <p:spPr>
          <a:xfrm>
            <a:off x="1114115" y="4247943"/>
            <a:ext cx="536575" cy="471487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Gerade Verbindung 161"/>
          <p:cNvCxnSpPr/>
          <p:nvPr/>
        </p:nvCxnSpPr>
        <p:spPr>
          <a:xfrm flipH="1">
            <a:off x="1122058" y="5146466"/>
            <a:ext cx="1554162" cy="47625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Inhaltsplatzhalter 2"/>
          <p:cNvSpPr txBox="1">
            <a:spLocks/>
          </p:cNvSpPr>
          <p:nvPr/>
        </p:nvSpPr>
        <p:spPr>
          <a:xfrm>
            <a:off x="3465194" y="2876939"/>
            <a:ext cx="5640705" cy="441998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CH" sz="2400" b="1" dirty="0" err="1" smtClean="0">
                <a:solidFill>
                  <a:srgbClr val="FF0000"/>
                </a:solidFill>
              </a:rPr>
              <a:t>Symmetric</a:t>
            </a:r>
            <a:r>
              <a:rPr lang="de-CH" sz="2400" b="1" dirty="0" smtClean="0">
                <a:solidFill>
                  <a:srgbClr val="FF0000"/>
                </a:solidFill>
              </a:rPr>
              <a:t> </a:t>
            </a:r>
            <a:r>
              <a:rPr lang="de-CH" sz="2400" b="1" dirty="0" err="1" smtClean="0">
                <a:solidFill>
                  <a:srgbClr val="FF0000"/>
                </a:solidFill>
              </a:rPr>
              <a:t>chain</a:t>
            </a:r>
            <a:r>
              <a:rPr lang="de-CH" sz="2400" b="1" dirty="0" smtClean="0">
                <a:solidFill>
                  <a:srgbClr val="FF0000"/>
                </a:solidFill>
              </a:rPr>
              <a:t> </a:t>
            </a:r>
            <a:r>
              <a:rPr lang="de-CH" sz="2400" b="1" dirty="0" err="1" smtClean="0">
                <a:solidFill>
                  <a:srgbClr val="FF0000"/>
                </a:solidFill>
              </a:rPr>
              <a:t>decomposition</a:t>
            </a:r>
            <a:r>
              <a:rPr lang="de-CH" sz="2400" b="1" dirty="0" smtClean="0">
                <a:solidFill>
                  <a:srgbClr val="FF0000"/>
                </a:solidFill>
              </a:rPr>
              <a:t> </a:t>
            </a:r>
            <a:r>
              <a:rPr lang="de-CH" sz="2400" dirty="0" smtClean="0"/>
              <a:t>(SCD)</a:t>
            </a:r>
          </a:p>
        </p:txBody>
      </p:sp>
      <p:sp>
        <p:nvSpPr>
          <p:cNvPr id="166" name="Inhaltsplatzhalter 2"/>
          <p:cNvSpPr txBox="1">
            <a:spLocks/>
          </p:cNvSpPr>
          <p:nvPr/>
        </p:nvSpPr>
        <p:spPr>
          <a:xfrm>
            <a:off x="3465195" y="3364619"/>
            <a:ext cx="4886325" cy="441998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dirty="0" err="1" smtClean="0"/>
              <a:t>consider</a:t>
            </a:r>
            <a:r>
              <a:rPr lang="de-CH" sz="2400" dirty="0" smtClean="0"/>
              <a:t> </a:t>
            </a:r>
            <a:r>
              <a:rPr lang="de-CH" sz="2400" dirty="0" err="1" smtClean="0"/>
              <a:t>two</a:t>
            </a:r>
            <a:r>
              <a:rPr lang="de-CH" sz="2400" dirty="0" smtClean="0"/>
              <a:t> </a:t>
            </a:r>
            <a:r>
              <a:rPr lang="de-CH" sz="2400" dirty="0" err="1" smtClean="0"/>
              <a:t>edge-disjoint</a:t>
            </a:r>
            <a:r>
              <a:rPr lang="de-CH" sz="2400" dirty="0" smtClean="0"/>
              <a:t> </a:t>
            </a:r>
            <a:r>
              <a:rPr lang="de-CH" sz="2400" dirty="0" err="1" smtClean="0"/>
              <a:t>SCDs</a:t>
            </a:r>
            <a:r>
              <a:rPr lang="de-CH" sz="2400" dirty="0" smtClean="0"/>
              <a:t> (</a:t>
            </a:r>
            <a:r>
              <a:rPr lang="de-CH" sz="2400" dirty="0" err="1" smtClean="0"/>
              <a:t>they</a:t>
            </a:r>
            <a:r>
              <a:rPr lang="de-CH" sz="2400" dirty="0" smtClean="0"/>
              <a:t> </a:t>
            </a:r>
            <a:r>
              <a:rPr lang="de-CH" sz="2400" dirty="0" err="1" smtClean="0"/>
              <a:t>exist</a:t>
            </a:r>
            <a:r>
              <a:rPr lang="de-CH" sz="2400" dirty="0" smtClean="0"/>
              <a:t> </a:t>
            </a:r>
            <a:r>
              <a:rPr lang="de-CH" sz="2400" dirty="0" err="1" smtClean="0"/>
              <a:t>by</a:t>
            </a:r>
            <a:r>
              <a:rPr lang="de-CH" sz="2400" dirty="0" smtClean="0"/>
              <a:t>  </a:t>
            </a:r>
            <a:r>
              <a:rPr lang="de-CH" b="1" i="1" dirty="0" smtClean="0">
                <a:solidFill>
                  <a:prstClr val="black"/>
                </a:solidFill>
              </a:rPr>
              <a:t>[Shearer </a:t>
            </a:r>
            <a:r>
              <a:rPr lang="de-CH" b="1" i="1" dirty="0" err="1" smtClean="0">
                <a:solidFill>
                  <a:prstClr val="black"/>
                </a:solidFill>
              </a:rPr>
              <a:t>Kleitman</a:t>
            </a:r>
            <a:r>
              <a:rPr lang="de-CH" b="1" i="1" dirty="0" smtClean="0">
                <a:solidFill>
                  <a:prstClr val="black"/>
                </a:solidFill>
              </a:rPr>
              <a:t> 79]</a:t>
            </a:r>
            <a:r>
              <a:rPr lang="de-CH" sz="2400" dirty="0" smtClean="0"/>
              <a:t>)</a:t>
            </a:r>
          </a:p>
        </p:txBody>
      </p:sp>
      <p:sp>
        <p:nvSpPr>
          <p:cNvPr id="167" name="Inhaltsplatzhalter 2"/>
          <p:cNvSpPr txBox="1">
            <a:spLocks/>
          </p:cNvSpPr>
          <p:nvPr/>
        </p:nvSpPr>
        <p:spPr>
          <a:xfrm>
            <a:off x="3465195" y="4202819"/>
            <a:ext cx="5423083" cy="441998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CH" sz="2400" dirty="0" smtClean="0"/>
              <a:t>all </a:t>
            </a:r>
            <a:r>
              <a:rPr lang="de-CH" sz="2400" dirty="0" err="1" smtClean="0"/>
              <a:t>chains</a:t>
            </a:r>
            <a:r>
              <a:rPr lang="de-CH" sz="2400" dirty="0" smtClean="0"/>
              <a:t> </a:t>
            </a:r>
            <a:r>
              <a:rPr lang="de-CH" sz="2400" dirty="0" err="1" smtClean="0"/>
              <a:t>have</a:t>
            </a:r>
            <a:r>
              <a:rPr lang="de-CH" sz="2400" dirty="0" smtClean="0"/>
              <a:t> </a:t>
            </a:r>
            <a:r>
              <a:rPr lang="de-CH" sz="2400" dirty="0" err="1" smtClean="0"/>
              <a:t>odd</a:t>
            </a:r>
            <a:r>
              <a:rPr lang="de-CH" sz="2400" dirty="0" smtClean="0"/>
              <a:t> </a:t>
            </a:r>
            <a:r>
              <a:rPr lang="de-CH" sz="2400" dirty="0" err="1" smtClean="0"/>
              <a:t>length</a:t>
            </a:r>
            <a:r>
              <a:rPr lang="de-CH" sz="2400" dirty="0" smtClean="0"/>
              <a:t>, </a:t>
            </a:r>
            <a:r>
              <a:rPr lang="de-CH" sz="2400" dirty="0" err="1" smtClean="0"/>
              <a:t>even</a:t>
            </a:r>
            <a:r>
              <a:rPr lang="de-CH" sz="2400" dirty="0" smtClean="0"/>
              <a:t> </a:t>
            </a:r>
            <a:r>
              <a:rPr lang="de-CH" sz="2400" dirty="0" err="1" smtClean="0"/>
              <a:t>after</a:t>
            </a:r>
            <a:r>
              <a:rPr lang="de-CH" sz="2400" dirty="0" smtClean="0"/>
              <a:t> </a:t>
            </a:r>
            <a:r>
              <a:rPr lang="de-CH" sz="2400" dirty="0" err="1" smtClean="0"/>
              <a:t>restricting</a:t>
            </a:r>
            <a:r>
              <a:rPr lang="de-CH" sz="2400" dirty="0" smtClean="0"/>
              <a:t> to </a:t>
            </a:r>
            <a:r>
              <a:rPr lang="de-CH" sz="2400" dirty="0" err="1" smtClean="0"/>
              <a:t>middle</a:t>
            </a:r>
            <a:r>
              <a:rPr lang="de-CH" sz="2400" dirty="0" smtClean="0"/>
              <a:t>        </a:t>
            </a:r>
            <a:r>
              <a:rPr lang="de-CH" sz="2400" dirty="0" err="1" smtClean="0"/>
              <a:t>levels</a:t>
            </a:r>
            <a:r>
              <a:rPr lang="de-CH" sz="2400" dirty="0" smtClean="0"/>
              <a:t> </a:t>
            </a:r>
          </a:p>
        </p:txBody>
      </p:sp>
      <p:sp>
        <p:nvSpPr>
          <p:cNvPr id="169" name="Inhaltsplatzhalter 2"/>
          <p:cNvSpPr txBox="1">
            <a:spLocks/>
          </p:cNvSpPr>
          <p:nvPr/>
        </p:nvSpPr>
        <p:spPr>
          <a:xfrm>
            <a:off x="3454862" y="5006148"/>
            <a:ext cx="5423083" cy="441998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CH" sz="2400" dirty="0" err="1" smtClean="0"/>
              <a:t>taking</a:t>
            </a:r>
            <a:r>
              <a:rPr lang="de-CH" sz="2400" dirty="0" smtClean="0"/>
              <a:t> </a:t>
            </a:r>
            <a:r>
              <a:rPr lang="de-CH" sz="2400" dirty="0" err="1" smtClean="0"/>
              <a:t>every</a:t>
            </a:r>
            <a:r>
              <a:rPr lang="de-CH" sz="2400" dirty="0" smtClean="0"/>
              <a:t> second edge </a:t>
            </a:r>
            <a:r>
              <a:rPr lang="de-CH" sz="2400" dirty="0" err="1" smtClean="0"/>
              <a:t>yields</a:t>
            </a:r>
            <a:r>
              <a:rPr lang="de-CH" sz="2400" dirty="0" smtClean="0"/>
              <a:t> </a:t>
            </a:r>
            <a:r>
              <a:rPr lang="de-CH" sz="2400" dirty="0" err="1" smtClean="0"/>
              <a:t>two</a:t>
            </a:r>
            <a:r>
              <a:rPr lang="de-CH" sz="2400" dirty="0" smtClean="0"/>
              <a:t> </a:t>
            </a:r>
            <a:r>
              <a:rPr lang="de-CH" sz="2400" dirty="0" err="1" smtClean="0"/>
              <a:t>edge-disjoint</a:t>
            </a:r>
            <a:r>
              <a:rPr lang="de-CH" sz="2400" dirty="0" smtClean="0"/>
              <a:t> </a:t>
            </a:r>
            <a:r>
              <a:rPr lang="de-CH" sz="2400" dirty="0" err="1" smtClean="0"/>
              <a:t>perfect</a:t>
            </a:r>
            <a:r>
              <a:rPr lang="de-CH" sz="2400" dirty="0" smtClean="0"/>
              <a:t> </a:t>
            </a:r>
            <a:r>
              <a:rPr lang="de-CH" sz="2400" dirty="0" err="1" smtClean="0"/>
              <a:t>matchings</a:t>
            </a:r>
            <a:endParaRPr lang="de-CH" sz="2400" dirty="0" smtClean="0"/>
          </a:p>
        </p:txBody>
      </p:sp>
      <p:sp>
        <p:nvSpPr>
          <p:cNvPr id="170" name="Inhaltsplatzhalter 2"/>
          <p:cNvSpPr txBox="1">
            <a:spLocks/>
          </p:cNvSpPr>
          <p:nvPr/>
        </p:nvSpPr>
        <p:spPr>
          <a:xfrm>
            <a:off x="3453700" y="5785325"/>
            <a:ext cx="5423083" cy="441998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CH" sz="2400" dirty="0" err="1" smtClean="0"/>
              <a:t>their</a:t>
            </a:r>
            <a:r>
              <a:rPr lang="de-CH" sz="2400" dirty="0" smtClean="0"/>
              <a:t> </a:t>
            </a:r>
            <a:r>
              <a:rPr lang="de-CH" sz="2400" dirty="0" err="1" smtClean="0"/>
              <a:t>union</a:t>
            </a:r>
            <a:r>
              <a:rPr lang="de-CH" sz="2400" dirty="0" smtClean="0"/>
              <a:t> </a:t>
            </a:r>
            <a:r>
              <a:rPr lang="de-CH" sz="2400" dirty="0" err="1" smtClean="0"/>
              <a:t>is</a:t>
            </a:r>
            <a:r>
              <a:rPr lang="de-CH" sz="2400" dirty="0" smtClean="0"/>
              <a:t> a 2-factor</a:t>
            </a:r>
          </a:p>
        </p:txBody>
      </p:sp>
      <p:sp>
        <p:nvSpPr>
          <p:cNvPr id="171" name="Rechteck 170"/>
          <p:cNvSpPr/>
          <p:nvPr/>
        </p:nvSpPr>
        <p:spPr>
          <a:xfrm>
            <a:off x="8689146" y="6409794"/>
            <a:ext cx="202018" cy="2020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416"/>
          <p:cNvSpPr>
            <a:spLocks noChangeArrowheads="1"/>
          </p:cNvSpPr>
          <p:nvPr/>
        </p:nvSpPr>
        <p:spPr bwMode="auto">
          <a:xfrm>
            <a:off x="1063315" y="420508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417"/>
          <p:cNvSpPr>
            <a:spLocks noChangeArrowheads="1"/>
          </p:cNvSpPr>
          <p:nvPr/>
        </p:nvSpPr>
        <p:spPr bwMode="auto">
          <a:xfrm>
            <a:off x="1441140" y="420190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418"/>
          <p:cNvSpPr>
            <a:spLocks noChangeArrowheads="1"/>
          </p:cNvSpPr>
          <p:nvPr/>
        </p:nvSpPr>
        <p:spPr bwMode="auto">
          <a:xfrm>
            <a:off x="1771340" y="420666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419"/>
          <p:cNvSpPr>
            <a:spLocks noChangeArrowheads="1"/>
          </p:cNvSpPr>
          <p:nvPr/>
        </p:nvSpPr>
        <p:spPr bwMode="auto">
          <a:xfrm>
            <a:off x="2112652" y="420666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420"/>
          <p:cNvSpPr>
            <a:spLocks noChangeArrowheads="1"/>
          </p:cNvSpPr>
          <p:nvPr/>
        </p:nvSpPr>
        <p:spPr bwMode="auto">
          <a:xfrm>
            <a:off x="2482540" y="421143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421"/>
          <p:cNvSpPr>
            <a:spLocks noChangeArrowheads="1"/>
          </p:cNvSpPr>
          <p:nvPr/>
        </p:nvSpPr>
        <p:spPr bwMode="auto">
          <a:xfrm>
            <a:off x="606115" y="467498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422"/>
          <p:cNvSpPr>
            <a:spLocks noChangeArrowheads="1"/>
          </p:cNvSpPr>
          <p:nvPr/>
        </p:nvSpPr>
        <p:spPr bwMode="auto">
          <a:xfrm>
            <a:off x="928377" y="467180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423"/>
          <p:cNvSpPr>
            <a:spLocks noChangeArrowheads="1"/>
          </p:cNvSpPr>
          <p:nvPr/>
        </p:nvSpPr>
        <p:spPr bwMode="auto">
          <a:xfrm>
            <a:off x="1258577" y="467656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424"/>
          <p:cNvSpPr>
            <a:spLocks noChangeArrowheads="1"/>
          </p:cNvSpPr>
          <p:nvPr/>
        </p:nvSpPr>
        <p:spPr bwMode="auto">
          <a:xfrm>
            <a:off x="1599890" y="467656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425"/>
          <p:cNvSpPr>
            <a:spLocks noChangeArrowheads="1"/>
          </p:cNvSpPr>
          <p:nvPr/>
        </p:nvSpPr>
        <p:spPr bwMode="auto">
          <a:xfrm>
            <a:off x="1930090" y="468133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426"/>
          <p:cNvSpPr>
            <a:spLocks noChangeArrowheads="1"/>
          </p:cNvSpPr>
          <p:nvPr/>
        </p:nvSpPr>
        <p:spPr bwMode="auto">
          <a:xfrm>
            <a:off x="2284102" y="468133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427"/>
          <p:cNvSpPr>
            <a:spLocks noChangeArrowheads="1"/>
          </p:cNvSpPr>
          <p:nvPr/>
        </p:nvSpPr>
        <p:spPr bwMode="auto">
          <a:xfrm>
            <a:off x="2625415" y="468133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428"/>
          <p:cNvSpPr>
            <a:spLocks noChangeArrowheads="1"/>
          </p:cNvSpPr>
          <p:nvPr/>
        </p:nvSpPr>
        <p:spPr bwMode="auto">
          <a:xfrm>
            <a:off x="2955615" y="468609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433"/>
          <p:cNvSpPr>
            <a:spLocks noChangeArrowheads="1"/>
          </p:cNvSpPr>
          <p:nvPr/>
        </p:nvSpPr>
        <p:spPr bwMode="auto">
          <a:xfrm flipV="1">
            <a:off x="1076015" y="556874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434"/>
          <p:cNvSpPr>
            <a:spLocks noChangeArrowheads="1"/>
          </p:cNvSpPr>
          <p:nvPr/>
        </p:nvSpPr>
        <p:spPr bwMode="auto">
          <a:xfrm flipV="1">
            <a:off x="1445902" y="557191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35"/>
          <p:cNvSpPr>
            <a:spLocks noChangeArrowheads="1"/>
          </p:cNvSpPr>
          <p:nvPr/>
        </p:nvSpPr>
        <p:spPr bwMode="auto">
          <a:xfrm flipV="1">
            <a:off x="1776102" y="556715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36"/>
          <p:cNvSpPr>
            <a:spLocks noChangeArrowheads="1"/>
          </p:cNvSpPr>
          <p:nvPr/>
        </p:nvSpPr>
        <p:spPr bwMode="auto">
          <a:xfrm flipV="1">
            <a:off x="2117415" y="556715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37"/>
          <p:cNvSpPr>
            <a:spLocks noChangeArrowheads="1"/>
          </p:cNvSpPr>
          <p:nvPr/>
        </p:nvSpPr>
        <p:spPr bwMode="auto">
          <a:xfrm flipV="1">
            <a:off x="2503177" y="556239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438"/>
          <p:cNvSpPr>
            <a:spLocks noChangeArrowheads="1"/>
          </p:cNvSpPr>
          <p:nvPr/>
        </p:nvSpPr>
        <p:spPr bwMode="auto">
          <a:xfrm flipV="1">
            <a:off x="610877" y="509884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439"/>
          <p:cNvSpPr>
            <a:spLocks noChangeArrowheads="1"/>
          </p:cNvSpPr>
          <p:nvPr/>
        </p:nvSpPr>
        <p:spPr bwMode="auto">
          <a:xfrm flipV="1">
            <a:off x="933140" y="510201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440"/>
          <p:cNvSpPr>
            <a:spLocks noChangeArrowheads="1"/>
          </p:cNvSpPr>
          <p:nvPr/>
        </p:nvSpPr>
        <p:spPr bwMode="auto">
          <a:xfrm flipV="1">
            <a:off x="1263340" y="509725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441"/>
          <p:cNvSpPr>
            <a:spLocks noChangeArrowheads="1"/>
          </p:cNvSpPr>
          <p:nvPr/>
        </p:nvSpPr>
        <p:spPr bwMode="auto">
          <a:xfrm flipV="1">
            <a:off x="1604652" y="509725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442"/>
          <p:cNvSpPr>
            <a:spLocks noChangeArrowheads="1"/>
          </p:cNvSpPr>
          <p:nvPr/>
        </p:nvSpPr>
        <p:spPr bwMode="auto">
          <a:xfrm flipV="1">
            <a:off x="1934852" y="509249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443"/>
          <p:cNvSpPr>
            <a:spLocks noChangeArrowheads="1"/>
          </p:cNvSpPr>
          <p:nvPr/>
        </p:nvSpPr>
        <p:spPr bwMode="auto">
          <a:xfrm flipV="1">
            <a:off x="2288865" y="509249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444"/>
          <p:cNvSpPr>
            <a:spLocks noChangeArrowheads="1"/>
          </p:cNvSpPr>
          <p:nvPr/>
        </p:nvSpPr>
        <p:spPr bwMode="auto">
          <a:xfrm flipV="1">
            <a:off x="2630177" y="509249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445"/>
          <p:cNvSpPr>
            <a:spLocks noChangeArrowheads="1"/>
          </p:cNvSpPr>
          <p:nvPr/>
        </p:nvSpPr>
        <p:spPr bwMode="auto">
          <a:xfrm flipV="1">
            <a:off x="2960377" y="508773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413"/>
          <p:cNvSpPr>
            <a:spLocks noChangeArrowheads="1"/>
          </p:cNvSpPr>
          <p:nvPr/>
        </p:nvSpPr>
        <p:spPr bwMode="auto">
          <a:xfrm>
            <a:off x="1423677" y="375581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414"/>
          <p:cNvSpPr>
            <a:spLocks noChangeArrowheads="1"/>
          </p:cNvSpPr>
          <p:nvPr/>
        </p:nvSpPr>
        <p:spPr bwMode="auto">
          <a:xfrm>
            <a:off x="1745940" y="375264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415"/>
          <p:cNvSpPr>
            <a:spLocks noChangeArrowheads="1"/>
          </p:cNvSpPr>
          <p:nvPr/>
        </p:nvSpPr>
        <p:spPr bwMode="auto">
          <a:xfrm>
            <a:off x="2076140" y="375740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430"/>
          <p:cNvSpPr>
            <a:spLocks noChangeArrowheads="1"/>
          </p:cNvSpPr>
          <p:nvPr/>
        </p:nvSpPr>
        <p:spPr bwMode="auto">
          <a:xfrm flipV="1">
            <a:off x="1428440" y="601800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431"/>
          <p:cNvSpPr>
            <a:spLocks noChangeArrowheads="1"/>
          </p:cNvSpPr>
          <p:nvPr/>
        </p:nvSpPr>
        <p:spPr bwMode="auto">
          <a:xfrm flipV="1">
            <a:off x="1750702" y="602118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432"/>
          <p:cNvSpPr>
            <a:spLocks noChangeArrowheads="1"/>
          </p:cNvSpPr>
          <p:nvPr/>
        </p:nvSpPr>
        <p:spPr bwMode="auto">
          <a:xfrm flipV="1">
            <a:off x="2080902" y="601641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2" name="Gruppieren 117"/>
          <p:cNvGrpSpPr/>
          <p:nvPr/>
        </p:nvGrpSpPr>
        <p:grpSpPr>
          <a:xfrm>
            <a:off x="416802" y="1256708"/>
            <a:ext cx="8514548" cy="1435409"/>
            <a:chOff x="416802" y="2811188"/>
            <a:chExt cx="8514548" cy="1435409"/>
          </a:xfrm>
        </p:grpSpPr>
        <p:sp>
          <p:nvSpPr>
            <p:cNvPr id="173" name="Inhaltsplatzhalter 2"/>
            <p:cNvSpPr txBox="1">
              <a:spLocks/>
            </p:cNvSpPr>
            <p:nvPr/>
          </p:nvSpPr>
          <p:spPr>
            <a:xfrm>
              <a:off x="416802" y="2811188"/>
              <a:ext cx="8514548" cy="143540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kumimoji="0" lang="de-CH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Theorem 9 </a:t>
              </a:r>
              <a:r>
                <a:rPr lang="de-CH" b="1" i="1" dirty="0" smtClean="0">
                  <a:solidFill>
                    <a:prstClr val="black"/>
                  </a:solidFill>
                </a:rPr>
                <a:t>[Jäger, Gregor, M., </a:t>
              </a:r>
              <a:r>
                <a:rPr lang="de-CH" b="1" i="1" dirty="0" err="1" smtClean="0">
                  <a:solidFill>
                    <a:prstClr val="black"/>
                  </a:solidFill>
                </a:rPr>
                <a:t>Sawada</a:t>
              </a:r>
              <a:r>
                <a:rPr lang="de-CH" b="1" i="1" dirty="0" smtClean="0">
                  <a:solidFill>
                    <a:prstClr val="black"/>
                  </a:solidFill>
                </a:rPr>
                <a:t>, Wille ICALP 18]</a:t>
              </a:r>
              <a:r>
                <a:rPr lang="de-CH" sz="2400" b="1" dirty="0" smtClean="0"/>
                <a:t>:</a:t>
              </a:r>
              <a:endPara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indent="-342900">
                <a:spcBef>
                  <a:spcPct val="20000"/>
                </a:spcBef>
                <a:defRPr/>
              </a:pPr>
              <a:r>
                <a:rPr lang="de-CH" sz="2400" dirty="0" smtClean="0"/>
                <a:t>              has a 2-factor </a:t>
              </a:r>
              <a:r>
                <a:rPr lang="de-CH" sz="2400" dirty="0" err="1" smtClean="0"/>
                <a:t>through</a:t>
              </a:r>
              <a:r>
                <a:rPr lang="de-CH" sz="2400" dirty="0" smtClean="0"/>
                <a:t> the </a:t>
              </a:r>
              <a:r>
                <a:rPr lang="de-CH" sz="2400" dirty="0" err="1" smtClean="0"/>
                <a:t>middle</a:t>
              </a:r>
              <a:r>
                <a:rPr lang="de-CH" sz="2400" dirty="0" smtClean="0"/>
                <a:t>        </a:t>
              </a:r>
              <a:r>
                <a:rPr lang="de-CH" sz="2400" dirty="0" err="1" smtClean="0"/>
                <a:t>levels</a:t>
              </a:r>
              <a:endParaRPr lang="de-CH" sz="2400" dirty="0" smtClean="0"/>
            </a:p>
            <a:p>
              <a:pPr marL="342900" indent="-342900">
                <a:spcBef>
                  <a:spcPct val="20000"/>
                </a:spcBef>
                <a:defRPr/>
              </a:pPr>
              <a:r>
                <a:rPr lang="de-CH" sz="2400" dirty="0" err="1" smtClean="0"/>
                <a:t>for</a:t>
              </a:r>
              <a:r>
                <a:rPr lang="de-CH" sz="2400" dirty="0" smtClean="0"/>
                <a:t> all             and                             .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05145" y="3288545"/>
              <a:ext cx="355207" cy="326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9244" y="3295966"/>
              <a:ext cx="900100" cy="361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02356" y="3789795"/>
              <a:ext cx="68262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12400" y="3723724"/>
              <a:ext cx="1903781" cy="381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1827" y="4640472"/>
            <a:ext cx="322834" cy="2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17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xQHBhUUBxQUFhQWFxoZGBYXFhQYIRgYGhccFyAaGhwdHCggGhwlHhoWITEhJSouLi4uHyM1ODM4NygtLisBCgoKDg0OGhAQGywmICYsLC83NzcvLC00LywvLCwsLzQwLCwsLjQvLC4sLCwsLCw0LCwsLy0sLC4sLCwsLCwtLP/AABEIAN8A4gMBEQACEQEDEQH/xAAcAAEAAgIDAQAAAAAAAAAAAAAABgcEBQIDCAH/xABAEAACAQIDBAYHBwIEBwAAAAAAAQIDEQQFBiExQWEHEiJRcYETFSNCcpGhFDJSYoKxwZKyFiQzwkNTg6LR4fD/xAAbAQEAAgMBAQAAAAAAAAAAAAAABAUCAwYHAf/EADYRAQABAwEEBwgCAQQDAAAAAAABAgMEEQUSITEGQVFhcYGhExQiMpGxwdHh8EIzUnKSI0OC/9oADAMBAAIRAxEAPwC8QAAAAAxczzCnlWClVx0lGEd7f7JcW+4xrriiNZbsfHuZFyLduNZlS+qdcV87xX+WlKlRjK8IRdm2ndSm1vd9tty+pU3smqueHCHoWztiWMWj44iqqY4zPLwiOz1n0XBpzMvW+RUa2y84Jyt+JbJLykmWlqvfoipwWfje7ZNdrsn06vRsjYiAAAAAAAAAAAAAAAAAAAAAAAAAAAAMTNMxp5VgZVcdJRhFbX/CXFvuMa64ojWW/Hx7mRci3bjWZUbq/VFTUuOvUvGlF+zp33c33yf03FPevTdnuej7M2Zbwbekcap5z+I7mgNC0W90P4/0+RVKUntpVLpd0Zq6/wC5TLTBq1omnscJ0osbmTTdj/KPWP40T4muYAAAAAAAAAAAAAAAAAAAAAAAAAAAxczzCnleClVx0lGEVtb/AGXe33GNdcURrLdj49zIuRbtxrMqM1fqipqXHXneNKL9nTvu/NLvk/puKe9fm7Pc9I2Xsu3g29I41Tzn8R3NAaFoATfokx/2bUrpyeyrTat+aPaX065MwqtLmna5zpNY38SLkf4zH0nh99Fylq4AAAAAAAAAAAAAAAAAAAAAAAAAAGNmOPp5ZgpVcdJRhFXbf7Lvb3JcTGqqKY1lusWLl+5Fu3Gsyo3WOqampcdeV40Yv2dP/dLvk/puXFunv35uz3PR9l7Lt4NvTnXPOfxHd90eNC1AAGdkWP8AVmc0a3CFSLfw37S+VzO3Vu1RUjZlj29iu12xMefV6vRqd1sL55M+gAAAAAAAAAAAAAAAAAAAAAAAACmuljMqlfUTo1JeypqLjFbF1pRu5Pve23JeLvVZlczXu9UO/wCjWNboxfbRHxVTOs90Ty8P72IQQ3RgAAAAvzQeZ+tdLUZyd5RXo5fFDs3firPzLrHr37cS8x2zje75ldMcpnWPCeP8JAb1WAAAADhVqKjTcqzUYpXbbSSS4tvcj5M6cZZU0zVMU0xrMo/jNdYDCStPERk/yKU/rFNfU0VZVqOtaWth59yNYtzHjpH34sWHSPgJb6k1406n8JmPvlrtbp6OZ8f4x9YZ+E1lgcX/AKWJpr424f3pGynItTyqRrux86381qfLj9tW5oYiGIhfDyjJd8Wn+xtiYnkr67ddE6VRMeLtPrAAAAAAAAAAAAACoOmHBehz6nVW6pTt+qD2/SUSrzqdK4nth3fRa9vY1dv/AG1ek/zEoEQnTgAAAAsfodzb0WMq4apumvSQ+KOyS8WrP9LJ+Dc0maHJ9KcTet0ZEdXCfCeXrr9Vqlk4kAAAAFQ9J2qvWGKeFwL9lB+0a9+a4c4xfzfgiry7+9O5HJ3fR7ZXsaIybkfFPLuj9z9vGUBITpwABzpVHRnei3FrjFtP5o+xOnJjVTFUaVRrDc4HV+NwP+hiajXdNqp/embaci5TyqV97ZGFd+a1Hlw+2iw+jvVeK1DjqkMeqbhCF3KMWpdZySS+9a1lLhwJ2LfruTMVOV27srFw7dNVrXWZ5a6xppx6tezrT0muZAAAAAAAAAACHdKeWfb9LudNdqjJT/T92XlZ3/SRcyjet69i/wCjmT7LMiieVcaefOP15qUKh6GAAAADNyXMZZTm1OtS305J271ua802vMzor3KoqhHy8enIs12quuNP19JeisLiI4rDRnQd4zipRfemrpl7ExMaw8ouW6rdc0VRxidHafWAAAh/SPqj1Hlvo8I/b1VstvhDc5+PBc7vgRcq9uU6RzlfbB2Z71d9pXHwU+s9n5nu8VJlQ9EAAAAAAt7ofy/0GR1K0ltq1LLnGCt/c5lpg0aUTV2uE6UZG/kU2o/xj1n+NE+JrmAAAAAAAAAAA68TQjisPKFdXjOLjJd6as18j5MRMaSzt11W6orp5xOvnDzlm2AlleZ1KNbfTm4370tz81Z+ZQ10zRVNM9T1jGv05Fmm7TyqjX++EsQxbwAAAAW50R539qyuWGrvt0dsOdOT/wBsr+TiWmFc1p3J6vs4XpNhezvRkUxwq4T/AMo/cfaVgE1y4Bg51mkMmyydbGPswW7jJ8Irm3sMLlcUUzVKRiYteTeptW+c+nf5PP8AnOaTznM51sY+1N7uEVwiuSWwpK65rqmqXqOJi0Y1mm1b5R6z1z5sEwSQAAAAZOXYKeZY6FLCK85yUV58XySu3yRlTTNUxTDTfvUWLdV2vlEavRGU4COV5bTo4f7tOKiudt7fNu78y9opiimKYeVZN+rIu1Xauczr/fBlmTQAAAAAAAAAAACqOmDJ/Q46niaS2VOxP44q8W+bimv0lbm29JiuOt2/RfM3rdWPV/jxjwnn6/dXRAdWAAAADZadzaWR5zTrUr9l9pfig9kl8t3OxstXJt1RVCHnYlOXYqs1dfLunq/vY9C4bERxWGjPDtOMkpRa4pq6ZeRMTGsPLLluq3XNFUaTE6O1uy2n1gpHpE1R6+zL0eEfsKT7Nvfluc/Dely28Soyb/tKtI5Q9F2Hsv3S1v1x8dXPujs/M9/giJFXoAAAAAFv9F+lvVuE+046NqtRdiL9ym+PKUtj5K3ey0xLG7G/POXB9Idqe3r93tz8NPPvn9R9/JPSa5kAAAAAAAAAAAADVaoyhZ5kVSi98leD7prbF/P6XNd637SiaU3Z2XOLk0XeqJ4+E83nmUXCTU0007NPY01wZRPVImJjWHwPoAAAALM6K9UKnH7Hj5WW10ZNpLbtdP53a813Fhh39Pgq8nH9I9lzVPvVqP8AlH5/E+XezulDVf2TC/ZcukvSVF7SS92D93xl+3ijPLv6RuUo/R7ZXtK/ebsfDHLvnt8I+/gqUrHcAAAAAATTo20v66zD02NjehSe5+/Peo80tjfkuLJeLY36t6eUOe29tT3W17K3Px1ekdvjPKPqugtnnwAAAAAAAAAAAAAABS3SlknqzP8A0tFWp17y8Ki+8vPZLzZU5dvdr1jlL0Lo7m+3xvZ1T8VHDy6v15QhhEdAAAAAAAAAAAAABscgyiee5rCjhN8t8rXUYrfJ8l9XZcTZbtzcqimETNy6MSzVdr6vWeqP71cXoDKsuhlOXwo4NWhBWXPvb5t3bLuiiKKYph5fk5FeRdqu3J4z/fRlmTQAAAAAAAAAAAAAAAaDW+SevtPzp017SPbp/HHh5q8fM0ZFr2lEx1rPZGb7plU1z8s8J8J/XNQXiUr08AAAAAAAAAAAHKnB1aijSTcm0kkrtt7EkuLPvNjVVFMTMzpEL00Lphacyz21nXqWdSXd3QXJfV35WuMez7Onjzeb7Y2nObe+H5I5fvxn7JMSFOAAAAAAAAAAAAAAAAAFI9JmR+qdQOdFWp17zXKd+2vm1L9RUZdrcr1jlL0Xo/ne8Yu5V81HDy6v15IiRV6AAAAAAAAAAFpdFulPRwWMzBbWvYxfBP8A4j5vhy28UWOHY/8AZV5OL6RbV3pnFtTwj5p/Hl19/DqlZRYORAAAAAAAAAAAAAAAAAABH9cZF6/yCcKa9pHt0/iXDzV158jRkWvaUada02Rne55NNc/LPCfCf1zUI1Z9rYylemvgfQAAAAAAACVdH+mP8Q5rfEJ+gpNOf5nvUPPjy8UScaz7SrjyhS7b2n7nZ0o+erl3d/67/CV4xXVjaO4uHm8zrxl9AAAAAAAAAAAAAAAAAAAABTnSlp31Zmf2jDL2dZ9pfhq2u/6tsvHrFVmWd2rejlP3d90d2j7ez7Cv5qPWn+OXhogxDdIAAAAAAAPcB6C0dlSybTlKnFdpxUpvvnJXfjbd4JF3Yt7lEQ8t2rlTk5Vdc8tdI8I5fvxbo3K8AAAAAAAAAAAAAAAAAAAABqtU5Ws5yCrSa2yi3HlNbYv5pGu9Rv0TSm7Oypxsmi72Tx8J4T6PPBRPVQAAAAAAB7gPQ+ms6pZ5lcZ4GW5JSi98JW3Nf/XLy1cpuU6w8qz8K7iXpouR4T1THc2ptQgAAAAAAAAAAAAAAAAAAAAHGpNU6bdRpJK7b4JcWNdH2mmap0jm835nUhVzOrLCf6bqTcNluy5NrZw2WKCuYmqdOT1vHprps0RX80RGvjpxYpi3AAAAAAANlkOdVchx6q4CVnulF7px/DJd37Gy3cqt1a0omZhWsu1Nu7H7ie2F36W1NR1Jg+thX1Zr79NvbF/zHuf87C3s3qbsaw852jsy9g17tfGJ5T1T+p7m7NyuAAAAAAAAAAAAAAAAAAAArzpX1H9lwawmEfbqK9Rr3af4fGT+i5kHMvaRuR1uq6N7O9pX7zXHCnl3z2+X38FTFY7gAAAAAAAAAd+Dxc8DiY1MHKUJxd1KLs1/65H2mqaZ1hru2qLtE0XI1iVpaV6SoYpKnn9qc9yqpdiXxL3Hz3eBZWcyJ4V8HF7R6N129a8X4o7OuPDt+/isGE1UgnTaae1NO6a5E5y0xNM6S5B8AAAAAAAAAAAAAAAAGt1DnMMhyqdbFcNkY8ZSe6K8forvga7tyLdO9KXg4deXei1R18+6OuXn3MMbPMcdOri3ec5OTfjwXcluS7kUlVU1TMy9SsWaLNum3RHCI0Y5i2gAAAAAAAAAAA3WntUYnT8/8jO8ONOV3F+XuvmrG61frt8pV2dsvGzI/wDJTx7Y4T/PmszIOknDZjaOY+wn+Z3g/CfD9SXiWFvMoq4VcHIZvRzJs/Fa+OO7n9P1qmlOoqsE6bTT3NO6fgyXE6ueqpmmdJji5B8AAAAAAAAAAAAA4zkoQbm0kldt7LLvYfYiZnSFGa81M9RZr7Bv0FO6prv75vm+HcrcymyL3tKuHKHpOxtmRhWfi+ern3d3l9/JGCOuAAAAAAAAAAAAAAADYZVneIyed8tqzhyTvF+MXeL+RnRcro+WUXJwsfJjS9RE/f6xxTnKOlWUElnFFS/PSdn/AEy2P5omUZ0/5Q5vK6K0zxsV6d0/uP0muUawwebWWGrRUn7k+xK/clLf5XJlGRbr5S57K2RmY/GuidO2OMenLz0b43KwAAAAAAAAAAK36V9S+gpfY8G+1JJ1WnujvUP1b3yt3kDMvafBHm63o3s3en3q5HCPl8eufLq7/BVZWu1AAADtwuGni8RGGFi5Tk7Rit7Z9iJmdIYXLlNuia650iF0aP0PSyfA3zGEKtaa7TlFSUfyxuvm+JbWMamiPi4y892ptu7k3NLUzTRHLSdJnvnT7dTLznRGDzWk70o05cJ0koNeKWyXmjK5jW6+rRoxNt5mPPzzVHZPH+Y8lUao0jX05UvXXXpcKsVs8JL3X47O5lbesVW+fJ2+ztr2M2NKeFXZP47Y/swjxoWoAAAAAAAAAAbPLNQYnKber69SCXu3vH+mV4/Q2UXa6PllDyNn42R/q0RPfyn6xxS3LOlSvR2ZlShUXfFuD/lP5IlUZ1UfNGqiyOi1irjarmnx4x+J+6WZZ0kYLGu1eU6L3e0js/qjdW8bEmjMt1c+CkyOjmba40xFUd0/idPTVKMHjaeOpdbBVITj3wkpL6EimqKuMSprtm5anduUzE98aMgyagAAAAa3UWcQyLKJ1sR7q7MfxSexR839Ls13bkW6ZqlLwcOvLv02qevn3R1y8+Y3FTx2LnUxTvOcnKT5v+ORR1VTVOsvU7Vqi1RFuiNIiNHQfGwAAduGw8sViIww0XKcnaMVtbbPsRMzpDC5cpt0zXXOkQuvQ2j46ew/XxVpYiS7Ut6gvwx/l8S3x8eLcazzeebY2xVm17lHCiPXvn8QlhJUYBwq01WpuNZKUWrNNJpruae9HyY14SypqmmYqpnSYVtqroz67lU067Pe6Mns/RJ7vB7Oa3EC9h9dH0dbs3pLppbyv+0fmPzH0lWuLws8FiHDFxlCcd8ZJpor5iaZ0l19u7RdpiuiYmJ64dJ8bAAAAAAAAAAAAc6FaWHqqWHlKMlulFtNea2n2JmOMMa6Ka43ao1jv4pxo/Ps1x9fqZbL00VvlWV4x+KeyV+V2+RLsXb9U6U8fFzm1MDZVqneuxuzP+3nPhHL00WxSjV9GvSyp9ayvaErX427W4s43utxFU2tZ3YnTxj9MkyaQABS/SdqH1tnHocM/ZUG1s96puk+aX3V595U5d3fq3Y5R93oPR7Z/u9j2tcfFX6U9X15z5diFkR0IAA7cNh5YrERhhouU5O0YpXbZ9iJmdIYXLlNuma650iF1aF0dHT1D0mLtLESW171BP3Y/wAvj4Ftj48W41nm882xtirMq3KOFuPXvn8QlpKUYAAAAMDNsmoZzR6uZU4zXBtbV8MltXkzCu3TXGlUJONmX8ares1TH2845SgWc9FSbbyWtb8lXb8pxV/mn4kKvB/2S6fF6UzyyKPOP1P7QnNdK4vKW/tlCfVXvxXXjbvvG9vOxDrsXKOcOixtqYmR/p3I17J4T9J/DSmpYAAAAAAAAHbhcPPF11DCxlOct0YptvyR9iJmdIYXLlFuma65iIjrlY+mOjHrWnqJ/wDRi/75L9o/Mn2cLrufRyW0Ok0RrRix/wDU/iPzP0WVhcNDB4dQwkYwhHdGKSS8kWEUxTGkOQuXa7tU11zMzPa7j6wAAET6Q9Teocp6uGft6qah+VcZ+W5c/BkbKvezp0jnK82Hs33u/vVx8FPPvnqj993io8p3owAA78Fg54/FRp4KLnOTsorj/wCF3t7EZU0zVOkNV29RZom5cnSIXXojR0NO0OviLTxEl2pcIr8MOXe+P0LbHx4txrPN57tfbFebVu08KI6u3vn9dSVElSAAAAAAAAADUZppnCZrd46hTbfvJdWX9UbP6mquzbr5wnY+08vH/wBO5MR2c4+k8EUzLoqo1W3l1apT5SSqLwW5/NsjVYNM/LOi8sdKb1PC7RFXhwn8x6QjWP6MsZhr/ZvRVVw6suq/lJJfUj1YVyOXFb2ekuHX8+tPjGv2/TQ4vTGMwcrV8NW8VBzXzjdGmqzcjnTKztbTw7ka03afrp6To1dWlKhK1aLi+6Sa/c1zGnNMpqpqjWmdXC58ZaMrBZbWx8rYGlUqfDCUvqlZGVNFVXKGi7k2bMa3K4jxmITXIejCtimpZzJUofgjaU35/dj9fAl28KqeNfBz2b0ms2/hx43p7Z4R+59PFZWSZDQyKh1ctpqN98t8pfFJ7X4biwt2qLcaUw5HLz7+XVvXqte7qjwhszYhgAABi5nj4ZXgJ1cY7Qgrt/sl3tuyS72Y11xRTNUt2Pj15F2m1bjWZeftQZxPPc1nWxW+WyMeEYrdFeH1d3xKS5cm5VvS9RwsOjEs02qOr1nrlrjWlgG00/kFbUGM6mXx3fem9kYLvk/43s2W7VVydKULOz7OHb37s+Edc+H75Lq0rpajpvC2w/aqNduq1tlyX4Y8vnct7Nim1HDm892ltS9nV61cKY5R2fue/wCzfG5WAAAAAAAAAAAAAAAHxq+8DgqEU9kY/JHzSGftKu2XYfWAAAAAAACoOlTUnrDMPs2Efs6T7dveqbreEd3i33Iq8y9vVbkco+7vOjmzvY2veK4+Krl3U/z9tO1AiE6YAlGjdG1NR1evUvTw6e2fGVt8Yd757l9CRYx5u8epTbV2zbwo3Y419nZ3z+uc+q6csy6nlWDVLAQUIR4Li+9vi+bLeiiKI0pee5GRcyLk3Ls6zLLMmgAAAAAAAAAAAAAAAAAAAAAAAAAEd11qD/D+RylTa9LPsU1+Z75eEVt8bLiaMi77OjXrWux9n++ZEUz8scZ8Ozz5fVQzfWd5bW+LKV6ZEacIdmFw08XXUMLGU5vdGKbb8kfYiZnSGNy5RbpmuuYiI65WRpToz7Sqai8VRi/75L9o/PgT7OH13Po5HaXSWNJt4n/afxH5n6dazKNKNCko0UoxirKKSSSXBJbkWEREcIchVVVVM1VTrMuZ9YgAAAAAAAAAAAAAAAAAAAAAAAAAAUfqvGVdYaoksvi5Rh7OnG6jsT2y7TSvJ3fhZcCnvVVXrnwvRtm2bWzcOJuzpM8Znn5cOyPXXtbrI+i2pValndRQX/Lp9qXg5PYvJM3W8GZ+eVfmdKLdPw49Os9s8I+nOfRYuTZHQySj1cspxhfe98pfFJ7WTrdqmiNKYcplZ1/Kq3r1Uz9o8I5NibEQAAAAAAAAAAAAAAAAAAAAAAAAAAAAA//Z"/>
          <p:cNvSpPr>
            <a:spLocks noChangeAspect="1" noChangeArrowheads="1"/>
          </p:cNvSpPr>
          <p:nvPr/>
        </p:nvSpPr>
        <p:spPr bwMode="auto">
          <a:xfrm>
            <a:off x="433705" y="-2545398"/>
            <a:ext cx="54102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Edge-disjoint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SCDs</a:t>
            </a:r>
            <a:endParaRPr lang="en-US" dirty="0"/>
          </a:p>
        </p:txBody>
      </p:sp>
      <p:sp>
        <p:nvSpPr>
          <p:cNvPr id="6155" name="AutoShape 11" descr="Image result for check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" name="AutoShape 13" descr="Image result for check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Inhaltsplatzhalter 2"/>
          <p:cNvSpPr txBox="1">
            <a:spLocks/>
          </p:cNvSpPr>
          <p:nvPr/>
        </p:nvSpPr>
        <p:spPr>
          <a:xfrm>
            <a:off x="383723" y="1341257"/>
            <a:ext cx="8552631" cy="1192393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de-CH" sz="2400" b="1" dirty="0" smtClean="0"/>
              <a:t>Theorem 10 </a:t>
            </a:r>
            <a:r>
              <a:rPr lang="de-CH" b="1" i="1" dirty="0" smtClean="0">
                <a:solidFill>
                  <a:prstClr val="black"/>
                </a:solidFill>
              </a:rPr>
              <a:t>[Jäger, Gregor, M., </a:t>
            </a:r>
            <a:r>
              <a:rPr lang="de-CH" b="1" i="1" dirty="0" err="1" smtClean="0">
                <a:solidFill>
                  <a:prstClr val="black"/>
                </a:solidFill>
              </a:rPr>
              <a:t>Sawada</a:t>
            </a:r>
            <a:r>
              <a:rPr lang="de-CH" b="1" i="1" dirty="0" smtClean="0">
                <a:solidFill>
                  <a:prstClr val="black"/>
                </a:solidFill>
              </a:rPr>
              <a:t>, Wille ICALP 18]</a:t>
            </a:r>
            <a:r>
              <a:rPr lang="de-CH" sz="2400" b="1" dirty="0" smtClean="0"/>
              <a:t>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de-CH" sz="2400" dirty="0" smtClean="0"/>
              <a:t>       has </a:t>
            </a:r>
            <a:r>
              <a:rPr lang="de-CH" sz="2400" dirty="0" err="1" smtClean="0"/>
              <a:t>four</a:t>
            </a:r>
            <a:r>
              <a:rPr lang="de-CH" sz="2400" dirty="0" smtClean="0"/>
              <a:t> </a:t>
            </a:r>
            <a:r>
              <a:rPr lang="de-CH" sz="2400" dirty="0" err="1" smtClean="0"/>
              <a:t>edge-disjoint</a:t>
            </a:r>
            <a:r>
              <a:rPr lang="de-CH" sz="2400" dirty="0" smtClean="0"/>
              <a:t> </a:t>
            </a:r>
            <a:r>
              <a:rPr lang="de-CH" sz="2400" dirty="0" err="1" smtClean="0"/>
              <a:t>SCDs</a:t>
            </a:r>
            <a:r>
              <a:rPr lang="de-CH" sz="2400" dirty="0" smtClean="0"/>
              <a:t> </a:t>
            </a:r>
            <a:r>
              <a:rPr lang="de-CH" sz="2400" dirty="0" err="1" smtClean="0"/>
              <a:t>for</a:t>
            </a:r>
            <a:r>
              <a:rPr lang="de-CH" sz="2400" dirty="0" smtClean="0"/>
              <a:t> all            .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835" y="1848885"/>
            <a:ext cx="410845" cy="33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975" y="1899557"/>
            <a:ext cx="748665" cy="26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uppieren 24"/>
          <p:cNvGrpSpPr/>
          <p:nvPr/>
        </p:nvGrpSpPr>
        <p:grpSpPr>
          <a:xfrm>
            <a:off x="407670" y="3640844"/>
            <a:ext cx="7555230" cy="441998"/>
            <a:chOff x="407670" y="3621794"/>
            <a:chExt cx="7555230" cy="441998"/>
          </a:xfrm>
        </p:grpSpPr>
        <p:sp>
          <p:nvSpPr>
            <p:cNvPr id="19" name="Inhaltsplatzhalter 2"/>
            <p:cNvSpPr txBox="1">
              <a:spLocks/>
            </p:cNvSpPr>
            <p:nvPr/>
          </p:nvSpPr>
          <p:spPr>
            <a:xfrm>
              <a:off x="407670" y="3621794"/>
              <a:ext cx="7555230" cy="441998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de-CH" sz="2400" dirty="0" err="1" smtClean="0"/>
                <a:t>we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conjecture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that</a:t>
              </a:r>
              <a:r>
                <a:rPr lang="de-CH" sz="2400" dirty="0" smtClean="0"/>
                <a:t>        has                   </a:t>
              </a:r>
              <a:r>
                <a:rPr lang="de-CH" sz="2400" dirty="0" err="1" smtClean="0"/>
                <a:t>edge-disjoint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SCDs</a:t>
              </a:r>
              <a:endParaRPr lang="de-CH" sz="2400" dirty="0" smtClean="0"/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9135" y="3696735"/>
              <a:ext cx="410845" cy="336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13225" y="3703258"/>
              <a:ext cx="1139825" cy="344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uppieren 25"/>
          <p:cNvGrpSpPr/>
          <p:nvPr/>
        </p:nvGrpSpPr>
        <p:grpSpPr>
          <a:xfrm>
            <a:off x="398145" y="2724150"/>
            <a:ext cx="7555230" cy="506413"/>
            <a:chOff x="398145" y="2724150"/>
            <a:chExt cx="7555230" cy="506413"/>
          </a:xfrm>
        </p:grpSpPr>
        <p:sp>
          <p:nvSpPr>
            <p:cNvPr id="22" name="Inhaltsplatzhalter 2"/>
            <p:cNvSpPr txBox="1">
              <a:spLocks/>
            </p:cNvSpPr>
            <p:nvPr/>
          </p:nvSpPr>
          <p:spPr>
            <a:xfrm>
              <a:off x="398145" y="2726444"/>
              <a:ext cx="7555230" cy="441998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de-CH" sz="2400" dirty="0" err="1" smtClean="0"/>
                <a:t>this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yields</a:t>
              </a:r>
              <a:r>
                <a:rPr lang="de-CH" sz="2400" dirty="0" smtClean="0"/>
                <a:t>             different </a:t>
              </a:r>
              <a:r>
                <a:rPr lang="de-CH" sz="2400" dirty="0" err="1" smtClean="0"/>
                <a:t>cycle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factors</a:t>
              </a:r>
              <a:endParaRPr lang="de-CH" sz="2400" dirty="0" smtClean="0"/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27250" y="2724150"/>
              <a:ext cx="733948" cy="506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Inhaltsplatzhalter 2"/>
          <p:cNvSpPr txBox="1">
            <a:spLocks/>
          </p:cNvSpPr>
          <p:nvPr/>
        </p:nvSpPr>
        <p:spPr>
          <a:xfrm>
            <a:off x="407670" y="3183644"/>
            <a:ext cx="7555230" cy="441998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dirty="0" err="1" smtClean="0"/>
              <a:t>Can</a:t>
            </a:r>
            <a:r>
              <a:rPr lang="de-CH" sz="2400" dirty="0" smtClean="0"/>
              <a:t> </a:t>
            </a:r>
            <a:r>
              <a:rPr lang="de-CH" sz="2400" dirty="0" err="1" smtClean="0"/>
              <a:t>we</a:t>
            </a:r>
            <a:r>
              <a:rPr lang="de-CH" sz="2400" dirty="0" smtClean="0"/>
              <a:t> </a:t>
            </a:r>
            <a:r>
              <a:rPr lang="de-CH" sz="2400" dirty="0" err="1" smtClean="0"/>
              <a:t>join</a:t>
            </a:r>
            <a:r>
              <a:rPr lang="de-CH" sz="2400" dirty="0" smtClean="0"/>
              <a:t> </a:t>
            </a:r>
            <a:r>
              <a:rPr lang="de-CH" sz="2400" dirty="0" err="1" smtClean="0"/>
              <a:t>one</a:t>
            </a:r>
            <a:r>
              <a:rPr lang="de-CH" sz="2400" dirty="0" smtClean="0"/>
              <a:t> of </a:t>
            </a:r>
            <a:r>
              <a:rPr lang="de-CH" sz="2400" dirty="0" err="1" smtClean="0"/>
              <a:t>them</a:t>
            </a:r>
            <a:r>
              <a:rPr lang="de-CH" sz="2400" dirty="0" smtClean="0"/>
              <a:t> to a Hamilton </a:t>
            </a:r>
            <a:r>
              <a:rPr lang="de-CH" sz="2400" dirty="0" err="1" smtClean="0"/>
              <a:t>cycle</a:t>
            </a:r>
            <a:r>
              <a:rPr lang="de-CH" sz="2400" dirty="0" smtClean="0"/>
              <a:t>?</a:t>
            </a:r>
          </a:p>
        </p:txBody>
      </p:sp>
      <p:grpSp>
        <p:nvGrpSpPr>
          <p:cNvPr id="32" name="Gruppieren 31"/>
          <p:cNvGrpSpPr/>
          <p:nvPr/>
        </p:nvGrpSpPr>
        <p:grpSpPr>
          <a:xfrm>
            <a:off x="407669" y="4136144"/>
            <a:ext cx="8117205" cy="740656"/>
            <a:chOff x="407669" y="4174244"/>
            <a:chExt cx="8117205" cy="740656"/>
          </a:xfrm>
        </p:grpSpPr>
        <p:sp>
          <p:nvSpPr>
            <p:cNvPr id="28" name="Inhaltsplatzhalter 2"/>
            <p:cNvSpPr txBox="1">
              <a:spLocks/>
            </p:cNvSpPr>
            <p:nvPr/>
          </p:nvSpPr>
          <p:spPr>
            <a:xfrm>
              <a:off x="407669" y="4174244"/>
              <a:ext cx="8117205" cy="740656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de-CH" sz="2400" dirty="0" err="1" smtClean="0"/>
                <a:t>first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open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case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is</a:t>
              </a:r>
              <a:r>
                <a:rPr lang="de-CH" sz="2400" dirty="0" smtClean="0"/>
                <a:t>             (</a:t>
              </a:r>
              <a:r>
                <a:rPr lang="de-CH" sz="2400" dirty="0" err="1" smtClean="0"/>
                <a:t>five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SCDs</a:t>
              </a:r>
              <a:r>
                <a:rPr lang="de-CH" sz="2400" dirty="0" smtClean="0"/>
                <a:t>), </a:t>
              </a:r>
              <a:r>
                <a:rPr lang="de-CH" sz="2400" dirty="0" err="1" smtClean="0"/>
                <a:t>would</a:t>
              </a:r>
              <a:r>
                <a:rPr lang="de-CH" sz="2400" dirty="0" smtClean="0"/>
                <a:t> cover </a:t>
              </a:r>
              <a:r>
                <a:rPr lang="de-CH" sz="2400" dirty="0" err="1" smtClean="0"/>
                <a:t>infinitely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many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cases</a:t>
              </a:r>
              <a:r>
                <a:rPr lang="de-CH" sz="2400" dirty="0" smtClean="0"/>
                <a:t> (all multiples of 8)</a:t>
              </a:r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40050" y="4236814"/>
              <a:ext cx="727075" cy="311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xQHBhUUBxQUFhQWFxoZGBYXFhQYIRgYGhccFyAaGhwdHCggGhwlHhoWITEhJSouLi4uHyM1ODM4NygtLisBCgoKDg0OGhAQGywmICYsLC83NzcvLC00LywvLCwsLzQwLCwsLjQvLC4sLCwsLCw0LCwsLy0sLC4sLCwsLCwtLP/AABEIAN8A4gMBEQACEQEDEQH/xAAcAAEAAgIDAQAAAAAAAAAAAAAABgcEBQIDCAH/xABAEAACAQIDBAYHBwIEBwAAAAAAAQIDEQQFBiExQWEHEiJRcYETFSNCcpGhFDJSYoKxwZKyFiQzwkNTg6LR4fD/xAAbAQEAAgMBAQAAAAAAAAAAAAAABAUCAwYHAf/EADYRAQABAwEEBwgCAQQDAAAAAAABAgMEEQUSITEGQVFhcYGhExQiMpGxwdHh8EIzUnKSI0OC/9oADAMBAAIRAxEAPwC8QAAAAAxczzCnlWClVx0lGEd7f7JcW+4xrriiNZbsfHuZFyLduNZlS+qdcV87xX+WlKlRjK8IRdm2ndSm1vd9tty+pU3smqueHCHoWztiWMWj44iqqY4zPLwiOz1n0XBpzMvW+RUa2y84Jyt+JbJLykmWlqvfoipwWfje7ZNdrsn06vRsjYiAAAAAAAAAAAAAAAAAAAAAAAAAAAAMTNMxp5VgZVcdJRhFbX/CXFvuMa64ojWW/Hx7mRci3bjWZUbq/VFTUuOvUvGlF+zp33c33yf03FPevTdnuej7M2Zbwbekcap5z+I7mgNC0W90P4/0+RVKUntpVLpd0Zq6/wC5TLTBq1omnscJ0osbmTTdj/KPWP40T4muYAAAAAAAAAAAAAAAAAAAAAAAAAAAxczzCnleClVx0lGEVtb/AGXe33GNdcURrLdj49zIuRbtxrMqM1fqipqXHXneNKL9nTvu/NLvk/puKe9fm7Pc9I2Xsu3g29I41Tzn8R3NAaFoATfokx/2bUrpyeyrTat+aPaX065MwqtLmna5zpNY38SLkf4zH0nh99Fylq4AAAAAAAAAAAAAAAAAAAAAAAAAAGNmOPp5ZgpVcdJRhFXbf7Lvb3JcTGqqKY1lusWLl+5Fu3Gsyo3WOqampcdeV40Yv2dP/dLvk/puXFunv35uz3PR9l7Lt4NvTnXPOfxHd90eNC1AAGdkWP8AVmc0a3CFSLfw37S+VzO3Vu1RUjZlj29iu12xMefV6vRqd1sL55M+gAAAAAAAAAAAAAAAAAAAAAAAACmuljMqlfUTo1JeypqLjFbF1pRu5Pve23JeLvVZlczXu9UO/wCjWNboxfbRHxVTOs90Ty8P72IQQ3RgAAAAvzQeZ+tdLUZyd5RXo5fFDs3firPzLrHr37cS8x2zje75ldMcpnWPCeP8JAb1WAAAADhVqKjTcqzUYpXbbSSS4tvcj5M6cZZU0zVMU0xrMo/jNdYDCStPERk/yKU/rFNfU0VZVqOtaWth59yNYtzHjpH34sWHSPgJb6k1406n8JmPvlrtbp6OZ8f4x9YZ+E1lgcX/AKWJpr424f3pGynItTyqRrux86381qfLj9tW5oYiGIhfDyjJd8Wn+xtiYnkr67ddE6VRMeLtPrAAAAAAAAAAAAACoOmHBehz6nVW6pTt+qD2/SUSrzqdK4nth3fRa9vY1dv/AG1ek/zEoEQnTgAAAAsfodzb0WMq4apumvSQ+KOyS8WrP9LJ+Dc0maHJ9KcTet0ZEdXCfCeXrr9Vqlk4kAAAAFQ9J2qvWGKeFwL9lB+0a9+a4c4xfzfgiry7+9O5HJ3fR7ZXsaIybkfFPLuj9z9vGUBITpwABzpVHRnei3FrjFtP5o+xOnJjVTFUaVRrDc4HV+NwP+hiajXdNqp/embaci5TyqV97ZGFd+a1Hlw+2iw+jvVeK1DjqkMeqbhCF3KMWpdZySS+9a1lLhwJ2LfruTMVOV27srFw7dNVrXWZ5a6xppx6tezrT0muZAAAAAAAAAACHdKeWfb9LudNdqjJT/T92XlZ3/SRcyjet69i/wCjmT7LMiieVcaefOP15qUKh6GAAAADNyXMZZTm1OtS305J271ua802vMzor3KoqhHy8enIs12quuNP19JeisLiI4rDRnQd4zipRfemrpl7ExMaw8ouW6rdc0VRxidHafWAAAh/SPqj1Hlvo8I/b1VstvhDc5+PBc7vgRcq9uU6RzlfbB2Z71d9pXHwU+s9n5nu8VJlQ9EAAAAAAt7ofy/0GR1K0ltq1LLnGCt/c5lpg0aUTV2uE6UZG/kU2o/xj1n+NE+JrmAAAAAAAAAAA68TQjisPKFdXjOLjJd6as18j5MRMaSzt11W6orp5xOvnDzlm2AlleZ1KNbfTm4370tz81Z+ZQ10zRVNM9T1jGv05Fmm7TyqjX++EsQxbwAAAAW50R539qyuWGrvt0dsOdOT/wBsr+TiWmFc1p3J6vs4XpNhezvRkUxwq4T/AMo/cfaVgE1y4Bg51mkMmyydbGPswW7jJ8Irm3sMLlcUUzVKRiYteTeptW+c+nf5PP8AnOaTznM51sY+1N7uEVwiuSWwpK65rqmqXqOJi0Y1mm1b5R6z1z5sEwSQAAAAZOXYKeZY6FLCK85yUV58XySu3yRlTTNUxTDTfvUWLdV2vlEavRGU4COV5bTo4f7tOKiudt7fNu78y9opiimKYeVZN+rIu1Xauczr/fBlmTQAAAAAAAAAAACqOmDJ/Q46niaS2VOxP44q8W+bimv0lbm29JiuOt2/RfM3rdWPV/jxjwnn6/dXRAdWAAAADZadzaWR5zTrUr9l9pfig9kl8t3OxstXJt1RVCHnYlOXYqs1dfLunq/vY9C4bERxWGjPDtOMkpRa4pq6ZeRMTGsPLLluq3XNFUaTE6O1uy2n1gpHpE1R6+zL0eEfsKT7Nvfluc/Dely28Soyb/tKtI5Q9F2Hsv3S1v1x8dXPujs/M9/giJFXoAAAAAFv9F+lvVuE+046NqtRdiL9ym+PKUtj5K3ey0xLG7G/POXB9Idqe3r93tz8NPPvn9R9/JPSa5kAAAAAAAAAAAADVaoyhZ5kVSi98leD7prbF/P6XNd637SiaU3Z2XOLk0XeqJ4+E83nmUXCTU0007NPY01wZRPVImJjWHwPoAAAALM6K9UKnH7Hj5WW10ZNpLbtdP53a813Fhh39Pgq8nH9I9lzVPvVqP8AlH5/E+XezulDVf2TC/ZcukvSVF7SS92D93xl+3ijPLv6RuUo/R7ZXtK/ebsfDHLvnt8I+/gqUrHcAAAAAATTo20v66zD02NjehSe5+/Peo80tjfkuLJeLY36t6eUOe29tT3W17K3Px1ekdvjPKPqugtnnwAAAAAAAAAAAAAABS3SlknqzP8A0tFWp17y8Ki+8vPZLzZU5dvdr1jlL0Lo7m+3xvZ1T8VHDy6v15QhhEdAAAAAAAAAAAAABscgyiee5rCjhN8t8rXUYrfJ8l9XZcTZbtzcqimETNy6MSzVdr6vWeqP71cXoDKsuhlOXwo4NWhBWXPvb5t3bLuiiKKYph5fk5FeRdqu3J4z/fRlmTQAAAAAAAAAAAAAAAaDW+SevtPzp017SPbp/HHh5q8fM0ZFr2lEx1rPZGb7plU1z8s8J8J/XNQXiUr08AAAAAAAAAAAHKnB1aijSTcm0kkrtt7EkuLPvNjVVFMTMzpEL00Lphacyz21nXqWdSXd3QXJfV35WuMez7Onjzeb7Y2nObe+H5I5fvxn7JMSFOAAAAAAAAAAAAAAAAAFI9JmR+qdQOdFWp17zXKd+2vm1L9RUZdrcr1jlL0Xo/ne8Yu5V81HDy6v15IiRV6AAAAAAAAAAFpdFulPRwWMzBbWvYxfBP8A4j5vhy28UWOHY/8AZV5OL6RbV3pnFtTwj5p/Hl19/DqlZRYORAAAAAAAAAAAAAAAAAABH9cZF6/yCcKa9pHt0/iXDzV158jRkWvaUada02Rne55NNc/LPCfCf1zUI1Z9rYylemvgfQAAAAAAACVdH+mP8Q5rfEJ+gpNOf5nvUPPjy8UScaz7SrjyhS7b2n7nZ0o+erl3d/67/CV4xXVjaO4uHm8zrxl9AAAAAAAAAAAAAAAAAAAABTnSlp31Zmf2jDL2dZ9pfhq2u/6tsvHrFVmWd2rejlP3d90d2j7ez7Cv5qPWn+OXhogxDdIAAAAAAAPcB6C0dlSybTlKnFdpxUpvvnJXfjbd4JF3Yt7lEQ8t2rlTk5Vdc8tdI8I5fvxbo3K8AAAAAAAAAAAAAAAAAAAABqtU5Ws5yCrSa2yi3HlNbYv5pGu9Rv0TSm7Oypxsmi72Tx8J4T6PPBRPVQAAAAAAB7gPQ+ms6pZ5lcZ4GW5JSi98JW3Nf/XLy1cpuU6w8qz8K7iXpouR4T1THc2ptQgAAAAAAAAAAAAAAAAAAAAHGpNU6bdRpJK7b4JcWNdH2mmap0jm835nUhVzOrLCf6bqTcNluy5NrZw2WKCuYmqdOT1vHprps0RX80RGvjpxYpi3AAAAAAANlkOdVchx6q4CVnulF7px/DJd37Gy3cqt1a0omZhWsu1Nu7H7ie2F36W1NR1Jg+thX1Zr79NvbF/zHuf87C3s3qbsaw852jsy9g17tfGJ5T1T+p7m7NyuAAAAAAAAAAAAAAAAAAAArzpX1H9lwawmEfbqK9Rr3af4fGT+i5kHMvaRuR1uq6N7O9pX7zXHCnl3z2+X38FTFY7gAAAAAAAAAd+Dxc8DiY1MHKUJxd1KLs1/65H2mqaZ1hru2qLtE0XI1iVpaV6SoYpKnn9qc9yqpdiXxL3Hz3eBZWcyJ4V8HF7R6N129a8X4o7OuPDt+/isGE1UgnTaae1NO6a5E5y0xNM6S5B8AAAAAAAAAAAAAAAAGt1DnMMhyqdbFcNkY8ZSe6K8forvga7tyLdO9KXg4deXei1R18+6OuXn3MMbPMcdOri3ec5OTfjwXcluS7kUlVU1TMy9SsWaLNum3RHCI0Y5i2gAAAAAAAAAAA3WntUYnT8/8jO8ONOV3F+XuvmrG61frt8pV2dsvGzI/wDJTx7Y4T/PmszIOknDZjaOY+wn+Z3g/CfD9SXiWFvMoq4VcHIZvRzJs/Fa+OO7n9P1qmlOoqsE6bTT3NO6fgyXE6ueqpmmdJji5B8AAAAAAAAAAAAA4zkoQbm0kldt7LLvYfYiZnSFGa81M9RZr7Bv0FO6prv75vm+HcrcymyL3tKuHKHpOxtmRhWfi+ern3d3l9/JGCOuAAAAAAAAAAAAAAADYZVneIyed8tqzhyTvF+MXeL+RnRcro+WUXJwsfJjS9RE/f6xxTnKOlWUElnFFS/PSdn/AEy2P5omUZ0/5Q5vK6K0zxsV6d0/uP0muUawwebWWGrRUn7k+xK/clLf5XJlGRbr5S57K2RmY/GuidO2OMenLz0b43KwAAAAAAAAAAK36V9S+gpfY8G+1JJ1WnujvUP1b3yt3kDMvafBHm63o3s3en3q5HCPl8eufLq7/BVZWu1AAADtwuGni8RGGFi5Tk7Rit7Z9iJmdIYXLlNuia650iF0aP0PSyfA3zGEKtaa7TlFSUfyxuvm+JbWMamiPi4y892ptu7k3NLUzTRHLSdJnvnT7dTLznRGDzWk70o05cJ0koNeKWyXmjK5jW6+rRoxNt5mPPzzVHZPH+Y8lUao0jX05UvXXXpcKsVs8JL3X47O5lbesVW+fJ2+ztr2M2NKeFXZP47Y/swjxoWoAAAAAAAAAAbPLNQYnKber69SCXu3vH+mV4/Q2UXa6PllDyNn42R/q0RPfyn6xxS3LOlSvR2ZlShUXfFuD/lP5IlUZ1UfNGqiyOi1irjarmnx4x+J+6WZZ0kYLGu1eU6L3e0js/qjdW8bEmjMt1c+CkyOjmba40xFUd0/idPTVKMHjaeOpdbBVITj3wkpL6EimqKuMSprtm5anduUzE98aMgyagAAAAa3UWcQyLKJ1sR7q7MfxSexR839Ls13bkW6ZqlLwcOvLv02qevn3R1y8+Y3FTx2LnUxTvOcnKT5v+ORR1VTVOsvU7Vqi1RFuiNIiNHQfGwAAduGw8sViIww0XKcnaMVtbbPsRMzpDC5cpt0zXXOkQuvQ2j46ew/XxVpYiS7Ut6gvwx/l8S3x8eLcazzeebY2xVm17lHCiPXvn8QlhJUYBwq01WpuNZKUWrNNJpruae9HyY14SypqmmYqpnSYVtqroz67lU067Pe6Mns/RJ7vB7Oa3EC9h9dH0dbs3pLppbyv+0fmPzH0lWuLws8FiHDFxlCcd8ZJpor5iaZ0l19u7RdpiuiYmJ64dJ8bAAAAAAAAAAAAc6FaWHqqWHlKMlulFtNea2n2JmOMMa6Ka43ao1jv4pxo/Ps1x9fqZbL00VvlWV4x+KeyV+V2+RLsXb9U6U8fFzm1MDZVqneuxuzP+3nPhHL00WxSjV9GvSyp9ayvaErX427W4s43utxFU2tZ3YnTxj9MkyaQABS/SdqH1tnHocM/ZUG1s96puk+aX3V595U5d3fq3Y5R93oPR7Z/u9j2tcfFX6U9X15z5diFkR0IAA7cNh5YrERhhouU5O0YpXbZ9iJmdIYXLlNuma650iF1aF0dHT1D0mLtLESW171BP3Y/wAvj4Ftj48W41nm882xtirMq3KOFuPXvn8QlpKUYAAAAMDNsmoZzR6uZU4zXBtbV8MltXkzCu3TXGlUJONmX8ares1TH2845SgWc9FSbbyWtb8lXb8pxV/mn4kKvB/2S6fF6UzyyKPOP1P7QnNdK4vKW/tlCfVXvxXXjbvvG9vOxDrsXKOcOixtqYmR/p3I17J4T9J/DSmpYAAAAAAAAHbhcPPF11DCxlOct0YptvyR9iJmdIYXLlFuma65iIjrlY+mOjHrWnqJ/wDRi/75L9o/Mn2cLrufRyW0Ok0RrRix/wDU/iPzP0WVhcNDB4dQwkYwhHdGKSS8kWEUxTGkOQuXa7tU11zMzPa7j6wAAET6Q9Teocp6uGft6qah+VcZ+W5c/BkbKvezp0jnK82Hs33u/vVx8FPPvnqj993io8p3owAA78Fg54/FRp4KLnOTsorj/wCF3t7EZU0zVOkNV29RZom5cnSIXXojR0NO0OviLTxEl2pcIr8MOXe+P0LbHx4txrPN57tfbFebVu08KI6u3vn9dSVElSAAAAAAAAADUZppnCZrd46hTbfvJdWX9UbP6mquzbr5wnY+08vH/wBO5MR2c4+k8EUzLoqo1W3l1apT5SSqLwW5/NsjVYNM/LOi8sdKb1PC7RFXhwn8x6QjWP6MsZhr/ZvRVVw6suq/lJJfUj1YVyOXFb2ekuHX8+tPjGv2/TQ4vTGMwcrV8NW8VBzXzjdGmqzcjnTKztbTw7ka03afrp6To1dWlKhK1aLi+6Sa/c1zGnNMpqpqjWmdXC58ZaMrBZbWx8rYGlUqfDCUvqlZGVNFVXKGi7k2bMa3K4jxmITXIejCtimpZzJUofgjaU35/dj9fAl28KqeNfBz2b0ms2/hx43p7Z4R+59PFZWSZDQyKh1ctpqN98t8pfFJ7X4biwt2qLcaUw5HLz7+XVvXqte7qjwhszYhgAABi5nj4ZXgJ1cY7Qgrt/sl3tuyS72Y11xRTNUt2Pj15F2m1bjWZeftQZxPPc1nWxW+WyMeEYrdFeH1d3xKS5cm5VvS9RwsOjEs02qOr1nrlrjWlgG00/kFbUGM6mXx3fem9kYLvk/43s2W7VVydKULOz7OHb37s+Edc+H75Lq0rpajpvC2w/aqNduq1tlyX4Y8vnct7Nim1HDm892ltS9nV61cKY5R2fue/wCzfG5WAAAAAAAAAAAAAAAHxq+8DgqEU9kY/JHzSGftKu2XYfWAAAAAAACoOlTUnrDMPs2Efs6T7dveqbreEd3i33Iq8y9vVbkco+7vOjmzvY2veK4+Krl3U/z9tO1AiE6YAlGjdG1NR1evUvTw6e2fGVt8Yd757l9CRYx5u8epTbV2zbwo3Y419nZ3z+uc+q6csy6nlWDVLAQUIR4Li+9vi+bLeiiKI0pee5GRcyLk3Ls6zLLMmgAAAAAAAAAAAAAAAAAAAAAAAAAEd11qD/D+RylTa9LPsU1+Z75eEVt8bLiaMi77OjXrWux9n++ZEUz8scZ8Ozz5fVQzfWd5bW+LKV6ZEacIdmFw08XXUMLGU5vdGKbb8kfYiZnSGNy5RbpmuuYiI65WRpToz7Sqai8VRi/75L9o/PgT7OH13Po5HaXSWNJt4n/afxH5n6dazKNKNCko0UoxirKKSSSXBJbkWEREcIchVVVVM1VTrMuZ9YgAAAAAAAAAAAAAAAAAAAAAAAAAAUfqvGVdYaoksvi5Rh7OnG6jsT2y7TSvJ3fhZcCnvVVXrnwvRtm2bWzcOJuzpM8Znn5cOyPXXtbrI+i2pValndRQX/Lp9qXg5PYvJM3W8GZ+eVfmdKLdPw49Os9s8I+nOfRYuTZHQySj1cspxhfe98pfFJ7WTrdqmiNKYcplZ1/Kq3r1Uz9o8I5NibEQAAAAAAAAAAAAAAAAAAAAAAAAAAAAA//Z"/>
          <p:cNvSpPr>
            <a:spLocks noChangeAspect="1" noChangeArrowheads="1"/>
          </p:cNvSpPr>
          <p:nvPr/>
        </p:nvSpPr>
        <p:spPr bwMode="auto">
          <a:xfrm>
            <a:off x="433705" y="-2545398"/>
            <a:ext cx="54102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Inhaltsplatzhalter 2"/>
          <p:cNvSpPr txBox="1">
            <a:spLocks/>
          </p:cNvSpPr>
          <p:nvPr/>
        </p:nvSpPr>
        <p:spPr>
          <a:xfrm>
            <a:off x="441947" y="1398508"/>
            <a:ext cx="6331210" cy="59625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de-CH" sz="2400" dirty="0" smtClean="0"/>
          </a:p>
        </p:txBody>
      </p:sp>
      <p:sp>
        <p:nvSpPr>
          <p:cNvPr id="58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A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sweeping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generalization</a:t>
            </a:r>
            <a:endParaRPr lang="en-US" dirty="0"/>
          </a:p>
        </p:txBody>
      </p:sp>
      <p:grpSp>
        <p:nvGrpSpPr>
          <p:cNvPr id="182" name="Gruppieren 181"/>
          <p:cNvGrpSpPr/>
          <p:nvPr/>
        </p:nvGrpSpPr>
        <p:grpSpPr>
          <a:xfrm>
            <a:off x="5677045" y="5901301"/>
            <a:ext cx="1035732" cy="609600"/>
            <a:chOff x="7389612" y="5754070"/>
            <a:chExt cx="1035732" cy="609600"/>
          </a:xfrm>
        </p:grpSpPr>
        <p:sp>
          <p:nvSpPr>
            <p:cNvPr id="108" name="Inhaltsplatzhalter 2"/>
            <p:cNvSpPr txBox="1">
              <a:spLocks/>
            </p:cNvSpPr>
            <p:nvPr/>
          </p:nvSpPr>
          <p:spPr>
            <a:xfrm>
              <a:off x="7389612" y="5754070"/>
              <a:ext cx="1035732" cy="609600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CH" sz="2400" dirty="0" err="1" smtClean="0"/>
                <a:t>level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28000" y="5826364"/>
              <a:ext cx="215900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3" name="Gruppieren 182"/>
          <p:cNvGrpSpPr/>
          <p:nvPr/>
        </p:nvGrpSpPr>
        <p:grpSpPr>
          <a:xfrm>
            <a:off x="5659007" y="4121013"/>
            <a:ext cx="1035732" cy="609600"/>
            <a:chOff x="5480780" y="4121013"/>
            <a:chExt cx="1035732" cy="609600"/>
          </a:xfrm>
        </p:grpSpPr>
        <p:sp>
          <p:nvSpPr>
            <p:cNvPr id="111" name="Inhaltsplatzhalter 2"/>
            <p:cNvSpPr txBox="1">
              <a:spLocks/>
            </p:cNvSpPr>
            <p:nvPr/>
          </p:nvSpPr>
          <p:spPr>
            <a:xfrm>
              <a:off x="5480780" y="4121013"/>
              <a:ext cx="1035732" cy="609600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CH" sz="2400" dirty="0" err="1" smtClean="0"/>
                <a:t>level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13771" y="4205149"/>
              <a:ext cx="179387" cy="28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3009" y="5047359"/>
            <a:ext cx="8080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7985" y="4679401"/>
            <a:ext cx="17938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Inhaltsplatzhalter 2"/>
          <p:cNvSpPr txBox="1">
            <a:spLocks/>
          </p:cNvSpPr>
          <p:nvPr/>
        </p:nvSpPr>
        <p:spPr>
          <a:xfrm>
            <a:off x="242439" y="2359875"/>
            <a:ext cx="7766310" cy="57085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dirty="0" smtClean="0"/>
              <a:t>Special </a:t>
            </a:r>
            <a:r>
              <a:rPr lang="de-CH" sz="2400" dirty="0" err="1" smtClean="0"/>
              <a:t>cases</a:t>
            </a:r>
            <a:r>
              <a:rPr lang="de-CH" sz="2400" dirty="0" smtClean="0"/>
              <a:t>: </a:t>
            </a:r>
          </a:p>
        </p:txBody>
      </p:sp>
      <p:grpSp>
        <p:nvGrpSpPr>
          <p:cNvPr id="187" name="Gruppieren 186"/>
          <p:cNvGrpSpPr/>
          <p:nvPr/>
        </p:nvGrpSpPr>
        <p:grpSpPr>
          <a:xfrm>
            <a:off x="2489253" y="2347175"/>
            <a:ext cx="4719267" cy="463335"/>
            <a:chOff x="2489253" y="2347175"/>
            <a:chExt cx="4719267" cy="463335"/>
          </a:xfrm>
        </p:grpSpPr>
        <p:pic>
          <p:nvPicPr>
            <p:cNvPr id="74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89253" y="2464988"/>
              <a:ext cx="688912" cy="275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24852" y="2442742"/>
              <a:ext cx="664597" cy="28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Inhaltsplatzhalter 2"/>
            <p:cNvSpPr txBox="1">
              <a:spLocks/>
            </p:cNvSpPr>
            <p:nvPr/>
          </p:nvSpPr>
          <p:spPr>
            <a:xfrm>
              <a:off x="3176139" y="2347175"/>
              <a:ext cx="4032381" cy="463335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de-CH" sz="2400" dirty="0" smtClean="0"/>
                <a:t>and            : </a:t>
              </a:r>
              <a:r>
                <a:rPr lang="de-CH" sz="2400" dirty="0" err="1" smtClean="0"/>
                <a:t>entire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cube</a:t>
              </a:r>
              <a:endParaRPr lang="de-CH" sz="2400" dirty="0" smtClean="0"/>
            </a:p>
          </p:txBody>
        </p:sp>
      </p:grpSp>
      <p:grpSp>
        <p:nvGrpSpPr>
          <p:cNvPr id="188" name="Gruppieren 187"/>
          <p:cNvGrpSpPr/>
          <p:nvPr/>
        </p:nvGrpSpPr>
        <p:grpSpPr>
          <a:xfrm>
            <a:off x="2487963" y="2690075"/>
            <a:ext cx="5214587" cy="463335"/>
            <a:chOff x="2487963" y="2690075"/>
            <a:chExt cx="5214587" cy="463335"/>
          </a:xfrm>
        </p:grpSpPr>
        <p:sp>
          <p:nvSpPr>
            <p:cNvPr id="78" name="Inhaltsplatzhalter 2"/>
            <p:cNvSpPr txBox="1">
              <a:spLocks/>
            </p:cNvSpPr>
            <p:nvPr/>
          </p:nvSpPr>
          <p:spPr>
            <a:xfrm>
              <a:off x="4458839" y="2690075"/>
              <a:ext cx="3243711" cy="463335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de-CH" sz="2400" dirty="0" smtClean="0"/>
                <a:t>: </a:t>
              </a:r>
              <a:r>
                <a:rPr lang="de-CH" sz="2400" dirty="0" err="1" smtClean="0"/>
                <a:t>central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levels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problem</a:t>
              </a:r>
              <a:endParaRPr lang="de-CH" sz="2400" dirty="0" smtClean="0"/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87963" y="2846534"/>
              <a:ext cx="1130892" cy="26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7" name="Freeform 447"/>
          <p:cNvSpPr>
            <a:spLocks/>
          </p:cNvSpPr>
          <p:nvPr/>
        </p:nvSpPr>
        <p:spPr bwMode="auto">
          <a:xfrm>
            <a:off x="3008622" y="3453961"/>
            <a:ext cx="2378075" cy="3154362"/>
          </a:xfrm>
          <a:custGeom>
            <a:avLst/>
            <a:gdLst/>
            <a:ahLst/>
            <a:cxnLst>
              <a:cxn ang="0">
                <a:pos x="715" y="0"/>
              </a:cxn>
              <a:cxn ang="0">
                <a:pos x="519" y="274"/>
              </a:cxn>
              <a:cxn ang="0">
                <a:pos x="283" y="557"/>
              </a:cxn>
              <a:cxn ang="0">
                <a:pos x="0" y="850"/>
              </a:cxn>
              <a:cxn ang="0">
                <a:pos x="0" y="1114"/>
              </a:cxn>
              <a:cxn ang="0">
                <a:pos x="303" y="1407"/>
              </a:cxn>
              <a:cxn ang="0">
                <a:pos x="519" y="1709"/>
              </a:cxn>
              <a:cxn ang="0">
                <a:pos x="720" y="1987"/>
              </a:cxn>
              <a:cxn ang="0">
                <a:pos x="931" y="1704"/>
              </a:cxn>
              <a:cxn ang="0">
                <a:pos x="1200" y="1407"/>
              </a:cxn>
              <a:cxn ang="0">
                <a:pos x="1498" y="1114"/>
              </a:cxn>
              <a:cxn ang="0">
                <a:pos x="1498" y="855"/>
              </a:cxn>
              <a:cxn ang="0">
                <a:pos x="1195" y="562"/>
              </a:cxn>
              <a:cxn ang="0">
                <a:pos x="931" y="264"/>
              </a:cxn>
              <a:cxn ang="0">
                <a:pos x="715" y="0"/>
              </a:cxn>
            </a:cxnLst>
            <a:rect l="0" t="0" r="r" b="b"/>
            <a:pathLst>
              <a:path w="1498" h="1987">
                <a:moveTo>
                  <a:pt x="715" y="0"/>
                </a:moveTo>
                <a:lnTo>
                  <a:pt x="519" y="274"/>
                </a:lnTo>
                <a:lnTo>
                  <a:pt x="283" y="557"/>
                </a:lnTo>
                <a:lnTo>
                  <a:pt x="0" y="850"/>
                </a:lnTo>
                <a:lnTo>
                  <a:pt x="0" y="1114"/>
                </a:lnTo>
                <a:lnTo>
                  <a:pt x="303" y="1407"/>
                </a:lnTo>
                <a:lnTo>
                  <a:pt x="519" y="1709"/>
                </a:lnTo>
                <a:lnTo>
                  <a:pt x="720" y="1987"/>
                </a:lnTo>
                <a:lnTo>
                  <a:pt x="931" y="1704"/>
                </a:lnTo>
                <a:lnTo>
                  <a:pt x="1200" y="1407"/>
                </a:lnTo>
                <a:lnTo>
                  <a:pt x="1498" y="1114"/>
                </a:lnTo>
                <a:lnTo>
                  <a:pt x="1498" y="855"/>
                </a:lnTo>
                <a:lnTo>
                  <a:pt x="1195" y="562"/>
                </a:lnTo>
                <a:lnTo>
                  <a:pt x="931" y="264"/>
                </a:lnTo>
                <a:lnTo>
                  <a:pt x="71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444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" name="Freihandform 117"/>
          <p:cNvSpPr/>
          <p:nvPr/>
        </p:nvSpPr>
        <p:spPr>
          <a:xfrm>
            <a:off x="2997502" y="4332607"/>
            <a:ext cx="2400300" cy="1836420"/>
          </a:xfrm>
          <a:custGeom>
            <a:avLst/>
            <a:gdLst>
              <a:gd name="connsiteX0" fmla="*/ 7620 w 2400300"/>
              <a:gd name="connsiteY0" fmla="*/ 922020 h 2293620"/>
              <a:gd name="connsiteX1" fmla="*/ 480060 w 2400300"/>
              <a:gd name="connsiteY1" fmla="*/ 464820 h 2293620"/>
              <a:gd name="connsiteX2" fmla="*/ 853440 w 2400300"/>
              <a:gd name="connsiteY2" fmla="*/ 0 h 2293620"/>
              <a:gd name="connsiteX3" fmla="*/ 1493520 w 2400300"/>
              <a:gd name="connsiteY3" fmla="*/ 7620 h 2293620"/>
              <a:gd name="connsiteX4" fmla="*/ 1920240 w 2400300"/>
              <a:gd name="connsiteY4" fmla="*/ 487680 h 2293620"/>
              <a:gd name="connsiteX5" fmla="*/ 2362200 w 2400300"/>
              <a:gd name="connsiteY5" fmla="*/ 952500 h 2293620"/>
              <a:gd name="connsiteX6" fmla="*/ 2400300 w 2400300"/>
              <a:gd name="connsiteY6" fmla="*/ 1356360 h 2293620"/>
              <a:gd name="connsiteX7" fmla="*/ 1920240 w 2400300"/>
              <a:gd name="connsiteY7" fmla="*/ 1813560 h 2293620"/>
              <a:gd name="connsiteX8" fmla="*/ 1508760 w 2400300"/>
              <a:gd name="connsiteY8" fmla="*/ 2286000 h 2293620"/>
              <a:gd name="connsiteX9" fmla="*/ 883920 w 2400300"/>
              <a:gd name="connsiteY9" fmla="*/ 2293620 h 2293620"/>
              <a:gd name="connsiteX10" fmla="*/ 480060 w 2400300"/>
              <a:gd name="connsiteY10" fmla="*/ 1798320 h 2293620"/>
              <a:gd name="connsiteX11" fmla="*/ 0 w 2400300"/>
              <a:gd name="connsiteY11" fmla="*/ 1341120 h 2293620"/>
              <a:gd name="connsiteX12" fmla="*/ 7620 w 2400300"/>
              <a:gd name="connsiteY12" fmla="*/ 922020 h 2293620"/>
              <a:gd name="connsiteX0" fmla="*/ 7620 w 2400300"/>
              <a:gd name="connsiteY0" fmla="*/ 922020 h 2293620"/>
              <a:gd name="connsiteX1" fmla="*/ 480060 w 2400300"/>
              <a:gd name="connsiteY1" fmla="*/ 464820 h 2293620"/>
              <a:gd name="connsiteX2" fmla="*/ 853440 w 2400300"/>
              <a:gd name="connsiteY2" fmla="*/ 0 h 2293620"/>
              <a:gd name="connsiteX3" fmla="*/ 1493520 w 2400300"/>
              <a:gd name="connsiteY3" fmla="*/ 7620 h 2293620"/>
              <a:gd name="connsiteX4" fmla="*/ 1920240 w 2400300"/>
              <a:gd name="connsiteY4" fmla="*/ 487680 h 2293620"/>
              <a:gd name="connsiteX5" fmla="*/ 2385060 w 2400300"/>
              <a:gd name="connsiteY5" fmla="*/ 952500 h 2293620"/>
              <a:gd name="connsiteX6" fmla="*/ 2400300 w 2400300"/>
              <a:gd name="connsiteY6" fmla="*/ 1356360 h 2293620"/>
              <a:gd name="connsiteX7" fmla="*/ 1920240 w 2400300"/>
              <a:gd name="connsiteY7" fmla="*/ 1813560 h 2293620"/>
              <a:gd name="connsiteX8" fmla="*/ 1508760 w 2400300"/>
              <a:gd name="connsiteY8" fmla="*/ 2286000 h 2293620"/>
              <a:gd name="connsiteX9" fmla="*/ 883920 w 2400300"/>
              <a:gd name="connsiteY9" fmla="*/ 2293620 h 2293620"/>
              <a:gd name="connsiteX10" fmla="*/ 480060 w 2400300"/>
              <a:gd name="connsiteY10" fmla="*/ 1798320 h 2293620"/>
              <a:gd name="connsiteX11" fmla="*/ 0 w 2400300"/>
              <a:gd name="connsiteY11" fmla="*/ 1341120 h 2293620"/>
              <a:gd name="connsiteX12" fmla="*/ 7620 w 2400300"/>
              <a:gd name="connsiteY12" fmla="*/ 922020 h 2293620"/>
              <a:gd name="connsiteX0" fmla="*/ 7620 w 2400300"/>
              <a:gd name="connsiteY0" fmla="*/ 922020 h 2301240"/>
              <a:gd name="connsiteX1" fmla="*/ 480060 w 2400300"/>
              <a:gd name="connsiteY1" fmla="*/ 464820 h 2301240"/>
              <a:gd name="connsiteX2" fmla="*/ 853440 w 2400300"/>
              <a:gd name="connsiteY2" fmla="*/ 0 h 2301240"/>
              <a:gd name="connsiteX3" fmla="*/ 1493520 w 2400300"/>
              <a:gd name="connsiteY3" fmla="*/ 7620 h 2301240"/>
              <a:gd name="connsiteX4" fmla="*/ 1920240 w 2400300"/>
              <a:gd name="connsiteY4" fmla="*/ 487680 h 2301240"/>
              <a:gd name="connsiteX5" fmla="*/ 2385060 w 2400300"/>
              <a:gd name="connsiteY5" fmla="*/ 952500 h 2301240"/>
              <a:gd name="connsiteX6" fmla="*/ 2400300 w 2400300"/>
              <a:gd name="connsiteY6" fmla="*/ 1356360 h 2301240"/>
              <a:gd name="connsiteX7" fmla="*/ 1920240 w 2400300"/>
              <a:gd name="connsiteY7" fmla="*/ 1813560 h 2301240"/>
              <a:gd name="connsiteX8" fmla="*/ 1508760 w 2400300"/>
              <a:gd name="connsiteY8" fmla="*/ 2286000 h 2301240"/>
              <a:gd name="connsiteX9" fmla="*/ 845820 w 2400300"/>
              <a:gd name="connsiteY9" fmla="*/ 2301240 h 2301240"/>
              <a:gd name="connsiteX10" fmla="*/ 480060 w 2400300"/>
              <a:gd name="connsiteY10" fmla="*/ 1798320 h 2301240"/>
              <a:gd name="connsiteX11" fmla="*/ 0 w 2400300"/>
              <a:gd name="connsiteY11" fmla="*/ 1341120 h 2301240"/>
              <a:gd name="connsiteX12" fmla="*/ 7620 w 2400300"/>
              <a:gd name="connsiteY12" fmla="*/ 922020 h 2301240"/>
              <a:gd name="connsiteX0" fmla="*/ 7620 w 2400300"/>
              <a:gd name="connsiteY0" fmla="*/ 914400 h 2293620"/>
              <a:gd name="connsiteX1" fmla="*/ 480060 w 2400300"/>
              <a:gd name="connsiteY1" fmla="*/ 457200 h 2293620"/>
              <a:gd name="connsiteX2" fmla="*/ 853440 w 2400300"/>
              <a:gd name="connsiteY2" fmla="*/ 129 h 2293620"/>
              <a:gd name="connsiteX3" fmla="*/ 1493520 w 2400300"/>
              <a:gd name="connsiteY3" fmla="*/ 0 h 2293620"/>
              <a:gd name="connsiteX4" fmla="*/ 1920240 w 2400300"/>
              <a:gd name="connsiteY4" fmla="*/ 480060 h 2293620"/>
              <a:gd name="connsiteX5" fmla="*/ 2385060 w 2400300"/>
              <a:gd name="connsiteY5" fmla="*/ 944880 h 2293620"/>
              <a:gd name="connsiteX6" fmla="*/ 2400300 w 2400300"/>
              <a:gd name="connsiteY6" fmla="*/ 1348740 h 2293620"/>
              <a:gd name="connsiteX7" fmla="*/ 1920240 w 2400300"/>
              <a:gd name="connsiteY7" fmla="*/ 1805940 h 2293620"/>
              <a:gd name="connsiteX8" fmla="*/ 1508760 w 2400300"/>
              <a:gd name="connsiteY8" fmla="*/ 2278380 h 2293620"/>
              <a:gd name="connsiteX9" fmla="*/ 845820 w 2400300"/>
              <a:gd name="connsiteY9" fmla="*/ 2293620 h 2293620"/>
              <a:gd name="connsiteX10" fmla="*/ 480060 w 2400300"/>
              <a:gd name="connsiteY10" fmla="*/ 1790700 h 2293620"/>
              <a:gd name="connsiteX11" fmla="*/ 0 w 2400300"/>
              <a:gd name="connsiteY11" fmla="*/ 1333500 h 2293620"/>
              <a:gd name="connsiteX12" fmla="*/ 7620 w 2400300"/>
              <a:gd name="connsiteY12" fmla="*/ 914400 h 2293620"/>
              <a:gd name="connsiteX0" fmla="*/ 7620 w 2400300"/>
              <a:gd name="connsiteY0" fmla="*/ 914400 h 2293620"/>
              <a:gd name="connsiteX1" fmla="*/ 480060 w 2400300"/>
              <a:gd name="connsiteY1" fmla="*/ 457200 h 2293620"/>
              <a:gd name="connsiteX2" fmla="*/ 1493520 w 2400300"/>
              <a:gd name="connsiteY2" fmla="*/ 0 h 2293620"/>
              <a:gd name="connsiteX3" fmla="*/ 1920240 w 2400300"/>
              <a:gd name="connsiteY3" fmla="*/ 480060 h 2293620"/>
              <a:gd name="connsiteX4" fmla="*/ 2385060 w 2400300"/>
              <a:gd name="connsiteY4" fmla="*/ 944880 h 2293620"/>
              <a:gd name="connsiteX5" fmla="*/ 2400300 w 2400300"/>
              <a:gd name="connsiteY5" fmla="*/ 1348740 h 2293620"/>
              <a:gd name="connsiteX6" fmla="*/ 1920240 w 2400300"/>
              <a:gd name="connsiteY6" fmla="*/ 1805940 h 2293620"/>
              <a:gd name="connsiteX7" fmla="*/ 1508760 w 2400300"/>
              <a:gd name="connsiteY7" fmla="*/ 2278380 h 2293620"/>
              <a:gd name="connsiteX8" fmla="*/ 845820 w 2400300"/>
              <a:gd name="connsiteY8" fmla="*/ 2293620 h 2293620"/>
              <a:gd name="connsiteX9" fmla="*/ 480060 w 2400300"/>
              <a:gd name="connsiteY9" fmla="*/ 1790700 h 2293620"/>
              <a:gd name="connsiteX10" fmla="*/ 0 w 2400300"/>
              <a:gd name="connsiteY10" fmla="*/ 1333500 h 2293620"/>
              <a:gd name="connsiteX11" fmla="*/ 7620 w 2400300"/>
              <a:gd name="connsiteY11" fmla="*/ 914400 h 2293620"/>
              <a:gd name="connsiteX0" fmla="*/ 7620 w 2400300"/>
              <a:gd name="connsiteY0" fmla="*/ 457200 h 1836420"/>
              <a:gd name="connsiteX1" fmla="*/ 480060 w 2400300"/>
              <a:gd name="connsiteY1" fmla="*/ 0 h 1836420"/>
              <a:gd name="connsiteX2" fmla="*/ 1920240 w 2400300"/>
              <a:gd name="connsiteY2" fmla="*/ 22860 h 1836420"/>
              <a:gd name="connsiteX3" fmla="*/ 2385060 w 2400300"/>
              <a:gd name="connsiteY3" fmla="*/ 487680 h 1836420"/>
              <a:gd name="connsiteX4" fmla="*/ 2400300 w 2400300"/>
              <a:gd name="connsiteY4" fmla="*/ 891540 h 1836420"/>
              <a:gd name="connsiteX5" fmla="*/ 1920240 w 2400300"/>
              <a:gd name="connsiteY5" fmla="*/ 1348740 h 1836420"/>
              <a:gd name="connsiteX6" fmla="*/ 1508760 w 2400300"/>
              <a:gd name="connsiteY6" fmla="*/ 1821180 h 1836420"/>
              <a:gd name="connsiteX7" fmla="*/ 845820 w 2400300"/>
              <a:gd name="connsiteY7" fmla="*/ 1836420 h 1836420"/>
              <a:gd name="connsiteX8" fmla="*/ 480060 w 2400300"/>
              <a:gd name="connsiteY8" fmla="*/ 1333500 h 1836420"/>
              <a:gd name="connsiteX9" fmla="*/ 0 w 2400300"/>
              <a:gd name="connsiteY9" fmla="*/ 876300 h 1836420"/>
              <a:gd name="connsiteX10" fmla="*/ 7620 w 2400300"/>
              <a:gd name="connsiteY10" fmla="*/ 457200 h 183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0300" h="1836420">
                <a:moveTo>
                  <a:pt x="7620" y="457200"/>
                </a:moveTo>
                <a:lnTo>
                  <a:pt x="480060" y="0"/>
                </a:lnTo>
                <a:lnTo>
                  <a:pt x="1920240" y="22860"/>
                </a:lnTo>
                <a:lnTo>
                  <a:pt x="2385060" y="487680"/>
                </a:lnTo>
                <a:lnTo>
                  <a:pt x="2400300" y="891540"/>
                </a:lnTo>
                <a:lnTo>
                  <a:pt x="1920240" y="1348740"/>
                </a:lnTo>
                <a:lnTo>
                  <a:pt x="1508760" y="1821180"/>
                </a:lnTo>
                <a:lnTo>
                  <a:pt x="845820" y="1836420"/>
                </a:lnTo>
                <a:lnTo>
                  <a:pt x="480060" y="1333500"/>
                </a:lnTo>
                <a:lnTo>
                  <a:pt x="0" y="876300"/>
                </a:lnTo>
                <a:lnTo>
                  <a:pt x="7620" y="457200"/>
                </a:lnTo>
                <a:close/>
              </a:path>
            </a:pathLst>
          </a:cu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409"/>
          <p:cNvSpPr>
            <a:spLocks noChangeArrowheads="1"/>
          </p:cNvSpPr>
          <p:nvPr/>
        </p:nvSpPr>
        <p:spPr bwMode="auto">
          <a:xfrm>
            <a:off x="4097647" y="3393636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Oval 413"/>
          <p:cNvSpPr>
            <a:spLocks noChangeArrowheads="1"/>
          </p:cNvSpPr>
          <p:nvPr/>
        </p:nvSpPr>
        <p:spPr bwMode="auto">
          <a:xfrm>
            <a:off x="3784909" y="3842898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Oval 414"/>
          <p:cNvSpPr>
            <a:spLocks noChangeArrowheads="1"/>
          </p:cNvSpPr>
          <p:nvPr/>
        </p:nvSpPr>
        <p:spPr bwMode="auto">
          <a:xfrm>
            <a:off x="4107172" y="3839723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415"/>
          <p:cNvSpPr>
            <a:spLocks noChangeArrowheads="1"/>
          </p:cNvSpPr>
          <p:nvPr/>
        </p:nvSpPr>
        <p:spPr bwMode="auto">
          <a:xfrm>
            <a:off x="4437372" y="3844486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Oval 429"/>
          <p:cNvSpPr>
            <a:spLocks noChangeArrowheads="1"/>
          </p:cNvSpPr>
          <p:nvPr/>
        </p:nvSpPr>
        <p:spPr bwMode="auto">
          <a:xfrm flipV="1">
            <a:off x="4102409" y="6554348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Oval 430"/>
          <p:cNvSpPr>
            <a:spLocks noChangeArrowheads="1"/>
          </p:cNvSpPr>
          <p:nvPr/>
        </p:nvSpPr>
        <p:spPr bwMode="auto">
          <a:xfrm flipV="1">
            <a:off x="3789672" y="6105086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Oval 431"/>
          <p:cNvSpPr>
            <a:spLocks noChangeArrowheads="1"/>
          </p:cNvSpPr>
          <p:nvPr/>
        </p:nvSpPr>
        <p:spPr bwMode="auto">
          <a:xfrm flipV="1">
            <a:off x="4111934" y="6108261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Oval 432"/>
          <p:cNvSpPr>
            <a:spLocks noChangeArrowheads="1"/>
          </p:cNvSpPr>
          <p:nvPr/>
        </p:nvSpPr>
        <p:spPr bwMode="auto">
          <a:xfrm flipV="1">
            <a:off x="4442134" y="6103498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Line 455"/>
          <p:cNvSpPr>
            <a:spLocks noChangeShapeType="1"/>
          </p:cNvSpPr>
          <p:nvPr/>
        </p:nvSpPr>
        <p:spPr bwMode="auto">
          <a:xfrm>
            <a:off x="3989697" y="3981011"/>
            <a:ext cx="490537" cy="25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" name="Line 456"/>
          <p:cNvSpPr>
            <a:spLocks noChangeShapeType="1"/>
          </p:cNvSpPr>
          <p:nvPr/>
        </p:nvSpPr>
        <p:spPr bwMode="auto">
          <a:xfrm flipV="1">
            <a:off x="3864284" y="3988948"/>
            <a:ext cx="474663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0" name="Line 463"/>
          <p:cNvSpPr>
            <a:spLocks noChangeShapeType="1"/>
          </p:cNvSpPr>
          <p:nvPr/>
        </p:nvSpPr>
        <p:spPr bwMode="auto">
          <a:xfrm flipV="1">
            <a:off x="4008747" y="3557148"/>
            <a:ext cx="142875" cy="227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" name="Line 464"/>
          <p:cNvSpPr>
            <a:spLocks noChangeShapeType="1"/>
          </p:cNvSpPr>
          <p:nvPr/>
        </p:nvSpPr>
        <p:spPr bwMode="auto">
          <a:xfrm flipH="1" flipV="1">
            <a:off x="4143684" y="3558736"/>
            <a:ext cx="155575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" name="Oval 416"/>
          <p:cNvSpPr>
            <a:spLocks noChangeArrowheads="1"/>
          </p:cNvSpPr>
          <p:nvPr/>
        </p:nvSpPr>
        <p:spPr bwMode="auto">
          <a:xfrm>
            <a:off x="3424547" y="4292161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Oval 417"/>
          <p:cNvSpPr>
            <a:spLocks noChangeArrowheads="1"/>
          </p:cNvSpPr>
          <p:nvPr/>
        </p:nvSpPr>
        <p:spPr bwMode="auto">
          <a:xfrm>
            <a:off x="3802372" y="4288986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Oval 418"/>
          <p:cNvSpPr>
            <a:spLocks noChangeArrowheads="1"/>
          </p:cNvSpPr>
          <p:nvPr/>
        </p:nvSpPr>
        <p:spPr bwMode="auto">
          <a:xfrm>
            <a:off x="4132572" y="4293748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Oval 419"/>
          <p:cNvSpPr>
            <a:spLocks noChangeArrowheads="1"/>
          </p:cNvSpPr>
          <p:nvPr/>
        </p:nvSpPr>
        <p:spPr bwMode="auto">
          <a:xfrm>
            <a:off x="4473884" y="4293748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Oval 420"/>
          <p:cNvSpPr>
            <a:spLocks noChangeArrowheads="1"/>
          </p:cNvSpPr>
          <p:nvPr/>
        </p:nvSpPr>
        <p:spPr bwMode="auto">
          <a:xfrm>
            <a:off x="4843772" y="4298511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Oval 421"/>
          <p:cNvSpPr>
            <a:spLocks noChangeArrowheads="1"/>
          </p:cNvSpPr>
          <p:nvPr/>
        </p:nvSpPr>
        <p:spPr bwMode="auto">
          <a:xfrm>
            <a:off x="2967347" y="4762061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Oval 422"/>
          <p:cNvSpPr>
            <a:spLocks noChangeArrowheads="1"/>
          </p:cNvSpPr>
          <p:nvPr/>
        </p:nvSpPr>
        <p:spPr bwMode="auto">
          <a:xfrm>
            <a:off x="3289609" y="4758886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Oval 423"/>
          <p:cNvSpPr>
            <a:spLocks noChangeArrowheads="1"/>
          </p:cNvSpPr>
          <p:nvPr/>
        </p:nvSpPr>
        <p:spPr bwMode="auto">
          <a:xfrm>
            <a:off x="3619809" y="4763648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Oval 424"/>
          <p:cNvSpPr>
            <a:spLocks noChangeArrowheads="1"/>
          </p:cNvSpPr>
          <p:nvPr/>
        </p:nvSpPr>
        <p:spPr bwMode="auto">
          <a:xfrm>
            <a:off x="3961122" y="4763648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Oval 425"/>
          <p:cNvSpPr>
            <a:spLocks noChangeArrowheads="1"/>
          </p:cNvSpPr>
          <p:nvPr/>
        </p:nvSpPr>
        <p:spPr bwMode="auto">
          <a:xfrm>
            <a:off x="4291322" y="4768411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Oval 426"/>
          <p:cNvSpPr>
            <a:spLocks noChangeArrowheads="1"/>
          </p:cNvSpPr>
          <p:nvPr/>
        </p:nvSpPr>
        <p:spPr bwMode="auto">
          <a:xfrm>
            <a:off x="4645334" y="4768411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Oval 427"/>
          <p:cNvSpPr>
            <a:spLocks noChangeArrowheads="1"/>
          </p:cNvSpPr>
          <p:nvPr/>
        </p:nvSpPr>
        <p:spPr bwMode="auto">
          <a:xfrm>
            <a:off x="4986647" y="4768411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Oval 428"/>
          <p:cNvSpPr>
            <a:spLocks noChangeArrowheads="1"/>
          </p:cNvSpPr>
          <p:nvPr/>
        </p:nvSpPr>
        <p:spPr bwMode="auto">
          <a:xfrm>
            <a:off x="5316847" y="4773173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Oval 433"/>
          <p:cNvSpPr>
            <a:spLocks noChangeArrowheads="1"/>
          </p:cNvSpPr>
          <p:nvPr/>
        </p:nvSpPr>
        <p:spPr bwMode="auto">
          <a:xfrm flipV="1">
            <a:off x="3437247" y="5655823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Oval 434"/>
          <p:cNvSpPr>
            <a:spLocks noChangeArrowheads="1"/>
          </p:cNvSpPr>
          <p:nvPr/>
        </p:nvSpPr>
        <p:spPr bwMode="auto">
          <a:xfrm flipV="1">
            <a:off x="3807134" y="5658998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Oval 435"/>
          <p:cNvSpPr>
            <a:spLocks noChangeArrowheads="1"/>
          </p:cNvSpPr>
          <p:nvPr/>
        </p:nvSpPr>
        <p:spPr bwMode="auto">
          <a:xfrm flipV="1">
            <a:off x="4137334" y="5654236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Oval 436"/>
          <p:cNvSpPr>
            <a:spLocks noChangeArrowheads="1"/>
          </p:cNvSpPr>
          <p:nvPr/>
        </p:nvSpPr>
        <p:spPr bwMode="auto">
          <a:xfrm flipV="1">
            <a:off x="4478647" y="5654236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Oval 437"/>
          <p:cNvSpPr>
            <a:spLocks noChangeArrowheads="1"/>
          </p:cNvSpPr>
          <p:nvPr/>
        </p:nvSpPr>
        <p:spPr bwMode="auto">
          <a:xfrm flipV="1">
            <a:off x="4864409" y="5649473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Oval 438"/>
          <p:cNvSpPr>
            <a:spLocks noChangeArrowheads="1"/>
          </p:cNvSpPr>
          <p:nvPr/>
        </p:nvSpPr>
        <p:spPr bwMode="auto">
          <a:xfrm flipV="1">
            <a:off x="2972109" y="5185923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Oval 439"/>
          <p:cNvSpPr>
            <a:spLocks noChangeArrowheads="1"/>
          </p:cNvSpPr>
          <p:nvPr/>
        </p:nvSpPr>
        <p:spPr bwMode="auto">
          <a:xfrm flipV="1">
            <a:off x="3294372" y="5189098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Oval 440"/>
          <p:cNvSpPr>
            <a:spLocks noChangeArrowheads="1"/>
          </p:cNvSpPr>
          <p:nvPr/>
        </p:nvSpPr>
        <p:spPr bwMode="auto">
          <a:xfrm flipV="1">
            <a:off x="3624572" y="5184336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Oval 441"/>
          <p:cNvSpPr>
            <a:spLocks noChangeArrowheads="1"/>
          </p:cNvSpPr>
          <p:nvPr/>
        </p:nvSpPr>
        <p:spPr bwMode="auto">
          <a:xfrm flipV="1">
            <a:off x="3965884" y="5184336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Oval 442"/>
          <p:cNvSpPr>
            <a:spLocks noChangeArrowheads="1"/>
          </p:cNvSpPr>
          <p:nvPr/>
        </p:nvSpPr>
        <p:spPr bwMode="auto">
          <a:xfrm flipV="1">
            <a:off x="4296084" y="5179573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Oval 443"/>
          <p:cNvSpPr>
            <a:spLocks noChangeArrowheads="1"/>
          </p:cNvSpPr>
          <p:nvPr/>
        </p:nvSpPr>
        <p:spPr bwMode="auto">
          <a:xfrm flipV="1">
            <a:off x="4650097" y="5179573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Oval 444"/>
          <p:cNvSpPr>
            <a:spLocks noChangeArrowheads="1"/>
          </p:cNvSpPr>
          <p:nvPr/>
        </p:nvSpPr>
        <p:spPr bwMode="auto">
          <a:xfrm flipV="1">
            <a:off x="4991409" y="5179573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Oval 445"/>
          <p:cNvSpPr>
            <a:spLocks noChangeArrowheads="1"/>
          </p:cNvSpPr>
          <p:nvPr/>
        </p:nvSpPr>
        <p:spPr bwMode="auto">
          <a:xfrm flipV="1">
            <a:off x="5321609" y="5174811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Line 465"/>
          <p:cNvSpPr>
            <a:spLocks noChangeShapeType="1"/>
          </p:cNvSpPr>
          <p:nvPr/>
        </p:nvSpPr>
        <p:spPr bwMode="auto">
          <a:xfrm>
            <a:off x="3557897" y="4444561"/>
            <a:ext cx="490537" cy="25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1" name="Line 466"/>
          <p:cNvSpPr>
            <a:spLocks noChangeShapeType="1"/>
          </p:cNvSpPr>
          <p:nvPr/>
        </p:nvSpPr>
        <p:spPr bwMode="auto">
          <a:xfrm flipV="1">
            <a:off x="3432484" y="4452498"/>
            <a:ext cx="474663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" name="Line 467"/>
          <p:cNvSpPr>
            <a:spLocks noChangeShapeType="1"/>
          </p:cNvSpPr>
          <p:nvPr/>
        </p:nvSpPr>
        <p:spPr bwMode="auto">
          <a:xfrm>
            <a:off x="4429434" y="4468373"/>
            <a:ext cx="490538" cy="25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" name="Line 468"/>
          <p:cNvSpPr>
            <a:spLocks noChangeShapeType="1"/>
          </p:cNvSpPr>
          <p:nvPr/>
        </p:nvSpPr>
        <p:spPr bwMode="auto">
          <a:xfrm flipV="1">
            <a:off x="4304022" y="4476311"/>
            <a:ext cx="474662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64" name="Gruppieren 229"/>
          <p:cNvGrpSpPr/>
          <p:nvPr/>
        </p:nvGrpSpPr>
        <p:grpSpPr>
          <a:xfrm>
            <a:off x="3094347" y="4892236"/>
            <a:ext cx="2178050" cy="258762"/>
            <a:chOff x="6314765" y="3782889"/>
            <a:chExt cx="2178050" cy="258762"/>
          </a:xfrm>
        </p:grpSpPr>
        <p:sp>
          <p:nvSpPr>
            <p:cNvPr id="165" name="Line 486"/>
            <p:cNvSpPr>
              <a:spLocks noChangeShapeType="1"/>
            </p:cNvSpPr>
            <p:nvPr/>
          </p:nvSpPr>
          <p:spPr bwMode="auto">
            <a:xfrm>
              <a:off x="6319527" y="3782889"/>
              <a:ext cx="490538" cy="250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487"/>
            <p:cNvSpPr>
              <a:spLocks noChangeShapeType="1"/>
            </p:cNvSpPr>
            <p:nvPr/>
          </p:nvSpPr>
          <p:spPr bwMode="auto">
            <a:xfrm flipV="1">
              <a:off x="6314765" y="3795589"/>
              <a:ext cx="474662" cy="225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7" name="Group 492"/>
            <p:cNvGrpSpPr>
              <a:grpSpLocks/>
            </p:cNvGrpSpPr>
            <p:nvPr/>
          </p:nvGrpSpPr>
          <p:grpSpPr bwMode="auto">
            <a:xfrm>
              <a:off x="7089465" y="3790826"/>
              <a:ext cx="638175" cy="250825"/>
              <a:chOff x="1798" y="2856"/>
              <a:chExt cx="312" cy="158"/>
            </a:xfrm>
          </p:grpSpPr>
          <p:sp>
            <p:nvSpPr>
              <p:cNvPr id="170" name="Line 488"/>
              <p:cNvSpPr>
                <a:spLocks noChangeShapeType="1"/>
              </p:cNvSpPr>
              <p:nvPr/>
            </p:nvSpPr>
            <p:spPr bwMode="auto">
              <a:xfrm>
                <a:off x="1801" y="2856"/>
                <a:ext cx="309" cy="1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489"/>
              <p:cNvSpPr>
                <a:spLocks noChangeShapeType="1"/>
              </p:cNvSpPr>
              <p:nvPr/>
            </p:nvSpPr>
            <p:spPr bwMode="auto">
              <a:xfrm flipV="1">
                <a:off x="1798" y="2864"/>
                <a:ext cx="299" cy="1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8" name="Line 490"/>
            <p:cNvSpPr>
              <a:spLocks noChangeShapeType="1"/>
            </p:cNvSpPr>
            <p:nvPr/>
          </p:nvSpPr>
          <p:spPr bwMode="auto">
            <a:xfrm>
              <a:off x="8002277" y="3789239"/>
              <a:ext cx="490538" cy="250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491"/>
            <p:cNvSpPr>
              <a:spLocks noChangeShapeType="1"/>
            </p:cNvSpPr>
            <p:nvPr/>
          </p:nvSpPr>
          <p:spPr bwMode="auto">
            <a:xfrm flipV="1">
              <a:off x="7997515" y="3801939"/>
              <a:ext cx="474662" cy="225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" name="Group 485"/>
          <p:cNvGrpSpPr>
            <a:grpSpLocks/>
          </p:cNvGrpSpPr>
          <p:nvPr/>
        </p:nvGrpSpPr>
        <p:grpSpPr bwMode="auto">
          <a:xfrm flipV="1">
            <a:off x="3435659" y="5330386"/>
            <a:ext cx="1487488" cy="1162050"/>
            <a:chOff x="4183" y="783"/>
            <a:chExt cx="937" cy="732"/>
          </a:xfrm>
        </p:grpSpPr>
        <p:sp>
          <p:nvSpPr>
            <p:cNvPr id="173" name="Line 477"/>
            <p:cNvSpPr>
              <a:spLocks noChangeShapeType="1"/>
            </p:cNvSpPr>
            <p:nvPr/>
          </p:nvSpPr>
          <p:spPr bwMode="auto">
            <a:xfrm>
              <a:off x="4534" y="1050"/>
              <a:ext cx="309" cy="1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478"/>
            <p:cNvSpPr>
              <a:spLocks noChangeShapeType="1"/>
            </p:cNvSpPr>
            <p:nvPr/>
          </p:nvSpPr>
          <p:spPr bwMode="auto">
            <a:xfrm flipV="1">
              <a:off x="4455" y="1055"/>
              <a:ext cx="299" cy="1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479"/>
            <p:cNvSpPr>
              <a:spLocks noChangeShapeType="1"/>
            </p:cNvSpPr>
            <p:nvPr/>
          </p:nvSpPr>
          <p:spPr bwMode="auto">
            <a:xfrm flipV="1">
              <a:off x="4546" y="783"/>
              <a:ext cx="90" cy="1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480"/>
            <p:cNvSpPr>
              <a:spLocks noChangeShapeType="1"/>
            </p:cNvSpPr>
            <p:nvPr/>
          </p:nvSpPr>
          <p:spPr bwMode="auto">
            <a:xfrm flipH="1" flipV="1">
              <a:off x="4631" y="784"/>
              <a:ext cx="98" cy="1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481"/>
            <p:cNvSpPr>
              <a:spLocks noChangeShapeType="1"/>
            </p:cNvSpPr>
            <p:nvPr/>
          </p:nvSpPr>
          <p:spPr bwMode="auto">
            <a:xfrm>
              <a:off x="4262" y="1342"/>
              <a:ext cx="309" cy="1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482"/>
            <p:cNvSpPr>
              <a:spLocks noChangeShapeType="1"/>
            </p:cNvSpPr>
            <p:nvPr/>
          </p:nvSpPr>
          <p:spPr bwMode="auto">
            <a:xfrm flipV="1">
              <a:off x="4183" y="1347"/>
              <a:ext cx="299" cy="1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483"/>
            <p:cNvSpPr>
              <a:spLocks noChangeShapeType="1"/>
            </p:cNvSpPr>
            <p:nvPr/>
          </p:nvSpPr>
          <p:spPr bwMode="auto">
            <a:xfrm>
              <a:off x="4811" y="1357"/>
              <a:ext cx="309" cy="1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484"/>
            <p:cNvSpPr>
              <a:spLocks noChangeShapeType="1"/>
            </p:cNvSpPr>
            <p:nvPr/>
          </p:nvSpPr>
          <p:spPr bwMode="auto">
            <a:xfrm flipV="1">
              <a:off x="4732" y="1362"/>
              <a:ext cx="299" cy="1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" name="Line 397"/>
          <p:cNvSpPr>
            <a:spLocks noChangeShapeType="1"/>
          </p:cNvSpPr>
          <p:nvPr/>
        </p:nvSpPr>
        <p:spPr bwMode="auto">
          <a:xfrm>
            <a:off x="3456122" y="4355902"/>
            <a:ext cx="2255003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" name="Line 397"/>
          <p:cNvSpPr>
            <a:spLocks noChangeShapeType="1"/>
          </p:cNvSpPr>
          <p:nvPr/>
        </p:nvSpPr>
        <p:spPr bwMode="auto">
          <a:xfrm>
            <a:off x="3820333" y="6151558"/>
            <a:ext cx="1867546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84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81532" y="3390835"/>
            <a:ext cx="44002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Inhaltsplatzhalter 2"/>
          <p:cNvSpPr txBox="1">
            <a:spLocks/>
          </p:cNvSpPr>
          <p:nvPr/>
        </p:nvSpPr>
        <p:spPr>
          <a:xfrm>
            <a:off x="228340" y="1178571"/>
            <a:ext cx="8407660" cy="605779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b="1" dirty="0" smtClean="0"/>
              <a:t>Problem: </a:t>
            </a:r>
            <a:r>
              <a:rPr lang="de-CH" sz="2400" dirty="0" smtClean="0"/>
              <a:t>For </a:t>
            </a:r>
            <a:r>
              <a:rPr lang="de-CH" sz="2400" dirty="0" err="1" smtClean="0"/>
              <a:t>any</a:t>
            </a:r>
            <a:r>
              <a:rPr lang="de-CH" sz="2400" dirty="0" smtClean="0"/>
              <a:t> </a:t>
            </a:r>
            <a:r>
              <a:rPr lang="de-CH" sz="2400" dirty="0" err="1" smtClean="0"/>
              <a:t>given</a:t>
            </a:r>
            <a:r>
              <a:rPr lang="de-CH" sz="2400" dirty="0" smtClean="0"/>
              <a:t> </a:t>
            </a:r>
            <a:r>
              <a:rPr lang="de-CH" sz="2400" dirty="0" err="1" smtClean="0"/>
              <a:t>interval</a:t>
            </a:r>
            <a:r>
              <a:rPr lang="de-CH" sz="2400" dirty="0" smtClean="0"/>
              <a:t>                                                ,</a:t>
            </a:r>
            <a:br>
              <a:rPr lang="de-CH" sz="2400" dirty="0" smtClean="0"/>
            </a:br>
            <a:r>
              <a:rPr lang="de-CH" sz="2400" dirty="0" err="1" smtClean="0"/>
              <a:t>does</a:t>
            </a:r>
            <a:r>
              <a:rPr lang="de-CH" sz="2400" dirty="0" smtClean="0"/>
              <a:t> the </a:t>
            </a:r>
            <a:r>
              <a:rPr lang="de-CH" sz="2400" dirty="0" err="1" smtClean="0"/>
              <a:t>subgraph</a:t>
            </a:r>
            <a:r>
              <a:rPr lang="de-CH" sz="2400" dirty="0" smtClean="0"/>
              <a:t> of        </a:t>
            </a:r>
            <a:r>
              <a:rPr lang="de-CH" sz="2400" dirty="0" err="1" smtClean="0"/>
              <a:t>between</a:t>
            </a:r>
            <a:r>
              <a:rPr lang="de-CH" sz="2400" dirty="0" smtClean="0"/>
              <a:t> </a:t>
            </a:r>
            <a:r>
              <a:rPr lang="de-CH" sz="2400" dirty="0" err="1" smtClean="0"/>
              <a:t>levels</a:t>
            </a:r>
            <a:r>
              <a:rPr lang="de-CH" sz="2400" dirty="0" smtClean="0"/>
              <a:t>     and     </a:t>
            </a:r>
            <a:r>
              <a:rPr lang="de-CH" sz="2400" dirty="0" err="1" smtClean="0"/>
              <a:t>have</a:t>
            </a:r>
            <a:r>
              <a:rPr lang="de-CH" sz="2400" dirty="0" smtClean="0"/>
              <a:t/>
            </a:r>
            <a:br>
              <a:rPr lang="de-CH" sz="2400" dirty="0" smtClean="0"/>
            </a:br>
            <a:r>
              <a:rPr lang="de-CH" sz="2400" dirty="0" smtClean="0"/>
              <a:t>a Hamilton </a:t>
            </a:r>
            <a:r>
              <a:rPr lang="de-CH" sz="2400" dirty="0" err="1" smtClean="0"/>
              <a:t>cycle</a:t>
            </a:r>
            <a:r>
              <a:rPr lang="de-CH" sz="2400" dirty="0" smtClean="0"/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69508" y="1223719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68993" y="1613853"/>
            <a:ext cx="3841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2940" y="1617028"/>
            <a:ext cx="2159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5103" y="1626235"/>
            <a:ext cx="17938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xQHBhUUBxQUFhQWFxoZGBYXFhQYIRgYGhccFyAaGhwdHCggGhwlHhoWITEhJSouLi4uHyM1ODM4NygtLisBCgoKDg0OGhAQGywmICYsLC83NzcvLC00LywvLCwsLzQwLCwsLjQvLC4sLCwsLCw0LCwsLy0sLC4sLCwsLCwtLP/AABEIAN8A4gMBEQACEQEDEQH/xAAcAAEAAgIDAQAAAAAAAAAAAAAABgcEBQIDCAH/xABAEAACAQIDBAYHBwIEBwAAAAAAAQIDEQQFBiExQWEHEiJRcYETFSNCcpGhFDJSYoKxwZKyFiQzwkNTg6LR4fD/xAAbAQEAAgMBAQAAAAAAAAAAAAAABAUCAwYHAf/EADYRAQABAwEEBwgCAQQDAAAAAAABAgMEEQUSITEGQVFhcYGhExQiMpGxwdHh8EIzUnKSI0OC/9oADAMBAAIRAxEAPwC8QAAAAAxczzCnlWClVx0lGEd7f7JcW+4xrriiNZbsfHuZFyLduNZlS+qdcV87xX+WlKlRjK8IRdm2ndSm1vd9tty+pU3smqueHCHoWztiWMWj44iqqY4zPLwiOz1n0XBpzMvW+RUa2y84Jyt+JbJLykmWlqvfoipwWfje7ZNdrsn06vRsjYiAAAAAAAAAAAAAAAAAAAAAAAAAAAAMTNMxp5VgZVcdJRhFbX/CXFvuMa64ojWW/Hx7mRci3bjWZUbq/VFTUuOvUvGlF+zp33c33yf03FPevTdnuej7M2Zbwbekcap5z+I7mgNC0W90P4/0+RVKUntpVLpd0Zq6/wC5TLTBq1omnscJ0osbmTTdj/KPWP40T4muYAAAAAAAAAAAAAAAAAAAAAAAAAAAxczzCnleClVx0lGEVtb/AGXe33GNdcURrLdj49zIuRbtxrMqM1fqipqXHXneNKL9nTvu/NLvk/puKe9fm7Pc9I2Xsu3g29I41Tzn8R3NAaFoATfokx/2bUrpyeyrTat+aPaX065MwqtLmna5zpNY38SLkf4zH0nh99Fylq4AAAAAAAAAAAAAAAAAAAAAAAAAAGNmOPp5ZgpVcdJRhFXbf7Lvb3JcTGqqKY1lusWLl+5Fu3Gsyo3WOqampcdeV40Yv2dP/dLvk/puXFunv35uz3PR9l7Lt4NvTnXPOfxHd90eNC1AAGdkWP8AVmc0a3CFSLfw37S+VzO3Vu1RUjZlj29iu12xMefV6vRqd1sL55M+gAAAAAAAAAAAAAAAAAAAAAAAACmuljMqlfUTo1JeypqLjFbF1pRu5Pve23JeLvVZlczXu9UO/wCjWNboxfbRHxVTOs90Ty8P72IQQ3RgAAAAvzQeZ+tdLUZyd5RXo5fFDs3firPzLrHr37cS8x2zje75ldMcpnWPCeP8JAb1WAAAADhVqKjTcqzUYpXbbSSS4tvcj5M6cZZU0zVMU0xrMo/jNdYDCStPERk/yKU/rFNfU0VZVqOtaWth59yNYtzHjpH34sWHSPgJb6k1406n8JmPvlrtbp6OZ8f4x9YZ+E1lgcX/AKWJpr424f3pGynItTyqRrux86381qfLj9tW5oYiGIhfDyjJd8Wn+xtiYnkr67ddE6VRMeLtPrAAAAAAAAAAAAACoOmHBehz6nVW6pTt+qD2/SUSrzqdK4nth3fRa9vY1dv/AG1ek/zEoEQnTgAAAAsfodzb0WMq4apumvSQ+KOyS8WrP9LJ+Dc0maHJ9KcTet0ZEdXCfCeXrr9Vqlk4kAAAAFQ9J2qvWGKeFwL9lB+0a9+a4c4xfzfgiry7+9O5HJ3fR7ZXsaIybkfFPLuj9z9vGUBITpwABzpVHRnei3FrjFtP5o+xOnJjVTFUaVRrDc4HV+NwP+hiajXdNqp/embaci5TyqV97ZGFd+a1Hlw+2iw+jvVeK1DjqkMeqbhCF3KMWpdZySS+9a1lLhwJ2LfruTMVOV27srFw7dNVrXWZ5a6xppx6tezrT0muZAAAAAAAAAACHdKeWfb9LudNdqjJT/T92XlZ3/SRcyjet69i/wCjmT7LMiieVcaefOP15qUKh6GAAAADNyXMZZTm1OtS305J271ua802vMzor3KoqhHy8enIs12quuNP19JeisLiI4rDRnQd4zipRfemrpl7ExMaw8ouW6rdc0VRxidHafWAAAh/SPqj1Hlvo8I/b1VstvhDc5+PBc7vgRcq9uU6RzlfbB2Z71d9pXHwU+s9n5nu8VJlQ9EAAAAAAt7ofy/0GR1K0ltq1LLnGCt/c5lpg0aUTV2uE6UZG/kU2o/xj1n+NE+JrmAAAAAAAAAAA68TQjisPKFdXjOLjJd6as18j5MRMaSzt11W6orp5xOvnDzlm2AlleZ1KNbfTm4370tz81Z+ZQ10zRVNM9T1jGv05Fmm7TyqjX++EsQxbwAAAAW50R539qyuWGrvt0dsOdOT/wBsr+TiWmFc1p3J6vs4XpNhezvRkUxwq4T/AMo/cfaVgE1y4Bg51mkMmyydbGPswW7jJ8Irm3sMLlcUUzVKRiYteTeptW+c+nf5PP8AnOaTznM51sY+1N7uEVwiuSWwpK65rqmqXqOJi0Y1mm1b5R6z1z5sEwSQAAAAZOXYKeZY6FLCK85yUV58XySu3yRlTTNUxTDTfvUWLdV2vlEavRGU4COV5bTo4f7tOKiudt7fNu78y9opiimKYeVZN+rIu1Xauczr/fBlmTQAAAAAAAAAAACqOmDJ/Q46niaS2VOxP44q8W+bimv0lbm29JiuOt2/RfM3rdWPV/jxjwnn6/dXRAdWAAAADZadzaWR5zTrUr9l9pfig9kl8t3OxstXJt1RVCHnYlOXYqs1dfLunq/vY9C4bERxWGjPDtOMkpRa4pq6ZeRMTGsPLLluq3XNFUaTE6O1uy2n1gpHpE1R6+zL0eEfsKT7Nvfluc/Dely28Soyb/tKtI5Q9F2Hsv3S1v1x8dXPujs/M9/giJFXoAAAAAFv9F+lvVuE+046NqtRdiL9ym+PKUtj5K3ey0xLG7G/POXB9Idqe3r93tz8NPPvn9R9/JPSa5kAAAAAAAAAAAADVaoyhZ5kVSi98leD7prbF/P6XNd637SiaU3Z2XOLk0XeqJ4+E83nmUXCTU0007NPY01wZRPVImJjWHwPoAAAALM6K9UKnH7Hj5WW10ZNpLbtdP53a813Fhh39Pgq8nH9I9lzVPvVqP8AlH5/E+XezulDVf2TC/ZcukvSVF7SS92D93xl+3ijPLv6RuUo/R7ZXtK/ebsfDHLvnt8I+/gqUrHcAAAAAATTo20v66zD02NjehSe5+/Peo80tjfkuLJeLY36t6eUOe29tT3W17K3Px1ekdvjPKPqugtnnwAAAAAAAAAAAAAABS3SlknqzP8A0tFWp17y8Ki+8vPZLzZU5dvdr1jlL0Lo7m+3xvZ1T8VHDy6v15QhhEdAAAAAAAAAAAAABscgyiee5rCjhN8t8rXUYrfJ8l9XZcTZbtzcqimETNy6MSzVdr6vWeqP71cXoDKsuhlOXwo4NWhBWXPvb5t3bLuiiKKYph5fk5FeRdqu3J4z/fRlmTQAAAAAAAAAAAAAAAaDW+SevtPzp017SPbp/HHh5q8fM0ZFr2lEx1rPZGb7plU1z8s8J8J/XNQXiUr08AAAAAAAAAAAHKnB1aijSTcm0kkrtt7EkuLPvNjVVFMTMzpEL00Lphacyz21nXqWdSXd3QXJfV35WuMez7Onjzeb7Y2nObe+H5I5fvxn7JMSFOAAAAAAAAAAAAAAAAAFI9JmR+qdQOdFWp17zXKd+2vm1L9RUZdrcr1jlL0Xo/ne8Yu5V81HDy6v15IiRV6AAAAAAAAAAFpdFulPRwWMzBbWvYxfBP8A4j5vhy28UWOHY/8AZV5OL6RbV3pnFtTwj5p/Hl19/DqlZRYORAAAAAAAAAAAAAAAAAABH9cZF6/yCcKa9pHt0/iXDzV158jRkWvaUada02Rne55NNc/LPCfCf1zUI1Z9rYylemvgfQAAAAAAACVdH+mP8Q5rfEJ+gpNOf5nvUPPjy8UScaz7SrjyhS7b2n7nZ0o+erl3d/67/CV4xXVjaO4uHm8zrxl9AAAAAAAAAAAAAAAAAAAABTnSlp31Zmf2jDL2dZ9pfhq2u/6tsvHrFVmWd2rejlP3d90d2j7ez7Cv5qPWn+OXhogxDdIAAAAAAAPcB6C0dlSybTlKnFdpxUpvvnJXfjbd4JF3Yt7lEQ8t2rlTk5Vdc8tdI8I5fvxbo3K8AAAAAAAAAAAAAAAAAAAABqtU5Ws5yCrSa2yi3HlNbYv5pGu9Rv0TSm7Oypxsmi72Tx8J4T6PPBRPVQAAAAAAB7gPQ+ms6pZ5lcZ4GW5JSi98JW3Nf/XLy1cpuU6w8qz8K7iXpouR4T1THc2ptQgAAAAAAAAAAAAAAAAAAAAHGpNU6bdRpJK7b4JcWNdH2mmap0jm835nUhVzOrLCf6bqTcNluy5NrZw2WKCuYmqdOT1vHprps0RX80RGvjpxYpi3AAAAAAANlkOdVchx6q4CVnulF7px/DJd37Gy3cqt1a0omZhWsu1Nu7H7ie2F36W1NR1Jg+thX1Zr79NvbF/zHuf87C3s3qbsaw852jsy9g17tfGJ5T1T+p7m7NyuAAAAAAAAAAAAAAAAAAAArzpX1H9lwawmEfbqK9Rr3af4fGT+i5kHMvaRuR1uq6N7O9pX7zXHCnl3z2+X38FTFY7gAAAAAAAAAd+Dxc8DiY1MHKUJxd1KLs1/65H2mqaZ1hru2qLtE0XI1iVpaV6SoYpKnn9qc9yqpdiXxL3Hz3eBZWcyJ4V8HF7R6N129a8X4o7OuPDt+/isGE1UgnTaae1NO6a5E5y0xNM6S5B8AAAAAAAAAAAAAAAAGt1DnMMhyqdbFcNkY8ZSe6K8forvga7tyLdO9KXg4deXei1R18+6OuXn3MMbPMcdOri3ec5OTfjwXcluS7kUlVU1TMy9SsWaLNum3RHCI0Y5i2gAAAAAAAAAAA3WntUYnT8/8jO8ONOV3F+XuvmrG61frt8pV2dsvGzI/wDJTx7Y4T/PmszIOknDZjaOY+wn+Z3g/CfD9SXiWFvMoq4VcHIZvRzJs/Fa+OO7n9P1qmlOoqsE6bTT3NO6fgyXE6ueqpmmdJji5B8AAAAAAAAAAAAA4zkoQbm0kldt7LLvYfYiZnSFGa81M9RZr7Bv0FO6prv75vm+HcrcymyL3tKuHKHpOxtmRhWfi+ern3d3l9/JGCOuAAAAAAAAAAAAAAADYZVneIyed8tqzhyTvF+MXeL+RnRcro+WUXJwsfJjS9RE/f6xxTnKOlWUElnFFS/PSdn/AEy2P5omUZ0/5Q5vK6K0zxsV6d0/uP0muUawwebWWGrRUn7k+xK/clLf5XJlGRbr5S57K2RmY/GuidO2OMenLz0b43KwAAAAAAAAAAK36V9S+gpfY8G+1JJ1WnujvUP1b3yt3kDMvafBHm63o3s3en3q5HCPl8eufLq7/BVZWu1AAADtwuGni8RGGFi5Tk7Rit7Z9iJmdIYXLlNuia650iF0aP0PSyfA3zGEKtaa7TlFSUfyxuvm+JbWMamiPi4y892ptu7k3NLUzTRHLSdJnvnT7dTLznRGDzWk70o05cJ0koNeKWyXmjK5jW6+rRoxNt5mPPzzVHZPH+Y8lUao0jX05UvXXXpcKsVs8JL3X47O5lbesVW+fJ2+ztr2M2NKeFXZP47Y/swjxoWoAAAAAAAAAAbPLNQYnKber69SCXu3vH+mV4/Q2UXa6PllDyNn42R/q0RPfyn6xxS3LOlSvR2ZlShUXfFuD/lP5IlUZ1UfNGqiyOi1irjarmnx4x+J+6WZZ0kYLGu1eU6L3e0js/qjdW8bEmjMt1c+CkyOjmba40xFUd0/idPTVKMHjaeOpdbBVITj3wkpL6EimqKuMSprtm5anduUzE98aMgyagAAAAa3UWcQyLKJ1sR7q7MfxSexR839Ls13bkW6ZqlLwcOvLv02qevn3R1y8+Y3FTx2LnUxTvOcnKT5v+ORR1VTVOsvU7Vqi1RFuiNIiNHQfGwAAduGw8sViIww0XKcnaMVtbbPsRMzpDC5cpt0zXXOkQuvQ2j46ew/XxVpYiS7Ut6gvwx/l8S3x8eLcazzeebY2xVm17lHCiPXvn8QlhJUYBwq01WpuNZKUWrNNJpruae9HyY14SypqmmYqpnSYVtqroz67lU067Pe6Mns/RJ7vB7Oa3EC9h9dH0dbs3pLppbyv+0fmPzH0lWuLws8FiHDFxlCcd8ZJpor5iaZ0l19u7RdpiuiYmJ64dJ8bAAAAAAAAAAAAc6FaWHqqWHlKMlulFtNea2n2JmOMMa6Ka43ao1jv4pxo/Ps1x9fqZbL00VvlWV4x+KeyV+V2+RLsXb9U6U8fFzm1MDZVqneuxuzP+3nPhHL00WxSjV9GvSyp9ayvaErX427W4s43utxFU2tZ3YnTxj9MkyaQABS/SdqH1tnHocM/ZUG1s96puk+aX3V595U5d3fq3Y5R93oPR7Z/u9j2tcfFX6U9X15z5diFkR0IAA7cNh5YrERhhouU5O0YpXbZ9iJmdIYXLlNuma650iF1aF0dHT1D0mLtLESW171BP3Y/wAvj4Ftj48W41nm882xtirMq3KOFuPXvn8QlpKUYAAAAMDNsmoZzR6uZU4zXBtbV8MltXkzCu3TXGlUJONmX8ares1TH2845SgWc9FSbbyWtb8lXb8pxV/mn4kKvB/2S6fF6UzyyKPOP1P7QnNdK4vKW/tlCfVXvxXXjbvvG9vOxDrsXKOcOixtqYmR/p3I17J4T9J/DSmpYAAAAAAAAHbhcPPF11DCxlOct0YptvyR9iJmdIYXLlFuma65iIjrlY+mOjHrWnqJ/wDRi/75L9o/Mn2cLrufRyW0Ok0RrRix/wDU/iPzP0WVhcNDB4dQwkYwhHdGKSS8kWEUxTGkOQuXa7tU11zMzPa7j6wAAET6Q9Teocp6uGft6qah+VcZ+W5c/BkbKvezp0jnK82Hs33u/vVx8FPPvnqj993io8p3owAA78Fg54/FRp4KLnOTsorj/wCF3t7EZU0zVOkNV29RZom5cnSIXXojR0NO0OviLTxEl2pcIr8MOXe+P0LbHx4txrPN57tfbFebVu08KI6u3vn9dSVElSAAAAAAAAADUZppnCZrd46hTbfvJdWX9UbP6mquzbr5wnY+08vH/wBO5MR2c4+k8EUzLoqo1W3l1apT5SSqLwW5/NsjVYNM/LOi8sdKb1PC7RFXhwn8x6QjWP6MsZhr/ZvRVVw6suq/lJJfUj1YVyOXFb2ekuHX8+tPjGv2/TQ4vTGMwcrV8NW8VBzXzjdGmqzcjnTKztbTw7ka03afrp6To1dWlKhK1aLi+6Sa/c1zGnNMpqpqjWmdXC58ZaMrBZbWx8rYGlUqfDCUvqlZGVNFVXKGi7k2bMa3K4jxmITXIejCtimpZzJUofgjaU35/dj9fAl28KqeNfBz2b0ms2/hx43p7Z4R+59PFZWSZDQyKh1ctpqN98t8pfFJ7X4biwt2qLcaUw5HLz7+XVvXqte7qjwhszYhgAABi5nj4ZXgJ1cY7Qgrt/sl3tuyS72Y11xRTNUt2Pj15F2m1bjWZeftQZxPPc1nWxW+WyMeEYrdFeH1d3xKS5cm5VvS9RwsOjEs02qOr1nrlrjWlgG00/kFbUGM6mXx3fem9kYLvk/43s2W7VVydKULOz7OHb37s+Edc+H75Lq0rpajpvC2w/aqNduq1tlyX4Y8vnct7Nim1HDm892ltS9nV61cKY5R2fue/wCzfG5WAAAAAAAAAAAAAAAHxq+8DgqEU9kY/JHzSGftKu2XYfWAAAAAAACoOlTUnrDMPs2Efs6T7dveqbreEd3i33Iq8y9vVbkco+7vOjmzvY2veK4+Krl3U/z9tO1AiE6YAlGjdG1NR1evUvTw6e2fGVt8Yd757l9CRYx5u8epTbV2zbwo3Y419nZ3z+uc+q6csy6nlWDVLAQUIR4Li+9vi+bLeiiKI0pee5GRcyLk3Ls6zLLMmgAAAAAAAAAAAAAAAAAAAAAAAAAEd11qD/D+RylTa9LPsU1+Z75eEVt8bLiaMi77OjXrWux9n++ZEUz8scZ8Ozz5fVQzfWd5bW+LKV6ZEacIdmFw08XXUMLGU5vdGKbb8kfYiZnSGNy5RbpmuuYiI65WRpToz7Sqai8VRi/75L9o/PgT7OH13Po5HaXSWNJt4n/afxH5n6dazKNKNCko0UoxirKKSSSXBJbkWEREcIchVVVVM1VTrMuZ9YgAAAAAAAAAAAAAAAAAAAAAAAAAAUfqvGVdYaoksvi5Rh7OnG6jsT2y7TSvJ3fhZcCnvVVXrnwvRtm2bWzcOJuzpM8Znn5cOyPXXtbrI+i2pValndRQX/Lp9qXg5PYvJM3W8GZ+eVfmdKLdPw49Os9s8I+nOfRYuTZHQySj1cspxhfe98pfFJ7WTrdqmiNKYcplZ1/Kq3r1Uz9o8I5NibEQAAAAAAAAAAAAAAAAAAAAAAAAAAAAA//Z"/>
          <p:cNvSpPr>
            <a:spLocks noChangeAspect="1" noChangeArrowheads="1"/>
          </p:cNvSpPr>
          <p:nvPr/>
        </p:nvSpPr>
        <p:spPr bwMode="auto">
          <a:xfrm>
            <a:off x="433705" y="-2545398"/>
            <a:ext cx="54102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A </a:t>
            </a:r>
            <a:r>
              <a:rPr lang="de-CH" dirty="0" err="1" smtClean="0">
                <a:solidFill>
                  <a:prstClr val="black"/>
                </a:solidFill>
                <a:cs typeface="Arial" pitchFamily="34" charset="0"/>
              </a:rPr>
              <a:t>sweeping</a:t>
            </a:r>
            <a:r>
              <a:rPr lang="de-CH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generalization</a:t>
            </a:r>
            <a:endParaRPr lang="en-US" dirty="0"/>
          </a:p>
        </p:txBody>
      </p:sp>
      <p:sp>
        <p:nvSpPr>
          <p:cNvPr id="112" name="Inhaltsplatzhalter 2"/>
          <p:cNvSpPr txBox="1">
            <a:spLocks/>
          </p:cNvSpPr>
          <p:nvPr/>
        </p:nvSpPr>
        <p:spPr>
          <a:xfrm>
            <a:off x="220481" y="3274276"/>
            <a:ext cx="8198973" cy="169125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dirty="0" err="1" smtClean="0"/>
              <a:t>Two</a:t>
            </a:r>
            <a:r>
              <a:rPr lang="de-CH" sz="2400" dirty="0" smtClean="0"/>
              <a:t> </a:t>
            </a:r>
            <a:r>
              <a:rPr lang="de-CH" sz="2400" dirty="0" err="1" smtClean="0"/>
              <a:t>more</a:t>
            </a:r>
            <a:r>
              <a:rPr lang="de-CH" sz="2400" dirty="0" smtClean="0"/>
              <a:t> </a:t>
            </a:r>
            <a:r>
              <a:rPr lang="de-CH" sz="2400" dirty="0" err="1" smtClean="0"/>
              <a:t>general</a:t>
            </a:r>
            <a:r>
              <a:rPr lang="de-CH" sz="2400" dirty="0" smtClean="0"/>
              <a:t> </a:t>
            </a:r>
            <a:r>
              <a:rPr lang="de-CH" sz="2400" dirty="0" err="1" smtClean="0"/>
              <a:t>notions</a:t>
            </a:r>
            <a:r>
              <a:rPr lang="de-CH" sz="2400" dirty="0" smtClean="0"/>
              <a:t>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dirty="0" err="1" smtClean="0">
                <a:solidFill>
                  <a:srgbClr val="FF0000"/>
                </a:solidFill>
              </a:rPr>
              <a:t>Saturating</a:t>
            </a:r>
            <a:r>
              <a:rPr lang="de-CH" sz="2400" dirty="0" smtClean="0">
                <a:solidFill>
                  <a:srgbClr val="FF0000"/>
                </a:solidFill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</a:rPr>
              <a:t>cycle</a:t>
            </a:r>
            <a:r>
              <a:rPr lang="de-CH" sz="2400" dirty="0" smtClean="0"/>
              <a:t> :=</a:t>
            </a:r>
            <a:br>
              <a:rPr lang="de-CH" sz="2400" dirty="0" smtClean="0"/>
            </a:br>
            <a:r>
              <a:rPr lang="de-CH" sz="2400" dirty="0" smtClean="0"/>
              <a:t>all </a:t>
            </a:r>
            <a:r>
              <a:rPr lang="de-CH" sz="2400" dirty="0" err="1" smtClean="0"/>
              <a:t>vertices</a:t>
            </a:r>
            <a:r>
              <a:rPr lang="de-CH" sz="2400" dirty="0" smtClean="0"/>
              <a:t> in the </a:t>
            </a:r>
            <a:r>
              <a:rPr lang="de-CH" sz="2400" dirty="0" err="1" smtClean="0"/>
              <a:t>smaller</a:t>
            </a:r>
            <a:r>
              <a:rPr lang="de-CH" sz="2400" dirty="0" smtClean="0"/>
              <a:t/>
            </a:r>
            <a:br>
              <a:rPr lang="de-CH" sz="2400" dirty="0" smtClean="0"/>
            </a:br>
            <a:r>
              <a:rPr lang="de-CH" sz="2400" dirty="0" err="1" smtClean="0"/>
              <a:t>partition</a:t>
            </a:r>
            <a:r>
              <a:rPr lang="de-CH" sz="2400" dirty="0" smtClean="0"/>
              <a:t> </a:t>
            </a:r>
            <a:r>
              <a:rPr lang="de-CH" sz="2400" dirty="0" err="1" smtClean="0"/>
              <a:t>class</a:t>
            </a:r>
            <a:r>
              <a:rPr lang="de-CH" sz="2400" dirty="0" smtClean="0"/>
              <a:t> </a:t>
            </a:r>
            <a:r>
              <a:rPr lang="de-CH" sz="2400" dirty="0" err="1" smtClean="0"/>
              <a:t>are</a:t>
            </a:r>
            <a:r>
              <a:rPr lang="de-CH" sz="2400" dirty="0" smtClean="0"/>
              <a:t> </a:t>
            </a:r>
            <a:r>
              <a:rPr lang="de-CH" sz="2400" dirty="0" err="1" smtClean="0"/>
              <a:t>visited</a:t>
            </a:r>
            <a:endParaRPr lang="de-CH" sz="2400" dirty="0" smtClean="0"/>
          </a:p>
        </p:txBody>
      </p:sp>
      <p:sp>
        <p:nvSpPr>
          <p:cNvPr id="113" name="Inhaltsplatzhalter 2"/>
          <p:cNvSpPr txBox="1">
            <a:spLocks/>
          </p:cNvSpPr>
          <p:nvPr/>
        </p:nvSpPr>
        <p:spPr>
          <a:xfrm>
            <a:off x="4264245" y="3690148"/>
            <a:ext cx="4469049" cy="169125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dirty="0" err="1" smtClean="0">
                <a:solidFill>
                  <a:srgbClr val="FF0000"/>
                </a:solidFill>
              </a:rPr>
              <a:t>Tight</a:t>
            </a:r>
            <a:r>
              <a:rPr lang="de-CH" sz="2400" dirty="0" smtClean="0">
                <a:solidFill>
                  <a:srgbClr val="FF0000"/>
                </a:solidFill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</a:rPr>
              <a:t>enumeration</a:t>
            </a:r>
            <a:r>
              <a:rPr lang="de-CH" sz="2400" dirty="0" smtClean="0">
                <a:solidFill>
                  <a:srgbClr val="FF0000"/>
                </a:solidFill>
              </a:rPr>
              <a:t> </a:t>
            </a:r>
            <a:r>
              <a:rPr lang="de-CH" sz="2400" dirty="0" smtClean="0"/>
              <a:t>:=</a:t>
            </a:r>
            <a:br>
              <a:rPr lang="de-CH" sz="2400" dirty="0" smtClean="0"/>
            </a:br>
            <a:r>
              <a:rPr lang="de-CH" sz="2400" dirty="0" err="1" smtClean="0"/>
              <a:t>only</a:t>
            </a:r>
            <a:r>
              <a:rPr lang="de-CH" sz="2400" dirty="0" smtClean="0"/>
              <a:t> distance-2 </a:t>
            </a:r>
            <a:r>
              <a:rPr lang="de-CH" sz="2400" dirty="0" err="1" smtClean="0"/>
              <a:t>steps</a:t>
            </a:r>
            <a:r>
              <a:rPr lang="de-CH" sz="2400" dirty="0" smtClean="0"/>
              <a:t> in the </a:t>
            </a:r>
            <a:r>
              <a:rPr lang="de-CH" sz="2400" dirty="0" err="1" smtClean="0"/>
              <a:t>bigger</a:t>
            </a:r>
            <a:r>
              <a:rPr lang="de-CH" sz="2400" dirty="0" smtClean="0"/>
              <a:t> </a:t>
            </a:r>
            <a:r>
              <a:rPr lang="de-CH" sz="2400" dirty="0" err="1" smtClean="0"/>
              <a:t>partition</a:t>
            </a:r>
            <a:r>
              <a:rPr lang="de-CH" sz="2400" dirty="0" smtClean="0"/>
              <a:t> </a:t>
            </a:r>
            <a:r>
              <a:rPr lang="de-CH" sz="2400" dirty="0" err="1" smtClean="0"/>
              <a:t>class</a:t>
            </a:r>
            <a:endParaRPr lang="de-CH" sz="2400" dirty="0" smtClean="0"/>
          </a:p>
        </p:txBody>
      </p:sp>
      <p:grpSp>
        <p:nvGrpSpPr>
          <p:cNvPr id="3" name="Gruppieren 195"/>
          <p:cNvGrpSpPr/>
          <p:nvPr/>
        </p:nvGrpSpPr>
        <p:grpSpPr>
          <a:xfrm>
            <a:off x="1332858" y="5206524"/>
            <a:ext cx="2484119" cy="516370"/>
            <a:chOff x="1332858" y="5762784"/>
            <a:chExt cx="2484119" cy="516370"/>
          </a:xfrm>
        </p:grpSpPr>
        <p:sp>
          <p:nvSpPr>
            <p:cNvPr id="115" name="Line 117"/>
            <p:cNvSpPr>
              <a:spLocks noChangeShapeType="1"/>
            </p:cNvSpPr>
            <p:nvPr/>
          </p:nvSpPr>
          <p:spPr bwMode="auto">
            <a:xfrm flipH="1">
              <a:off x="1342416" y="5780865"/>
              <a:ext cx="0" cy="495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17"/>
            <p:cNvSpPr>
              <a:spLocks noChangeShapeType="1"/>
            </p:cNvSpPr>
            <p:nvPr/>
          </p:nvSpPr>
          <p:spPr bwMode="auto">
            <a:xfrm flipH="1">
              <a:off x="1758288" y="5778283"/>
              <a:ext cx="0" cy="495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17"/>
            <p:cNvSpPr>
              <a:spLocks noChangeShapeType="1"/>
            </p:cNvSpPr>
            <p:nvPr/>
          </p:nvSpPr>
          <p:spPr bwMode="auto">
            <a:xfrm flipH="1">
              <a:off x="2189657" y="5783449"/>
              <a:ext cx="0" cy="495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17"/>
            <p:cNvSpPr>
              <a:spLocks noChangeShapeType="1"/>
            </p:cNvSpPr>
            <p:nvPr/>
          </p:nvSpPr>
          <p:spPr bwMode="auto">
            <a:xfrm flipH="1">
              <a:off x="2613277" y="5773117"/>
              <a:ext cx="0" cy="495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17"/>
            <p:cNvSpPr>
              <a:spLocks noChangeShapeType="1"/>
            </p:cNvSpPr>
            <p:nvPr/>
          </p:nvSpPr>
          <p:spPr bwMode="auto">
            <a:xfrm flipH="1">
              <a:off x="3029148" y="5762785"/>
              <a:ext cx="0" cy="495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17"/>
            <p:cNvSpPr>
              <a:spLocks noChangeShapeType="1"/>
            </p:cNvSpPr>
            <p:nvPr/>
          </p:nvSpPr>
          <p:spPr bwMode="auto">
            <a:xfrm flipH="1">
              <a:off x="3029920" y="5762784"/>
              <a:ext cx="417681" cy="4985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17"/>
            <p:cNvSpPr>
              <a:spLocks noChangeShapeType="1"/>
            </p:cNvSpPr>
            <p:nvPr/>
          </p:nvSpPr>
          <p:spPr bwMode="auto">
            <a:xfrm flipH="1">
              <a:off x="2611466" y="5775698"/>
              <a:ext cx="1205511" cy="501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17"/>
            <p:cNvSpPr>
              <a:spLocks noChangeShapeType="1"/>
            </p:cNvSpPr>
            <p:nvPr/>
          </p:nvSpPr>
          <p:spPr bwMode="auto">
            <a:xfrm flipH="1" flipV="1">
              <a:off x="1338023" y="5786031"/>
              <a:ext cx="421038" cy="4907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17"/>
            <p:cNvSpPr>
              <a:spLocks noChangeShapeType="1"/>
            </p:cNvSpPr>
            <p:nvPr/>
          </p:nvSpPr>
          <p:spPr bwMode="auto">
            <a:xfrm flipH="1" flipV="1">
              <a:off x="1761642" y="5783449"/>
              <a:ext cx="421038" cy="4907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117"/>
            <p:cNvSpPr>
              <a:spLocks noChangeShapeType="1"/>
            </p:cNvSpPr>
            <p:nvPr/>
          </p:nvSpPr>
          <p:spPr bwMode="auto">
            <a:xfrm flipH="1" flipV="1">
              <a:off x="2193011" y="5780866"/>
              <a:ext cx="421038" cy="4907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17"/>
            <p:cNvSpPr>
              <a:spLocks noChangeShapeType="1"/>
            </p:cNvSpPr>
            <p:nvPr/>
          </p:nvSpPr>
          <p:spPr bwMode="auto">
            <a:xfrm flipH="1" flipV="1">
              <a:off x="2608877" y="5770537"/>
              <a:ext cx="421038" cy="4907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17"/>
            <p:cNvSpPr>
              <a:spLocks noChangeShapeType="1"/>
            </p:cNvSpPr>
            <p:nvPr/>
          </p:nvSpPr>
          <p:spPr bwMode="auto">
            <a:xfrm flipH="1">
              <a:off x="1332858" y="5767951"/>
              <a:ext cx="1701456" cy="5088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17"/>
            <p:cNvSpPr>
              <a:spLocks noChangeShapeType="1"/>
            </p:cNvSpPr>
            <p:nvPr/>
          </p:nvSpPr>
          <p:spPr bwMode="auto">
            <a:xfrm flipH="1">
              <a:off x="1751311" y="5796362"/>
              <a:ext cx="449448" cy="4804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uppieren 141"/>
            <p:cNvGrpSpPr/>
            <p:nvPr/>
          </p:nvGrpSpPr>
          <p:grpSpPr>
            <a:xfrm>
              <a:off x="1332858" y="5762785"/>
              <a:ext cx="1701456" cy="516369"/>
              <a:chOff x="1332858" y="5569060"/>
              <a:chExt cx="1701456" cy="516369"/>
            </a:xfrm>
          </p:grpSpPr>
          <p:sp>
            <p:nvSpPr>
              <p:cNvPr id="143" name="Line 117"/>
              <p:cNvSpPr>
                <a:spLocks noChangeShapeType="1"/>
              </p:cNvSpPr>
              <p:nvPr/>
            </p:nvSpPr>
            <p:spPr bwMode="auto">
              <a:xfrm flipH="1">
                <a:off x="1342416" y="5587140"/>
                <a:ext cx="0" cy="49570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17"/>
              <p:cNvSpPr>
                <a:spLocks noChangeShapeType="1"/>
              </p:cNvSpPr>
              <p:nvPr/>
            </p:nvSpPr>
            <p:spPr bwMode="auto">
              <a:xfrm flipH="1">
                <a:off x="1758288" y="5584558"/>
                <a:ext cx="0" cy="49570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117"/>
              <p:cNvSpPr>
                <a:spLocks noChangeShapeType="1"/>
              </p:cNvSpPr>
              <p:nvPr/>
            </p:nvSpPr>
            <p:spPr bwMode="auto">
              <a:xfrm flipH="1">
                <a:off x="2189657" y="5589724"/>
                <a:ext cx="0" cy="49570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17"/>
              <p:cNvSpPr>
                <a:spLocks noChangeShapeType="1"/>
              </p:cNvSpPr>
              <p:nvPr/>
            </p:nvSpPr>
            <p:spPr bwMode="auto">
              <a:xfrm flipH="1">
                <a:off x="2613277" y="5579392"/>
                <a:ext cx="0" cy="49570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117"/>
              <p:cNvSpPr>
                <a:spLocks noChangeShapeType="1"/>
              </p:cNvSpPr>
              <p:nvPr/>
            </p:nvSpPr>
            <p:spPr bwMode="auto">
              <a:xfrm flipH="1">
                <a:off x="3029148" y="5569060"/>
                <a:ext cx="0" cy="49570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17"/>
              <p:cNvSpPr>
                <a:spLocks noChangeShapeType="1"/>
              </p:cNvSpPr>
              <p:nvPr/>
            </p:nvSpPr>
            <p:spPr bwMode="auto">
              <a:xfrm flipH="1" flipV="1">
                <a:off x="1338023" y="5592306"/>
                <a:ext cx="421038" cy="49078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117"/>
              <p:cNvSpPr>
                <a:spLocks noChangeShapeType="1"/>
              </p:cNvSpPr>
              <p:nvPr/>
            </p:nvSpPr>
            <p:spPr bwMode="auto">
              <a:xfrm flipH="1" flipV="1">
                <a:off x="1761642" y="5589724"/>
                <a:ext cx="421038" cy="49078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117"/>
              <p:cNvSpPr>
                <a:spLocks noChangeShapeType="1"/>
              </p:cNvSpPr>
              <p:nvPr/>
            </p:nvSpPr>
            <p:spPr bwMode="auto">
              <a:xfrm flipH="1" flipV="1">
                <a:off x="2193011" y="5587141"/>
                <a:ext cx="421038" cy="49078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117"/>
              <p:cNvSpPr>
                <a:spLocks noChangeShapeType="1"/>
              </p:cNvSpPr>
              <p:nvPr/>
            </p:nvSpPr>
            <p:spPr bwMode="auto">
              <a:xfrm flipH="1" flipV="1">
                <a:off x="2608877" y="5576812"/>
                <a:ext cx="421038" cy="49078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Line 117"/>
              <p:cNvSpPr>
                <a:spLocks noChangeShapeType="1"/>
              </p:cNvSpPr>
              <p:nvPr/>
            </p:nvSpPr>
            <p:spPr bwMode="auto">
              <a:xfrm flipH="1">
                <a:off x="1332858" y="5574226"/>
                <a:ext cx="1701456" cy="50886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uppieren 197"/>
          <p:cNvGrpSpPr/>
          <p:nvPr/>
        </p:nvGrpSpPr>
        <p:grpSpPr>
          <a:xfrm>
            <a:off x="5259021" y="4975859"/>
            <a:ext cx="2490132" cy="744455"/>
            <a:chOff x="5259021" y="5532119"/>
            <a:chExt cx="2490132" cy="744455"/>
          </a:xfrm>
        </p:grpSpPr>
        <p:sp>
          <p:nvSpPr>
            <p:cNvPr id="153" name="Line 117"/>
            <p:cNvSpPr>
              <a:spLocks noChangeShapeType="1"/>
            </p:cNvSpPr>
            <p:nvPr/>
          </p:nvSpPr>
          <p:spPr bwMode="auto">
            <a:xfrm flipH="1">
              <a:off x="5268579" y="5778285"/>
              <a:ext cx="0" cy="495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17"/>
            <p:cNvSpPr>
              <a:spLocks noChangeShapeType="1"/>
            </p:cNvSpPr>
            <p:nvPr/>
          </p:nvSpPr>
          <p:spPr bwMode="auto">
            <a:xfrm flipH="1">
              <a:off x="5684451" y="5775703"/>
              <a:ext cx="0" cy="495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17"/>
            <p:cNvSpPr>
              <a:spLocks noChangeShapeType="1"/>
            </p:cNvSpPr>
            <p:nvPr/>
          </p:nvSpPr>
          <p:spPr bwMode="auto">
            <a:xfrm flipH="1">
              <a:off x="6115820" y="5780869"/>
              <a:ext cx="0" cy="495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17"/>
            <p:cNvSpPr>
              <a:spLocks noChangeShapeType="1"/>
            </p:cNvSpPr>
            <p:nvPr/>
          </p:nvSpPr>
          <p:spPr bwMode="auto">
            <a:xfrm flipH="1">
              <a:off x="6539440" y="5770537"/>
              <a:ext cx="0" cy="495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117"/>
            <p:cNvSpPr>
              <a:spLocks noChangeShapeType="1"/>
            </p:cNvSpPr>
            <p:nvPr/>
          </p:nvSpPr>
          <p:spPr bwMode="auto">
            <a:xfrm flipH="1">
              <a:off x="6955311" y="5760205"/>
              <a:ext cx="0" cy="495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117"/>
            <p:cNvSpPr>
              <a:spLocks noChangeShapeType="1"/>
            </p:cNvSpPr>
            <p:nvPr/>
          </p:nvSpPr>
          <p:spPr bwMode="auto">
            <a:xfrm flipH="1">
              <a:off x="6956083" y="5760204"/>
              <a:ext cx="417681" cy="4985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117"/>
            <p:cNvSpPr>
              <a:spLocks noChangeShapeType="1"/>
            </p:cNvSpPr>
            <p:nvPr/>
          </p:nvSpPr>
          <p:spPr bwMode="auto">
            <a:xfrm flipH="1">
              <a:off x="6537629" y="5773118"/>
              <a:ext cx="1205511" cy="501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117"/>
            <p:cNvSpPr>
              <a:spLocks noChangeShapeType="1"/>
            </p:cNvSpPr>
            <p:nvPr/>
          </p:nvSpPr>
          <p:spPr bwMode="auto">
            <a:xfrm flipH="1" flipV="1">
              <a:off x="5264186" y="5783451"/>
              <a:ext cx="421038" cy="4907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117"/>
            <p:cNvSpPr>
              <a:spLocks noChangeShapeType="1"/>
            </p:cNvSpPr>
            <p:nvPr/>
          </p:nvSpPr>
          <p:spPr bwMode="auto">
            <a:xfrm flipH="1" flipV="1">
              <a:off x="5687805" y="5780869"/>
              <a:ext cx="421038" cy="4907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117"/>
            <p:cNvSpPr>
              <a:spLocks noChangeShapeType="1"/>
            </p:cNvSpPr>
            <p:nvPr/>
          </p:nvSpPr>
          <p:spPr bwMode="auto">
            <a:xfrm flipH="1" flipV="1">
              <a:off x="6119174" y="5778286"/>
              <a:ext cx="421038" cy="4907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17"/>
            <p:cNvSpPr>
              <a:spLocks noChangeShapeType="1"/>
            </p:cNvSpPr>
            <p:nvPr/>
          </p:nvSpPr>
          <p:spPr bwMode="auto">
            <a:xfrm flipH="1" flipV="1">
              <a:off x="6535040" y="5767957"/>
              <a:ext cx="421038" cy="4907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117"/>
            <p:cNvSpPr>
              <a:spLocks noChangeShapeType="1"/>
            </p:cNvSpPr>
            <p:nvPr/>
          </p:nvSpPr>
          <p:spPr bwMode="auto">
            <a:xfrm flipH="1">
              <a:off x="5259021" y="5765371"/>
              <a:ext cx="1701456" cy="5088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17"/>
            <p:cNvSpPr>
              <a:spLocks noChangeShapeType="1"/>
            </p:cNvSpPr>
            <p:nvPr/>
          </p:nvSpPr>
          <p:spPr bwMode="auto">
            <a:xfrm flipH="1">
              <a:off x="5677474" y="5793782"/>
              <a:ext cx="449448" cy="4804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117"/>
            <p:cNvSpPr>
              <a:spLocks noChangeShapeType="1"/>
            </p:cNvSpPr>
            <p:nvPr/>
          </p:nvSpPr>
          <p:spPr bwMode="auto">
            <a:xfrm flipH="1">
              <a:off x="6956083" y="5760204"/>
              <a:ext cx="417681" cy="4985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117"/>
            <p:cNvSpPr>
              <a:spLocks noChangeShapeType="1"/>
            </p:cNvSpPr>
            <p:nvPr/>
          </p:nvSpPr>
          <p:spPr bwMode="auto">
            <a:xfrm flipH="1">
              <a:off x="6537629" y="5773118"/>
              <a:ext cx="1205511" cy="50111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117"/>
            <p:cNvSpPr>
              <a:spLocks noChangeShapeType="1"/>
            </p:cNvSpPr>
            <p:nvPr/>
          </p:nvSpPr>
          <p:spPr bwMode="auto">
            <a:xfrm flipH="1">
              <a:off x="5268579" y="5778285"/>
              <a:ext cx="0" cy="49570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117"/>
            <p:cNvSpPr>
              <a:spLocks noChangeShapeType="1"/>
            </p:cNvSpPr>
            <p:nvPr/>
          </p:nvSpPr>
          <p:spPr bwMode="auto">
            <a:xfrm flipH="1">
              <a:off x="5684451" y="5775703"/>
              <a:ext cx="0" cy="49570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117"/>
            <p:cNvSpPr>
              <a:spLocks noChangeShapeType="1"/>
            </p:cNvSpPr>
            <p:nvPr/>
          </p:nvSpPr>
          <p:spPr bwMode="auto">
            <a:xfrm flipH="1">
              <a:off x="6115820" y="5780869"/>
              <a:ext cx="0" cy="49570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117"/>
            <p:cNvSpPr>
              <a:spLocks noChangeShapeType="1"/>
            </p:cNvSpPr>
            <p:nvPr/>
          </p:nvSpPr>
          <p:spPr bwMode="auto">
            <a:xfrm flipH="1">
              <a:off x="6539440" y="5770537"/>
              <a:ext cx="0" cy="49570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117"/>
            <p:cNvSpPr>
              <a:spLocks noChangeShapeType="1"/>
            </p:cNvSpPr>
            <p:nvPr/>
          </p:nvSpPr>
          <p:spPr bwMode="auto">
            <a:xfrm flipH="1" flipV="1">
              <a:off x="5264186" y="5783451"/>
              <a:ext cx="421038" cy="4907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117"/>
            <p:cNvSpPr>
              <a:spLocks noChangeShapeType="1"/>
            </p:cNvSpPr>
            <p:nvPr/>
          </p:nvSpPr>
          <p:spPr bwMode="auto">
            <a:xfrm flipH="1" flipV="1">
              <a:off x="5687805" y="5780869"/>
              <a:ext cx="421038" cy="4907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117"/>
            <p:cNvSpPr>
              <a:spLocks noChangeShapeType="1"/>
            </p:cNvSpPr>
            <p:nvPr/>
          </p:nvSpPr>
          <p:spPr bwMode="auto">
            <a:xfrm flipH="1" flipV="1">
              <a:off x="6119174" y="5778286"/>
              <a:ext cx="421038" cy="4907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117"/>
            <p:cNvSpPr>
              <a:spLocks noChangeShapeType="1"/>
            </p:cNvSpPr>
            <p:nvPr/>
          </p:nvSpPr>
          <p:spPr bwMode="auto">
            <a:xfrm flipH="1" flipV="1">
              <a:off x="6535040" y="5767957"/>
              <a:ext cx="421038" cy="4907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117"/>
            <p:cNvSpPr>
              <a:spLocks noChangeShapeType="1"/>
            </p:cNvSpPr>
            <p:nvPr/>
          </p:nvSpPr>
          <p:spPr bwMode="auto">
            <a:xfrm flipH="1">
              <a:off x="5259021" y="5765371"/>
              <a:ext cx="1701456" cy="50886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ihandform 188"/>
            <p:cNvSpPr/>
            <p:nvPr/>
          </p:nvSpPr>
          <p:spPr>
            <a:xfrm>
              <a:off x="6966488" y="5532119"/>
              <a:ext cx="782665" cy="240995"/>
            </a:xfrm>
            <a:custGeom>
              <a:avLst/>
              <a:gdLst>
                <a:gd name="connsiteX0" fmla="*/ 0 w 782665"/>
                <a:gd name="connsiteY0" fmla="*/ 365501 h 373250"/>
                <a:gd name="connsiteX1" fmla="*/ 395207 w 782665"/>
                <a:gd name="connsiteY1" fmla="*/ 1291 h 373250"/>
                <a:gd name="connsiteX2" fmla="*/ 782665 w 782665"/>
                <a:gd name="connsiteY2" fmla="*/ 373250 h 37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2665" h="373250">
                  <a:moveTo>
                    <a:pt x="0" y="365501"/>
                  </a:moveTo>
                  <a:cubicBezTo>
                    <a:pt x="132381" y="182750"/>
                    <a:pt x="264763" y="0"/>
                    <a:pt x="395207" y="1291"/>
                  </a:cubicBezTo>
                  <a:cubicBezTo>
                    <a:pt x="525651" y="2582"/>
                    <a:pt x="654158" y="187916"/>
                    <a:pt x="782665" y="373250"/>
                  </a:cubicBezTo>
                </a:path>
              </a:pathLst>
            </a:custGeom>
            <a:ln w="412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ihandform 189"/>
            <p:cNvSpPr/>
            <p:nvPr/>
          </p:nvSpPr>
          <p:spPr>
            <a:xfrm>
              <a:off x="7377193" y="5654040"/>
              <a:ext cx="348712" cy="111326"/>
            </a:xfrm>
            <a:custGeom>
              <a:avLst/>
              <a:gdLst>
                <a:gd name="connsiteX0" fmla="*/ 0 w 348712"/>
                <a:gd name="connsiteY0" fmla="*/ 156275 h 164024"/>
                <a:gd name="connsiteX1" fmla="*/ 131736 w 348712"/>
                <a:gd name="connsiteY1" fmla="*/ 1291 h 164024"/>
                <a:gd name="connsiteX2" fmla="*/ 348712 w 348712"/>
                <a:gd name="connsiteY2" fmla="*/ 164024 h 16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8712" h="164024">
                  <a:moveTo>
                    <a:pt x="0" y="156275"/>
                  </a:moveTo>
                  <a:cubicBezTo>
                    <a:pt x="36808" y="78137"/>
                    <a:pt x="73617" y="0"/>
                    <a:pt x="131736" y="1291"/>
                  </a:cubicBezTo>
                  <a:cubicBezTo>
                    <a:pt x="189855" y="2583"/>
                    <a:pt x="269283" y="83303"/>
                    <a:pt x="348712" y="164024"/>
                  </a:cubicBezTo>
                </a:path>
              </a:pathLst>
            </a:custGeom>
            <a:ln w="412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uppieren 77"/>
          <p:cNvGrpSpPr/>
          <p:nvPr/>
        </p:nvGrpSpPr>
        <p:grpSpPr>
          <a:xfrm>
            <a:off x="830727" y="5020945"/>
            <a:ext cx="3266293" cy="1379855"/>
            <a:chOff x="830727" y="5020945"/>
            <a:chExt cx="3266293" cy="137985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65233" y="6005195"/>
              <a:ext cx="331787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2813" y="5610225"/>
              <a:ext cx="231775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41388" y="5020945"/>
              <a:ext cx="173037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Inhaltsplatzhalter 2"/>
            <p:cNvSpPr txBox="1">
              <a:spLocks/>
            </p:cNvSpPr>
            <p:nvPr/>
          </p:nvSpPr>
          <p:spPr>
            <a:xfrm>
              <a:off x="830727" y="5900592"/>
              <a:ext cx="3253593" cy="500208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de-CH" sz="2400" dirty="0" smtClean="0"/>
                <a:t>total </a:t>
              </a:r>
              <a:r>
                <a:rPr lang="de-CH" sz="2400" dirty="0" err="1" smtClean="0"/>
                <a:t>length</a:t>
              </a:r>
              <a:r>
                <a:rPr lang="de-CH" sz="2400" dirty="0" smtClean="0"/>
                <a:t>/distance = </a:t>
              </a:r>
            </a:p>
          </p:txBody>
        </p:sp>
      </p:grpSp>
      <p:grpSp>
        <p:nvGrpSpPr>
          <p:cNvPr id="7" name="Gruppieren 78"/>
          <p:cNvGrpSpPr/>
          <p:nvPr/>
        </p:nvGrpSpPr>
        <p:grpSpPr>
          <a:xfrm>
            <a:off x="4518807" y="5043805"/>
            <a:ext cx="4510893" cy="1646555"/>
            <a:chOff x="4518807" y="5043805"/>
            <a:chExt cx="4510893" cy="164655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48413" y="5997575"/>
              <a:ext cx="636587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84950" y="6341110"/>
              <a:ext cx="2444750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7113" y="5633085"/>
              <a:ext cx="231775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65688" y="5043805"/>
              <a:ext cx="173037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Inhaltsplatzhalter 2"/>
            <p:cNvSpPr txBox="1">
              <a:spLocks/>
            </p:cNvSpPr>
            <p:nvPr/>
          </p:nvSpPr>
          <p:spPr>
            <a:xfrm>
              <a:off x="4518807" y="5923452"/>
              <a:ext cx="3253593" cy="766908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de-CH" sz="2400" dirty="0" smtClean="0"/>
                <a:t>total </a:t>
              </a:r>
              <a:r>
                <a:rPr lang="de-CH" sz="2400" dirty="0" err="1" smtClean="0"/>
                <a:t>length</a:t>
              </a:r>
              <a:r>
                <a:rPr lang="de-CH" sz="2400" dirty="0" smtClean="0"/>
                <a:t> =</a:t>
              </a:r>
              <a:br>
                <a:rPr lang="de-CH" sz="2400" dirty="0" smtClean="0"/>
              </a:br>
              <a:r>
                <a:rPr lang="de-CH" sz="2400" dirty="0" smtClean="0"/>
                <a:t>total distance = </a:t>
              </a:r>
            </a:p>
          </p:txBody>
        </p:sp>
      </p:grpSp>
      <p:sp>
        <p:nvSpPr>
          <p:cNvPr id="79" name="Inhaltsplatzhalter 2"/>
          <p:cNvSpPr txBox="1">
            <a:spLocks/>
          </p:cNvSpPr>
          <p:nvPr/>
        </p:nvSpPr>
        <p:spPr>
          <a:xfrm>
            <a:off x="441947" y="1398508"/>
            <a:ext cx="6331210" cy="59625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de-CH" sz="2400" dirty="0" smtClean="0"/>
          </a:p>
        </p:txBody>
      </p:sp>
      <p:sp>
        <p:nvSpPr>
          <p:cNvPr id="80" name="Inhaltsplatzhalter 2"/>
          <p:cNvSpPr txBox="1">
            <a:spLocks/>
          </p:cNvSpPr>
          <p:nvPr/>
        </p:nvSpPr>
        <p:spPr>
          <a:xfrm>
            <a:off x="228340" y="1178571"/>
            <a:ext cx="8407660" cy="605779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b="1" dirty="0" smtClean="0"/>
              <a:t>Problem: </a:t>
            </a:r>
            <a:r>
              <a:rPr lang="de-CH" sz="2400" dirty="0" smtClean="0"/>
              <a:t>For </a:t>
            </a:r>
            <a:r>
              <a:rPr lang="de-CH" sz="2400" dirty="0" err="1" smtClean="0"/>
              <a:t>any</a:t>
            </a:r>
            <a:r>
              <a:rPr lang="de-CH" sz="2400" dirty="0" smtClean="0"/>
              <a:t> </a:t>
            </a:r>
            <a:r>
              <a:rPr lang="de-CH" sz="2400" dirty="0" err="1" smtClean="0"/>
              <a:t>given</a:t>
            </a:r>
            <a:r>
              <a:rPr lang="de-CH" sz="2400" dirty="0" smtClean="0"/>
              <a:t> </a:t>
            </a:r>
            <a:r>
              <a:rPr lang="de-CH" sz="2400" dirty="0" err="1" smtClean="0"/>
              <a:t>interval</a:t>
            </a:r>
            <a:r>
              <a:rPr lang="de-CH" sz="2400" dirty="0" smtClean="0"/>
              <a:t>                                                ,</a:t>
            </a:r>
            <a:br>
              <a:rPr lang="de-CH" sz="2400" dirty="0" smtClean="0"/>
            </a:br>
            <a:r>
              <a:rPr lang="de-CH" sz="2400" dirty="0" err="1" smtClean="0"/>
              <a:t>does</a:t>
            </a:r>
            <a:r>
              <a:rPr lang="de-CH" sz="2400" dirty="0" smtClean="0"/>
              <a:t> the </a:t>
            </a:r>
            <a:r>
              <a:rPr lang="de-CH" sz="2400" dirty="0" err="1" smtClean="0"/>
              <a:t>subgraph</a:t>
            </a:r>
            <a:r>
              <a:rPr lang="de-CH" sz="2400" dirty="0" smtClean="0"/>
              <a:t> of        </a:t>
            </a:r>
            <a:r>
              <a:rPr lang="de-CH" sz="2400" dirty="0" err="1" smtClean="0"/>
              <a:t>between</a:t>
            </a:r>
            <a:r>
              <a:rPr lang="de-CH" sz="2400" dirty="0" smtClean="0"/>
              <a:t> </a:t>
            </a:r>
            <a:r>
              <a:rPr lang="de-CH" sz="2400" dirty="0" err="1" smtClean="0"/>
              <a:t>levels</a:t>
            </a:r>
            <a:r>
              <a:rPr lang="de-CH" sz="2400" dirty="0" smtClean="0"/>
              <a:t>     and     </a:t>
            </a:r>
            <a:r>
              <a:rPr lang="de-CH" sz="2400" dirty="0" err="1" smtClean="0"/>
              <a:t>have</a:t>
            </a:r>
            <a:r>
              <a:rPr lang="de-CH" sz="2400" dirty="0" smtClean="0"/>
              <a:t/>
            </a:r>
            <a:br>
              <a:rPr lang="de-CH" sz="2400" dirty="0" smtClean="0"/>
            </a:br>
            <a:r>
              <a:rPr lang="de-CH" sz="2400" dirty="0" smtClean="0"/>
              <a:t>a Hamilton </a:t>
            </a:r>
            <a:r>
              <a:rPr lang="de-CH" sz="2400" dirty="0" err="1" smtClean="0"/>
              <a:t>cycle</a:t>
            </a:r>
            <a:r>
              <a:rPr lang="de-CH" sz="2400" dirty="0" smtClean="0"/>
              <a:t>?</a:t>
            </a:r>
          </a:p>
        </p:txBody>
      </p:sp>
      <p:pic>
        <p:nvPicPr>
          <p:cNvPr id="8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68993" y="1613853"/>
            <a:ext cx="3841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42940" y="1617028"/>
            <a:ext cx="2159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35103" y="1626235"/>
            <a:ext cx="17938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0" name="Gruppieren 89"/>
          <p:cNvGrpSpPr/>
          <p:nvPr/>
        </p:nvGrpSpPr>
        <p:grpSpPr>
          <a:xfrm>
            <a:off x="231073" y="2402881"/>
            <a:ext cx="8198973" cy="836264"/>
            <a:chOff x="231073" y="2402881"/>
            <a:chExt cx="8198973" cy="836264"/>
          </a:xfrm>
        </p:grpSpPr>
        <p:sp>
          <p:nvSpPr>
            <p:cNvPr id="98" name="Inhaltsplatzhalter 2"/>
            <p:cNvSpPr txBox="1">
              <a:spLocks/>
            </p:cNvSpPr>
            <p:nvPr/>
          </p:nvSpPr>
          <p:spPr>
            <a:xfrm>
              <a:off x="231073" y="2402881"/>
              <a:ext cx="8198973" cy="836264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de-CH" sz="2400" dirty="0" smtClean="0"/>
                <a:t>Partition </a:t>
              </a:r>
              <a:r>
                <a:rPr lang="de-CH" sz="2400" dirty="0" err="1" smtClean="0"/>
                <a:t>classes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have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same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size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only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if</a:t>
              </a:r>
              <a:r>
                <a:rPr lang="de-CH" sz="2400" dirty="0" smtClean="0"/>
                <a:t>             and             </a:t>
              </a:r>
              <a:r>
                <a:rPr lang="de-CH" sz="2400" dirty="0" err="1" smtClean="0"/>
                <a:t>or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if</a:t>
              </a:r>
              <a:r>
                <a:rPr lang="de-CH" sz="2400" dirty="0" smtClean="0"/>
                <a:t/>
              </a:r>
              <a:br>
                <a:rPr lang="de-CH" sz="2400" dirty="0" smtClean="0"/>
              </a:br>
              <a:r>
                <a:rPr lang="de-CH" sz="2400" dirty="0" smtClean="0"/>
                <a:t>    </a:t>
              </a:r>
              <a:r>
                <a:rPr lang="de-CH" sz="2400" dirty="0" err="1" smtClean="0"/>
                <a:t>is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odd</a:t>
              </a:r>
              <a:r>
                <a:rPr lang="de-CH" sz="2400" dirty="0" smtClean="0"/>
                <a:t> and</a:t>
              </a: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32758" y="2899330"/>
              <a:ext cx="225425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480426" y="2519232"/>
              <a:ext cx="688912" cy="275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831521" y="2504734"/>
              <a:ext cx="664597" cy="28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70991" y="2877530"/>
              <a:ext cx="1130892" cy="26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69508" y="1223719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bgerundetes Rechteck 93"/>
          <p:cNvSpPr/>
          <p:nvPr/>
        </p:nvSpPr>
        <p:spPr>
          <a:xfrm>
            <a:off x="4563033" y="4300566"/>
            <a:ext cx="313225" cy="1114334"/>
          </a:xfrm>
          <a:prstGeom prst="roundRect">
            <a:avLst/>
          </a:prstGeom>
          <a:solidFill>
            <a:srgbClr val="F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smtClean="0">
                <a:solidFill>
                  <a:prstClr val="black"/>
                </a:solidFill>
                <a:cs typeface="Arial" pitchFamily="34" charset="0"/>
              </a:rPr>
              <a:t>The </a:t>
            </a:r>
            <a:r>
              <a:rPr lang="de-CH" dirty="0" err="1" smtClean="0">
                <a:solidFill>
                  <a:prstClr val="black"/>
                </a:solidFill>
                <a:cs typeface="Arial" pitchFamily="34" charset="0"/>
              </a:rPr>
              <a:t>hypercube</a:t>
            </a:r>
            <a:endParaRPr lang="en-US" dirty="0"/>
          </a:p>
        </p:txBody>
      </p:sp>
      <p:sp>
        <p:nvSpPr>
          <p:cNvPr id="2052" name="AutoShape 4" descr="data:image/jpeg;base64,/9j/4AAQSkZJRgABAQAAAQABAAD/2wCEAAkGBxQHBhUUBxQUFhQWFxoZGBYXFhQYIRgYGhccFyAaGhwdHCggGhwlHhoWITEhJSouLi4uHyM1ODM4NygtLisBCgoKDg0OGhAQGywmICYsLC83NzcvLC00LywvLCwsLzQwLCwsLjQvLC4sLCwsLCw0LCwsLy0sLC4sLCwsLCwtLP/AABEIAN8A4gMBEQACEQEDEQH/xAAcAAEAAgIDAQAAAAAAAAAAAAAABgcEBQIDCAH/xABAEAACAQIDBAYHBwIEBwAAAAAAAQIDEQQFBiExQWEHEiJRcYETFSNCcpGhFDJSYoKxwZKyFiQzwkNTg6LR4fD/xAAbAQEAAgMBAQAAAAAAAAAAAAAABAUCAwYHAf/EADYRAQABAwEEBwgCAQQDAAAAAAABAgMEEQUSITEGQVFhcYGhExQiMpGxwdHh8EIzUnKSI0OC/9oADAMBAAIRAxEAPwC8QAAAAAxczzCnlWClVx0lGEd7f7JcW+4xrriiNZbsfHuZFyLduNZlS+qdcV87xX+WlKlRjK8IRdm2ndSm1vd9tty+pU3smqueHCHoWztiWMWj44iqqY4zPLwiOz1n0XBpzMvW+RUa2y84Jyt+JbJLykmWlqvfoipwWfje7ZNdrsn06vRsjYiAAAAAAAAAAAAAAAAAAAAAAAAAAAAMTNMxp5VgZVcdJRhFbX/CXFvuMa64ojWW/Hx7mRci3bjWZUbq/VFTUuOvUvGlF+zp33c33yf03FPevTdnuej7M2Zbwbekcap5z+I7mgNC0W90P4/0+RVKUntpVLpd0Zq6/wC5TLTBq1omnscJ0osbmTTdj/KPWP40T4muYAAAAAAAAAAAAAAAAAAAAAAAAAAAxczzCnleClVx0lGEVtb/AGXe33GNdcURrLdj49zIuRbtxrMqM1fqipqXHXneNKL9nTvu/NLvk/puKe9fm7Pc9I2Xsu3g29I41Tzn8R3NAaFoATfokx/2bUrpyeyrTat+aPaX065MwqtLmna5zpNY38SLkf4zH0nh99Fylq4AAAAAAAAAAAAAAAAAAAAAAAAAAGNmOPp5ZgpVcdJRhFXbf7Lvb3JcTGqqKY1lusWLl+5Fu3Gsyo3WOqampcdeV40Yv2dP/dLvk/puXFunv35uz3PR9l7Lt4NvTnXPOfxHd90eNC1AAGdkWP8AVmc0a3CFSLfw37S+VzO3Vu1RUjZlj29iu12xMefV6vRqd1sL55M+gAAAAAAAAAAAAAAAAAAAAAAAACmuljMqlfUTo1JeypqLjFbF1pRu5Pve23JeLvVZlczXu9UO/wCjWNboxfbRHxVTOs90Ty8P72IQQ3RgAAAAvzQeZ+tdLUZyd5RXo5fFDs3firPzLrHr37cS8x2zje75ldMcpnWPCeP8JAb1WAAAADhVqKjTcqzUYpXbbSSS4tvcj5M6cZZU0zVMU0xrMo/jNdYDCStPERk/yKU/rFNfU0VZVqOtaWth59yNYtzHjpH34sWHSPgJb6k1406n8JmPvlrtbp6OZ8f4x9YZ+E1lgcX/AKWJpr424f3pGynItTyqRrux86381qfLj9tW5oYiGIhfDyjJd8Wn+xtiYnkr67ddE6VRMeLtPrAAAAAAAAAAAAACoOmHBehz6nVW6pTt+qD2/SUSrzqdK4nth3fRa9vY1dv/AG1ek/zEoEQnTgAAAAsfodzb0WMq4apumvSQ+KOyS8WrP9LJ+Dc0maHJ9KcTet0ZEdXCfCeXrr9Vqlk4kAAAAFQ9J2qvWGKeFwL9lB+0a9+a4c4xfzfgiry7+9O5HJ3fR7ZXsaIybkfFPLuj9z9vGUBITpwABzpVHRnei3FrjFtP5o+xOnJjVTFUaVRrDc4HV+NwP+hiajXdNqp/embaci5TyqV97ZGFd+a1Hlw+2iw+jvVeK1DjqkMeqbhCF3KMWpdZySS+9a1lLhwJ2LfruTMVOV27srFw7dNVrXWZ5a6xppx6tezrT0muZAAAAAAAAAACHdKeWfb9LudNdqjJT/T92XlZ3/SRcyjet69i/wCjmT7LMiieVcaefOP15qUKh6GAAAADNyXMZZTm1OtS305J271ua802vMzor3KoqhHy8enIs12quuNP19JeisLiI4rDRnQd4zipRfemrpl7ExMaw8ouW6rdc0VRxidHafWAAAh/SPqj1Hlvo8I/b1VstvhDc5+PBc7vgRcq9uU6RzlfbB2Z71d9pXHwU+s9n5nu8VJlQ9EAAAAAAt7ofy/0GR1K0ltq1LLnGCt/c5lpg0aUTV2uE6UZG/kU2o/xj1n+NE+JrmAAAAAAAAAAA68TQjisPKFdXjOLjJd6as18j5MRMaSzt11W6orp5xOvnDzlm2AlleZ1KNbfTm4370tz81Z+ZQ10zRVNM9T1jGv05Fmm7TyqjX++EsQxbwAAAAW50R539qyuWGrvt0dsOdOT/wBsr+TiWmFc1p3J6vs4XpNhezvRkUxwq4T/AMo/cfaVgE1y4Bg51mkMmyydbGPswW7jJ8Irm3sMLlcUUzVKRiYteTeptW+c+nf5PP8AnOaTznM51sY+1N7uEVwiuSWwpK65rqmqXqOJi0Y1mm1b5R6z1z5sEwSQAAAAZOXYKeZY6FLCK85yUV58XySu3yRlTTNUxTDTfvUWLdV2vlEavRGU4COV5bTo4f7tOKiudt7fNu78y9opiimKYeVZN+rIu1Xauczr/fBlmTQAAAAAAAAAAACqOmDJ/Q46niaS2VOxP44q8W+bimv0lbm29JiuOt2/RfM3rdWPV/jxjwnn6/dXRAdWAAAADZadzaWR5zTrUr9l9pfig9kl8t3OxstXJt1RVCHnYlOXYqs1dfLunq/vY9C4bERxWGjPDtOMkpRa4pq6ZeRMTGsPLLluq3XNFUaTE6O1uy2n1gpHpE1R6+zL0eEfsKT7Nvfluc/Dely28Soyb/tKtI5Q9F2Hsv3S1v1x8dXPujs/M9/giJFXoAAAAAFv9F+lvVuE+046NqtRdiL9ym+PKUtj5K3ey0xLG7G/POXB9Idqe3r93tz8NPPvn9R9/JPSa5kAAAAAAAAAAAADVaoyhZ5kVSi98leD7prbF/P6XNd637SiaU3Z2XOLk0XeqJ4+E83nmUXCTU0007NPY01wZRPVImJjWHwPoAAAALM6K9UKnH7Hj5WW10ZNpLbtdP53a813Fhh39Pgq8nH9I9lzVPvVqP8AlH5/E+XezulDVf2TC/ZcukvSVF7SS92D93xl+3ijPLv6RuUo/R7ZXtK/ebsfDHLvnt8I+/gqUrHcAAAAAATTo20v66zD02NjehSe5+/Peo80tjfkuLJeLY36t6eUOe29tT3W17K3Px1ekdvjPKPqugtnnwAAAAAAAAAAAAAABS3SlknqzP8A0tFWp17y8Ki+8vPZLzZU5dvdr1jlL0Lo7m+3xvZ1T8VHDy6v15QhhEdAAAAAAAAAAAAABscgyiee5rCjhN8t8rXUYrfJ8l9XZcTZbtzcqimETNy6MSzVdr6vWeqP71cXoDKsuhlOXwo4NWhBWXPvb5t3bLuiiKKYph5fk5FeRdqu3J4z/fRlmTQAAAAAAAAAAAAAAAaDW+SevtPzp017SPbp/HHh5q8fM0ZFr2lEx1rPZGb7plU1z8s8J8J/XNQXiUr08AAAAAAAAAAAHKnB1aijSTcm0kkrtt7EkuLPvNjVVFMTMzpEL00Lphacyz21nXqWdSXd3QXJfV35WuMez7Onjzeb7Y2nObe+H5I5fvxn7JMSFOAAAAAAAAAAAAAAAAAFI9JmR+qdQOdFWp17zXKd+2vm1L9RUZdrcr1jlL0Xo/ne8Yu5V81HDy6v15IiRV6AAAAAAAAAAFpdFulPRwWMzBbWvYxfBP8A4j5vhy28UWOHY/8AZV5OL6RbV3pnFtTwj5p/Hl19/DqlZRYORAAAAAAAAAAAAAAAAAABH9cZF6/yCcKa9pHt0/iXDzV158jRkWvaUada02Rne55NNc/LPCfCf1zUI1Z9rYylemvgfQAAAAAAACVdH+mP8Q5rfEJ+gpNOf5nvUPPjy8UScaz7SrjyhS7b2n7nZ0o+erl3d/67/CV4xXVjaO4uHm8zrxl9AAAAAAAAAAAAAAAAAAAABTnSlp31Zmf2jDL2dZ9pfhq2u/6tsvHrFVmWd2rejlP3d90d2j7ez7Cv5qPWn+OXhogxDdIAAAAAAAPcB6C0dlSybTlKnFdpxUpvvnJXfjbd4JF3Yt7lEQ8t2rlTk5Vdc8tdI8I5fvxbo3K8AAAAAAAAAAAAAAAAAAAABqtU5Ws5yCrSa2yi3HlNbYv5pGu9Rv0TSm7Oypxsmi72Tx8J4T6PPBRPVQAAAAAAB7gPQ+ms6pZ5lcZ4GW5JSi98JW3Nf/XLy1cpuU6w8qz8K7iXpouR4T1THc2ptQgAAAAAAAAAAAAAAAAAAAAHGpNU6bdRpJK7b4JcWNdH2mmap0jm835nUhVzOrLCf6bqTcNluy5NrZw2WKCuYmqdOT1vHprps0RX80RGvjpxYpi3AAAAAAANlkOdVchx6q4CVnulF7px/DJd37Gy3cqt1a0omZhWsu1Nu7H7ie2F36W1NR1Jg+thX1Zr79NvbF/zHuf87C3s3qbsaw852jsy9g17tfGJ5T1T+p7m7NyuAAAAAAAAAAAAAAAAAAAArzpX1H9lwawmEfbqK9Rr3af4fGT+i5kHMvaRuR1uq6N7O9pX7zXHCnl3z2+X38FTFY7gAAAAAAAAAd+Dxc8DiY1MHKUJxd1KLs1/65H2mqaZ1hru2qLtE0XI1iVpaV6SoYpKnn9qc9yqpdiXxL3Hz3eBZWcyJ4V8HF7R6N129a8X4o7OuPDt+/isGE1UgnTaae1NO6a5E5y0xNM6S5B8AAAAAAAAAAAAAAAAGt1DnMMhyqdbFcNkY8ZSe6K8forvga7tyLdO9KXg4deXei1R18+6OuXn3MMbPMcdOri3ec5OTfjwXcluS7kUlVU1TMy9SsWaLNum3RHCI0Y5i2gAAAAAAAAAAA3WntUYnT8/8jO8ONOV3F+XuvmrG61frt8pV2dsvGzI/wDJTx7Y4T/PmszIOknDZjaOY+wn+Z3g/CfD9SXiWFvMoq4VcHIZvRzJs/Fa+OO7n9P1qmlOoqsE6bTT3NO6fgyXE6ueqpmmdJji5B8AAAAAAAAAAAAA4zkoQbm0kldt7LLvYfYiZnSFGa81M9RZr7Bv0FO6prv75vm+HcrcymyL3tKuHKHpOxtmRhWfi+ern3d3l9/JGCOuAAAAAAAAAAAAAAADYZVneIyed8tqzhyTvF+MXeL+RnRcro+WUXJwsfJjS9RE/f6xxTnKOlWUElnFFS/PSdn/AEy2P5omUZ0/5Q5vK6K0zxsV6d0/uP0muUawwebWWGrRUn7k+xK/clLf5XJlGRbr5S57K2RmY/GuidO2OMenLz0b43KwAAAAAAAAAAK36V9S+gpfY8G+1JJ1WnujvUP1b3yt3kDMvafBHm63o3s3en3q5HCPl8eufLq7/BVZWu1AAADtwuGni8RGGFi5Tk7Rit7Z9iJmdIYXLlNuia650iF0aP0PSyfA3zGEKtaa7TlFSUfyxuvm+JbWMamiPi4y892ptu7k3NLUzTRHLSdJnvnT7dTLznRGDzWk70o05cJ0koNeKWyXmjK5jW6+rRoxNt5mPPzzVHZPH+Y8lUao0jX05UvXXXpcKsVs8JL3X47O5lbesVW+fJ2+ztr2M2NKeFXZP47Y/swjxoWoAAAAAAAAAAbPLNQYnKber69SCXu3vH+mV4/Q2UXa6PllDyNn42R/q0RPfyn6xxS3LOlSvR2ZlShUXfFuD/lP5IlUZ1UfNGqiyOi1irjarmnx4x+J+6WZZ0kYLGu1eU6L3e0js/qjdW8bEmjMt1c+CkyOjmba40xFUd0/idPTVKMHjaeOpdbBVITj3wkpL6EimqKuMSprtm5anduUzE98aMgyagAAAAa3UWcQyLKJ1sR7q7MfxSexR839Ls13bkW6ZqlLwcOvLv02qevn3R1y8+Y3FTx2LnUxTvOcnKT5v+ORR1VTVOsvU7Vqi1RFuiNIiNHQfGwAAduGw8sViIww0XKcnaMVtbbPsRMzpDC5cpt0zXXOkQuvQ2j46ew/XxVpYiS7Ut6gvwx/l8S3x8eLcazzeebY2xVm17lHCiPXvn8QlhJUYBwq01WpuNZKUWrNNJpruae9HyY14SypqmmYqpnSYVtqroz67lU067Pe6Mns/RJ7vB7Oa3EC9h9dH0dbs3pLppbyv+0fmPzH0lWuLws8FiHDFxlCcd8ZJpor5iaZ0l19u7RdpiuiYmJ64dJ8bAAAAAAAAAAAAc6FaWHqqWHlKMlulFtNea2n2JmOMMa6Ka43ao1jv4pxo/Ps1x9fqZbL00VvlWV4x+KeyV+V2+RLsXb9U6U8fFzm1MDZVqneuxuzP+3nPhHL00WxSjV9GvSyp9ayvaErX427W4s43utxFU2tZ3YnTxj9MkyaQABS/SdqH1tnHocM/ZUG1s96puk+aX3V595U5d3fq3Y5R93oPR7Z/u9j2tcfFX6U9X15z5diFkR0IAA7cNh5YrERhhouU5O0YpXbZ9iJmdIYXLlNuma650iF1aF0dHT1D0mLtLESW171BP3Y/wAvj4Ftj48W41nm882xtirMq3KOFuPXvn8QlpKUYAAAAMDNsmoZzR6uZU4zXBtbV8MltXkzCu3TXGlUJONmX8ares1TH2845SgWc9FSbbyWtb8lXb8pxV/mn4kKvB/2S6fF6UzyyKPOP1P7QnNdK4vKW/tlCfVXvxXXjbvvG9vOxDrsXKOcOixtqYmR/p3I17J4T9J/DSmpYAAAAAAAAHbhcPPF11DCxlOct0YptvyR9iJmdIYXLlFuma65iIjrlY+mOjHrWnqJ/wDRi/75L9o/Mn2cLrufRyW0Ok0RrRix/wDU/iPzP0WVhcNDB4dQwkYwhHdGKSS8kWEUxTGkOQuXa7tU11zMzPa7j6wAAET6Q9Teocp6uGft6qah+VcZ+W5c/BkbKvezp0jnK82Hs33u/vVx8FPPvnqj993io8p3owAA78Fg54/FRp4KLnOTsorj/wCF3t7EZU0zVOkNV29RZom5cnSIXXojR0NO0OviLTxEl2pcIr8MOXe+P0LbHx4txrPN57tfbFebVu08KI6u3vn9dSVElSAAAAAAAAADUZppnCZrd46hTbfvJdWX9UbP6mquzbr5wnY+08vH/wBO5MR2c4+k8EUzLoqo1W3l1apT5SSqLwW5/NsjVYNM/LOi8sdKb1PC7RFXhwn8x6QjWP6MsZhr/ZvRVVw6suq/lJJfUj1YVyOXFb2ekuHX8+tPjGv2/TQ4vTGMwcrV8NW8VBzXzjdGmqzcjnTKztbTw7ka03afrp6To1dWlKhK1aLi+6Sa/c1zGnNMpqpqjWmdXC58ZaMrBZbWx8rYGlUqfDCUvqlZGVNFVXKGi7k2bMa3K4jxmITXIejCtimpZzJUofgjaU35/dj9fAl28KqeNfBz2b0ms2/hx43p7Z4R+59PFZWSZDQyKh1ctpqN98t8pfFJ7X4biwt2qLcaUw5HLz7+XVvXqte7qjwhszYhgAABi5nj4ZXgJ1cY7Qgrt/sl3tuyS72Y11xRTNUt2Pj15F2m1bjWZeftQZxPPc1nWxW+WyMeEYrdFeH1d3xKS5cm5VvS9RwsOjEs02qOr1nrlrjWlgG00/kFbUGM6mXx3fem9kYLvk/43s2W7VVydKULOz7OHb37s+Edc+H75Lq0rpajpvC2w/aqNduq1tlyX4Y8vnct7Nim1HDm892ltS9nV61cKY5R2fue/wCzfG5WAAAAAAAAAAAAAAAHxq+8DgqEU9kY/JHzSGftKu2XYfWAAAAAAACoOlTUnrDMPs2Efs6T7dveqbreEd3i33Iq8y9vVbkco+7vOjmzvY2veK4+Krl3U/z9tO1AiE6YAlGjdG1NR1evUvTw6e2fGVt8Yd757l9CRYx5u8epTbV2zbwo3Y419nZ3z+uc+q6csy6nlWDVLAQUIR4Li+9vi+bLeiiKI0pee5GRcyLk3Ls6zLLMmgAAAAAAAAAAAAAAAAAAAAAAAAAEd11qD/D+RylTa9LPsU1+Z75eEVt8bLiaMi77OjXrWux9n++ZEUz8scZ8Ozz5fVQzfWd5bW+LKV6ZEacIdmFw08XXUMLGU5vdGKbb8kfYiZnSGNy5RbpmuuYiI65WRpToz7Sqai8VRi/75L9o/PgT7OH13Po5HaXSWNJt4n/afxH5n6dazKNKNCko0UoxirKKSSSXBJbkWEREcIchVVVVM1VTrMuZ9YgAAAAAAAAAAAAAAAAAAAAAAAAAAUfqvGVdYaoksvi5Rh7OnG6jsT2y7TSvJ3fhZcCnvVVXrnwvRtm2bWzcOJuzpM8Znn5cOyPXXtbrI+i2pValndRQX/Lp9qXg5PYvJM3W8GZ+eVfmdKLdPw49Os9s8I+nOfRYuTZHQySj1cspxhfe98pfFJ7WTrdqmiNKYcplZ1/Kq3r1Uz9o8I5NibEQAAAAAAAAAAAAAAAAAAAAAAAAAAAAA//Z"/>
          <p:cNvSpPr>
            <a:spLocks noChangeAspect="1" noChangeArrowheads="1"/>
          </p:cNvSpPr>
          <p:nvPr/>
        </p:nvSpPr>
        <p:spPr bwMode="auto">
          <a:xfrm>
            <a:off x="433705" y="-2545398"/>
            <a:ext cx="54102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Rectangle 183"/>
          <p:cNvSpPr>
            <a:spLocks noChangeArrowheads="1"/>
          </p:cNvSpPr>
          <p:nvPr/>
        </p:nvSpPr>
        <p:spPr bwMode="auto">
          <a:xfrm>
            <a:off x="2984220" y="5144759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001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28" name="Rectangle 183"/>
          <p:cNvSpPr>
            <a:spLocks noChangeArrowheads="1"/>
          </p:cNvSpPr>
          <p:nvPr/>
        </p:nvSpPr>
        <p:spPr bwMode="auto">
          <a:xfrm>
            <a:off x="4036199" y="5144759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100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29" name="Rectangle 183"/>
          <p:cNvSpPr>
            <a:spLocks noChangeArrowheads="1"/>
          </p:cNvSpPr>
          <p:nvPr/>
        </p:nvSpPr>
        <p:spPr bwMode="auto">
          <a:xfrm>
            <a:off x="5152323" y="5144759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010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30" name="Rectangle 183"/>
          <p:cNvSpPr>
            <a:spLocks noChangeArrowheads="1"/>
          </p:cNvSpPr>
          <p:nvPr/>
        </p:nvSpPr>
        <p:spPr bwMode="auto">
          <a:xfrm>
            <a:off x="4036199" y="4300408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solidFill>
                  <a:srgbClr val="FF0000"/>
                </a:solidFill>
                <a:latin typeface="Courier New" pitchFamily="49" charset="0"/>
              </a:rPr>
              <a:t>011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31" name="Rectangle 183"/>
          <p:cNvSpPr>
            <a:spLocks noChangeArrowheads="1"/>
          </p:cNvSpPr>
          <p:nvPr/>
        </p:nvSpPr>
        <p:spPr bwMode="auto">
          <a:xfrm>
            <a:off x="5152323" y="4300408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110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32" name="Rectangle 183"/>
          <p:cNvSpPr>
            <a:spLocks noChangeArrowheads="1"/>
          </p:cNvSpPr>
          <p:nvPr/>
        </p:nvSpPr>
        <p:spPr bwMode="auto">
          <a:xfrm>
            <a:off x="4108206" y="6116867"/>
            <a:ext cx="532198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000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33" name="Line 6"/>
          <p:cNvSpPr>
            <a:spLocks noChangeShapeType="1"/>
          </p:cNvSpPr>
          <p:nvPr/>
        </p:nvSpPr>
        <p:spPr bwMode="auto">
          <a:xfrm>
            <a:off x="4712412" y="3688340"/>
            <a:ext cx="1116124" cy="7560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" name="Line 117"/>
          <p:cNvSpPr>
            <a:spLocks noChangeShapeType="1"/>
          </p:cNvSpPr>
          <p:nvPr/>
        </p:nvSpPr>
        <p:spPr bwMode="auto">
          <a:xfrm flipH="1">
            <a:off x="3611278" y="4459414"/>
            <a:ext cx="0" cy="8491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" name="Line 118"/>
          <p:cNvSpPr>
            <a:spLocks noChangeShapeType="1"/>
          </p:cNvSpPr>
          <p:nvPr/>
        </p:nvSpPr>
        <p:spPr bwMode="auto">
          <a:xfrm flipH="1">
            <a:off x="3605875" y="4444424"/>
            <a:ext cx="1116124" cy="86409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" name="Rectangle 183"/>
          <p:cNvSpPr>
            <a:spLocks noChangeArrowheads="1"/>
          </p:cNvSpPr>
          <p:nvPr/>
        </p:nvSpPr>
        <p:spPr bwMode="auto">
          <a:xfrm>
            <a:off x="2992083" y="4300408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101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37" name="Rectangle 183"/>
          <p:cNvSpPr>
            <a:spLocks noChangeArrowheads="1"/>
          </p:cNvSpPr>
          <p:nvPr/>
        </p:nvSpPr>
        <p:spPr bwMode="auto">
          <a:xfrm>
            <a:off x="4108206" y="3364304"/>
            <a:ext cx="532198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111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38" name="Oval 416"/>
          <p:cNvSpPr>
            <a:spLocks noChangeArrowheads="1"/>
          </p:cNvSpPr>
          <p:nvPr/>
        </p:nvSpPr>
        <p:spPr bwMode="auto">
          <a:xfrm>
            <a:off x="4659578" y="602860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Oval 416"/>
          <p:cNvSpPr>
            <a:spLocks noChangeArrowheads="1"/>
          </p:cNvSpPr>
          <p:nvPr/>
        </p:nvSpPr>
        <p:spPr bwMode="auto">
          <a:xfrm>
            <a:off x="4659578" y="3625734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Line 6"/>
          <p:cNvSpPr>
            <a:spLocks noChangeShapeType="1"/>
          </p:cNvSpPr>
          <p:nvPr/>
        </p:nvSpPr>
        <p:spPr bwMode="auto">
          <a:xfrm flipH="1">
            <a:off x="4712412" y="3688340"/>
            <a:ext cx="0" cy="7560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" name="Line 6"/>
          <p:cNvSpPr>
            <a:spLocks noChangeShapeType="1"/>
          </p:cNvSpPr>
          <p:nvPr/>
        </p:nvSpPr>
        <p:spPr bwMode="auto">
          <a:xfrm flipH="1">
            <a:off x="3596288" y="3688340"/>
            <a:ext cx="1116124" cy="792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" name="Line 118"/>
          <p:cNvSpPr>
            <a:spLocks noChangeShapeType="1"/>
          </p:cNvSpPr>
          <p:nvPr/>
        </p:nvSpPr>
        <p:spPr bwMode="auto">
          <a:xfrm flipH="1" flipV="1">
            <a:off x="4712410" y="4444424"/>
            <a:ext cx="1116125" cy="8280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" name="Line 117"/>
          <p:cNvSpPr>
            <a:spLocks noChangeShapeType="1"/>
          </p:cNvSpPr>
          <p:nvPr/>
        </p:nvSpPr>
        <p:spPr bwMode="auto">
          <a:xfrm flipH="1">
            <a:off x="5806051" y="4445895"/>
            <a:ext cx="0" cy="8491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" name="Line 117"/>
          <p:cNvSpPr>
            <a:spLocks noChangeShapeType="1"/>
          </p:cNvSpPr>
          <p:nvPr/>
        </p:nvSpPr>
        <p:spPr bwMode="auto">
          <a:xfrm flipH="1">
            <a:off x="4719907" y="4451919"/>
            <a:ext cx="1080120" cy="8280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" name="Line 118"/>
          <p:cNvSpPr>
            <a:spLocks noChangeShapeType="1"/>
          </p:cNvSpPr>
          <p:nvPr/>
        </p:nvSpPr>
        <p:spPr bwMode="auto">
          <a:xfrm flipH="1" flipV="1">
            <a:off x="3602312" y="4457943"/>
            <a:ext cx="1116125" cy="8280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" name="Line 6"/>
          <p:cNvSpPr>
            <a:spLocks noChangeShapeType="1"/>
          </p:cNvSpPr>
          <p:nvPr/>
        </p:nvSpPr>
        <p:spPr bwMode="auto">
          <a:xfrm flipV="1">
            <a:off x="4697422" y="5294248"/>
            <a:ext cx="1110447" cy="7898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" name="Line 6"/>
          <p:cNvSpPr>
            <a:spLocks noChangeShapeType="1"/>
          </p:cNvSpPr>
          <p:nvPr/>
        </p:nvSpPr>
        <p:spPr bwMode="auto">
          <a:xfrm flipH="1" flipV="1">
            <a:off x="4709327" y="5328063"/>
            <a:ext cx="0" cy="7560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" name="Line 6"/>
          <p:cNvSpPr>
            <a:spLocks noChangeShapeType="1"/>
          </p:cNvSpPr>
          <p:nvPr/>
        </p:nvSpPr>
        <p:spPr bwMode="auto">
          <a:xfrm flipH="1" flipV="1">
            <a:off x="3581298" y="5292059"/>
            <a:ext cx="1116124" cy="792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0" name="Oval 416"/>
          <p:cNvSpPr>
            <a:spLocks noChangeArrowheads="1"/>
          </p:cNvSpPr>
          <p:nvPr/>
        </p:nvSpPr>
        <p:spPr bwMode="auto">
          <a:xfrm>
            <a:off x="3579458" y="5246099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Oval 416"/>
          <p:cNvSpPr>
            <a:spLocks noChangeArrowheads="1"/>
          </p:cNvSpPr>
          <p:nvPr/>
        </p:nvSpPr>
        <p:spPr bwMode="auto">
          <a:xfrm>
            <a:off x="4659578" y="523651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Oval 416"/>
          <p:cNvSpPr>
            <a:spLocks noChangeArrowheads="1"/>
          </p:cNvSpPr>
          <p:nvPr/>
        </p:nvSpPr>
        <p:spPr bwMode="auto">
          <a:xfrm>
            <a:off x="5766115" y="523651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Oval 416"/>
          <p:cNvSpPr>
            <a:spLocks noChangeArrowheads="1"/>
          </p:cNvSpPr>
          <p:nvPr/>
        </p:nvSpPr>
        <p:spPr bwMode="auto">
          <a:xfrm>
            <a:off x="3569871" y="441800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Oval 416"/>
          <p:cNvSpPr>
            <a:spLocks noChangeArrowheads="1"/>
          </p:cNvSpPr>
          <p:nvPr/>
        </p:nvSpPr>
        <p:spPr bwMode="auto">
          <a:xfrm>
            <a:off x="4649991" y="440842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Oval 416"/>
          <p:cNvSpPr>
            <a:spLocks noChangeArrowheads="1"/>
          </p:cNvSpPr>
          <p:nvPr/>
        </p:nvSpPr>
        <p:spPr bwMode="auto">
          <a:xfrm>
            <a:off x="5756528" y="440842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3796" y="3339725"/>
            <a:ext cx="3444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Inhaltsplatzhalter 2"/>
          <p:cNvSpPr txBox="1">
            <a:spLocks/>
          </p:cNvSpPr>
          <p:nvPr/>
        </p:nvSpPr>
        <p:spPr>
          <a:xfrm>
            <a:off x="172269" y="1281521"/>
            <a:ext cx="8314506" cy="1438819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Hypercube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vertices = all {0,1}-sequences (“</a:t>
            </a:r>
            <a:r>
              <a:rPr lang="en-US" sz="2400" dirty="0" err="1" smtClean="0"/>
              <a:t>bitstrings</a:t>
            </a:r>
            <a:r>
              <a:rPr lang="en-US" sz="2400" dirty="0" smtClean="0"/>
              <a:t>”) of length 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edges = connect </a:t>
            </a:r>
            <a:r>
              <a:rPr lang="en-US" sz="2400" dirty="0" err="1" smtClean="0"/>
              <a:t>bitstrings</a:t>
            </a:r>
            <a:r>
              <a:rPr lang="en-US" sz="2400" dirty="0" smtClean="0"/>
              <a:t> that differ in exactly one bit</a:t>
            </a:r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5655" y="1337310"/>
            <a:ext cx="44002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xQHBhUUBxQUFhQWFxoZGBYXFhQYIRgYGhccFyAaGhwdHCggGhwlHhoWITEhJSouLi4uHyM1ODM4NygtLisBCgoKDg0OGhAQGywmICYsLC83NzcvLC00LywvLCwsLzQwLCwsLjQvLC4sLCwsLCw0LCwsLy0sLC4sLCwsLCwtLP/AABEIAN8A4gMBEQACEQEDEQH/xAAcAAEAAgIDAQAAAAAAAAAAAAAABgcEBQIDCAH/xABAEAACAQIDBAYHBwIEBwAAAAAAAQIDEQQFBiExQWEHEiJRcYETFSNCcpGhFDJSYoKxwZKyFiQzwkNTg6LR4fD/xAAbAQEAAgMBAQAAAAAAAAAAAAAABAUCAwYHAf/EADYRAQABAwEEBwgCAQQDAAAAAAABAgMEEQUSITEGQVFhcYGhExQiMpGxwdHh8EIzUnKSI0OC/9oADAMBAAIRAxEAPwC8QAAAAAxczzCnlWClVx0lGEd7f7JcW+4xrriiNZbsfHuZFyLduNZlS+qdcV87xX+WlKlRjK8IRdm2ndSm1vd9tty+pU3smqueHCHoWztiWMWj44iqqY4zPLwiOz1n0XBpzMvW+RUa2y84Jyt+JbJLykmWlqvfoipwWfje7ZNdrsn06vRsjYiAAAAAAAAAAAAAAAAAAAAAAAAAAAAMTNMxp5VgZVcdJRhFbX/CXFvuMa64ojWW/Hx7mRci3bjWZUbq/VFTUuOvUvGlF+zp33c33yf03FPevTdnuej7M2Zbwbekcap5z+I7mgNC0W90P4/0+RVKUntpVLpd0Zq6/wC5TLTBq1omnscJ0osbmTTdj/KPWP40T4muYAAAAAAAAAAAAAAAAAAAAAAAAAAAxczzCnleClVx0lGEVtb/AGXe33GNdcURrLdj49zIuRbtxrMqM1fqipqXHXneNKL9nTvu/NLvk/puKe9fm7Pc9I2Xsu3g29I41Tzn8R3NAaFoATfokx/2bUrpyeyrTat+aPaX065MwqtLmna5zpNY38SLkf4zH0nh99Fylq4AAAAAAAAAAAAAAAAAAAAAAAAAAGNmOPp5ZgpVcdJRhFXbf7Lvb3JcTGqqKY1lusWLl+5Fu3Gsyo3WOqampcdeV40Yv2dP/dLvk/puXFunv35uz3PR9l7Lt4NvTnXPOfxHd90eNC1AAGdkWP8AVmc0a3CFSLfw37S+VzO3Vu1RUjZlj29iu12xMefV6vRqd1sL55M+gAAAAAAAAAAAAAAAAAAAAAAAACmuljMqlfUTo1JeypqLjFbF1pRu5Pve23JeLvVZlczXu9UO/wCjWNboxfbRHxVTOs90Ty8P72IQQ3RgAAAAvzQeZ+tdLUZyd5RXo5fFDs3firPzLrHr37cS8x2zje75ldMcpnWPCeP8JAb1WAAAADhVqKjTcqzUYpXbbSSS4tvcj5M6cZZU0zVMU0xrMo/jNdYDCStPERk/yKU/rFNfU0VZVqOtaWth59yNYtzHjpH34sWHSPgJb6k1406n8JmPvlrtbp6OZ8f4x9YZ+E1lgcX/AKWJpr424f3pGynItTyqRrux86381qfLj9tW5oYiGIhfDyjJd8Wn+xtiYnkr67ddE6VRMeLtPrAAAAAAAAAAAAACoOmHBehz6nVW6pTt+qD2/SUSrzqdK4nth3fRa9vY1dv/AG1ek/zEoEQnTgAAAAsfodzb0WMq4apumvSQ+KOyS8WrP9LJ+Dc0maHJ9KcTet0ZEdXCfCeXrr9Vqlk4kAAAAFQ9J2qvWGKeFwL9lB+0a9+a4c4xfzfgiry7+9O5HJ3fR7ZXsaIybkfFPLuj9z9vGUBITpwABzpVHRnei3FrjFtP5o+xOnJjVTFUaVRrDc4HV+NwP+hiajXdNqp/embaci5TyqV97ZGFd+a1Hlw+2iw+jvVeK1DjqkMeqbhCF3KMWpdZySS+9a1lLhwJ2LfruTMVOV27srFw7dNVrXWZ5a6xppx6tezrT0muZAAAAAAAAAACHdKeWfb9LudNdqjJT/T92XlZ3/SRcyjet69i/wCjmT7LMiieVcaefOP15qUKh6GAAAADNyXMZZTm1OtS305J271ua802vMzor3KoqhHy8enIs12quuNP19JeisLiI4rDRnQd4zipRfemrpl7ExMaw8ouW6rdc0VRxidHafWAAAh/SPqj1Hlvo8I/b1VstvhDc5+PBc7vgRcq9uU6RzlfbB2Z71d9pXHwU+s9n5nu8VJlQ9EAAAAAAt7ofy/0GR1K0ltq1LLnGCt/c5lpg0aUTV2uE6UZG/kU2o/xj1n+NE+JrmAAAAAAAAAAA68TQjisPKFdXjOLjJd6as18j5MRMaSzt11W6orp5xOvnDzlm2AlleZ1KNbfTm4370tz81Z+ZQ10zRVNM9T1jGv05Fmm7TyqjX++EsQxbwAAAAW50R539qyuWGrvt0dsOdOT/wBsr+TiWmFc1p3J6vs4XpNhezvRkUxwq4T/AMo/cfaVgE1y4Bg51mkMmyydbGPswW7jJ8Irm3sMLlcUUzVKRiYteTeptW+c+nf5PP8AnOaTznM51sY+1N7uEVwiuSWwpK65rqmqXqOJi0Y1mm1b5R6z1z5sEwSQAAAAZOXYKeZY6FLCK85yUV58XySu3yRlTTNUxTDTfvUWLdV2vlEavRGU4COV5bTo4f7tOKiudt7fNu78y9opiimKYeVZN+rIu1Xauczr/fBlmTQAAAAAAAAAAACqOmDJ/Q46niaS2VOxP44q8W+bimv0lbm29JiuOt2/RfM3rdWPV/jxjwnn6/dXRAdWAAAADZadzaWR5zTrUr9l9pfig9kl8t3OxstXJt1RVCHnYlOXYqs1dfLunq/vY9C4bERxWGjPDtOMkpRa4pq6ZeRMTGsPLLluq3XNFUaTE6O1uy2n1gpHpE1R6+zL0eEfsKT7Nvfluc/Dely28Soyb/tKtI5Q9F2Hsv3S1v1x8dXPujs/M9/giJFXoAAAAAFv9F+lvVuE+046NqtRdiL9ym+PKUtj5K3ey0xLG7G/POXB9Idqe3r93tz8NPPvn9R9/JPSa5kAAAAAAAAAAAADVaoyhZ5kVSi98leD7prbF/P6XNd637SiaU3Z2XOLk0XeqJ4+E83nmUXCTU0007NPY01wZRPVImJjWHwPoAAAALM6K9UKnH7Hj5WW10ZNpLbtdP53a813Fhh39Pgq8nH9I9lzVPvVqP8AlH5/E+XezulDVf2TC/ZcukvSVF7SS92D93xl+3ijPLv6RuUo/R7ZXtK/ebsfDHLvnt8I+/gqUrHcAAAAAATTo20v66zD02NjehSe5+/Peo80tjfkuLJeLY36t6eUOe29tT3W17K3Px1ekdvjPKPqugtnnwAAAAAAAAAAAAAABS3SlknqzP8A0tFWp17y8Ki+8vPZLzZU5dvdr1jlL0Lo7m+3xvZ1T8VHDy6v15QhhEdAAAAAAAAAAAAABscgyiee5rCjhN8t8rXUYrfJ8l9XZcTZbtzcqimETNy6MSzVdr6vWeqP71cXoDKsuhlOXwo4NWhBWXPvb5t3bLuiiKKYph5fk5FeRdqu3J4z/fRlmTQAAAAAAAAAAAAAAAaDW+SevtPzp017SPbp/HHh5q8fM0ZFr2lEx1rPZGb7plU1z8s8J8J/XNQXiUr08AAAAAAAAAAAHKnB1aijSTcm0kkrtt7EkuLPvNjVVFMTMzpEL00Lphacyz21nXqWdSXd3QXJfV35WuMez7Onjzeb7Y2nObe+H5I5fvxn7JMSFOAAAAAAAAAAAAAAAAAFI9JmR+qdQOdFWp17zXKd+2vm1L9RUZdrcr1jlL0Xo/ne8Yu5V81HDy6v15IiRV6AAAAAAAAAAFpdFulPRwWMzBbWvYxfBP8A4j5vhy28UWOHY/8AZV5OL6RbV3pnFtTwj5p/Hl19/DqlZRYORAAAAAAAAAAAAAAAAAABH9cZF6/yCcKa9pHt0/iXDzV158jRkWvaUada02Rne55NNc/LPCfCf1zUI1Z9rYylemvgfQAAAAAAACVdH+mP8Q5rfEJ+gpNOf5nvUPPjy8UScaz7SrjyhS7b2n7nZ0o+erl3d/67/CV4xXVjaO4uHm8zrxl9AAAAAAAAAAAAAAAAAAAABTnSlp31Zmf2jDL2dZ9pfhq2u/6tsvHrFVmWd2rejlP3d90d2j7ez7Cv5qPWn+OXhogxDdIAAAAAAAPcB6C0dlSybTlKnFdpxUpvvnJXfjbd4JF3Yt7lEQ8t2rlTk5Vdc8tdI8I5fvxbo3K8AAAAAAAAAAAAAAAAAAAABqtU5Ws5yCrSa2yi3HlNbYv5pGu9Rv0TSm7Oypxsmi72Tx8J4T6PPBRPVQAAAAAAB7gPQ+ms6pZ5lcZ4GW5JSi98JW3Nf/XLy1cpuU6w8qz8K7iXpouR4T1THc2ptQgAAAAAAAAAAAAAAAAAAAAHGpNU6bdRpJK7b4JcWNdH2mmap0jm835nUhVzOrLCf6bqTcNluy5NrZw2WKCuYmqdOT1vHprps0RX80RGvjpxYpi3AAAAAAANlkOdVchx6q4CVnulF7px/DJd37Gy3cqt1a0omZhWsu1Nu7H7ie2F36W1NR1Jg+thX1Zr79NvbF/zHuf87C3s3qbsaw852jsy9g17tfGJ5T1T+p7m7NyuAAAAAAAAAAAAAAAAAAAArzpX1H9lwawmEfbqK9Rr3af4fGT+i5kHMvaRuR1uq6N7O9pX7zXHCnl3z2+X38FTFY7gAAAAAAAAAd+Dxc8DiY1MHKUJxd1KLs1/65H2mqaZ1hru2qLtE0XI1iVpaV6SoYpKnn9qc9yqpdiXxL3Hz3eBZWcyJ4V8HF7R6N129a8X4o7OuPDt+/isGE1UgnTaae1NO6a5E5y0xNM6S5B8AAAAAAAAAAAAAAAAGt1DnMMhyqdbFcNkY8ZSe6K8forvga7tyLdO9KXg4deXei1R18+6OuXn3MMbPMcdOri3ec5OTfjwXcluS7kUlVU1TMy9SsWaLNum3RHCI0Y5i2gAAAAAAAAAAA3WntUYnT8/8jO8ONOV3F+XuvmrG61frt8pV2dsvGzI/wDJTx7Y4T/PmszIOknDZjaOY+wn+Z3g/CfD9SXiWFvMoq4VcHIZvRzJs/Fa+OO7n9P1qmlOoqsE6bTT3NO6fgyXE6ueqpmmdJji5B8AAAAAAAAAAAAA4zkoQbm0kldt7LLvYfYiZnSFGa81M9RZr7Bv0FO6prv75vm+HcrcymyL3tKuHKHpOxtmRhWfi+ern3d3l9/JGCOuAAAAAAAAAAAAAAADYZVneIyed8tqzhyTvF+MXeL+RnRcro+WUXJwsfJjS9RE/f6xxTnKOlWUElnFFS/PSdn/AEy2P5omUZ0/5Q5vK6K0zxsV6d0/uP0muUawwebWWGrRUn7k+xK/clLf5XJlGRbr5S57K2RmY/GuidO2OMenLz0b43KwAAAAAAAAAAK36V9S+gpfY8G+1JJ1WnujvUP1b3yt3kDMvafBHm63o3s3en3q5HCPl8eufLq7/BVZWu1AAADtwuGni8RGGFi5Tk7Rit7Z9iJmdIYXLlNuia650iF0aP0PSyfA3zGEKtaa7TlFSUfyxuvm+JbWMamiPi4y892ptu7k3NLUzTRHLSdJnvnT7dTLznRGDzWk70o05cJ0koNeKWyXmjK5jW6+rRoxNt5mPPzzVHZPH+Y8lUao0jX05UvXXXpcKsVs8JL3X47O5lbesVW+fJ2+ztr2M2NKeFXZP47Y/swjxoWoAAAAAAAAAAbPLNQYnKber69SCXu3vH+mV4/Q2UXa6PllDyNn42R/q0RPfyn6xxS3LOlSvR2ZlShUXfFuD/lP5IlUZ1UfNGqiyOi1irjarmnx4x+J+6WZZ0kYLGu1eU6L3e0js/qjdW8bEmjMt1c+CkyOjmba40xFUd0/idPTVKMHjaeOpdbBVITj3wkpL6EimqKuMSprtm5anduUzE98aMgyagAAAAa3UWcQyLKJ1sR7q7MfxSexR839Ls13bkW6ZqlLwcOvLv02qevn3R1y8+Y3FTx2LnUxTvOcnKT5v+ORR1VTVOsvU7Vqi1RFuiNIiNHQfGwAAduGw8sViIww0XKcnaMVtbbPsRMzpDC5cpt0zXXOkQuvQ2j46ew/XxVpYiS7Ut6gvwx/l8S3x8eLcazzeebY2xVm17lHCiPXvn8QlhJUYBwq01WpuNZKUWrNNJpruae9HyY14SypqmmYqpnSYVtqroz67lU067Pe6Mns/RJ7vB7Oa3EC9h9dH0dbs3pLppbyv+0fmPzH0lWuLws8FiHDFxlCcd8ZJpor5iaZ0l19u7RdpiuiYmJ64dJ8bAAAAAAAAAAAAc6FaWHqqWHlKMlulFtNea2n2JmOMMa6Ka43ao1jv4pxo/Ps1x9fqZbL00VvlWV4x+KeyV+V2+RLsXb9U6U8fFzm1MDZVqneuxuzP+3nPhHL00WxSjV9GvSyp9ayvaErX427W4s43utxFU2tZ3YnTxj9MkyaQABS/SdqH1tnHocM/ZUG1s96puk+aX3V595U5d3fq3Y5R93oPR7Z/u9j2tcfFX6U9X15z5diFkR0IAA7cNh5YrERhhouU5O0YpXbZ9iJmdIYXLlNuma650iF1aF0dHT1D0mLtLESW171BP3Y/wAvj4Ftj48W41nm882xtirMq3KOFuPXvn8QlpKUYAAAAMDNsmoZzR6uZU4zXBtbV8MltXkzCu3TXGlUJONmX8ares1TH2845SgWc9FSbbyWtb8lXb8pxV/mn4kKvB/2S6fF6UzyyKPOP1P7QnNdK4vKW/tlCfVXvxXXjbvvG9vOxDrsXKOcOixtqYmR/p3I17J4T9J/DSmpYAAAAAAAAHbhcPPF11DCxlOct0YptvyR9iJmdIYXLlFuma65iIjrlY+mOjHrWnqJ/wDRi/75L9o/Mn2cLrufRyW0Ok0RrRix/wDU/iPzP0WVhcNDB4dQwkYwhHdGKSS8kWEUxTGkOQuXa7tU11zMzPa7j6wAAET6Q9Teocp6uGft6qah+VcZ+W5c/BkbKvezp0jnK82Hs33u/vVx8FPPvnqj993io8p3owAA78Fg54/FRp4KLnOTsorj/wCF3t7EZU0zVOkNV29RZom5cnSIXXojR0NO0OviLTxEl2pcIr8MOXe+P0LbHx4txrPN57tfbFebVu08KI6u3vn9dSVElSAAAAAAAAADUZppnCZrd46hTbfvJdWX9UbP6mquzbr5wnY+08vH/wBO5MR2c4+k8EUzLoqo1W3l1apT5SSqLwW5/NsjVYNM/LOi8sdKb1PC7RFXhwn8x6QjWP6MsZhr/ZvRVVw6suq/lJJfUj1YVyOXFb2ekuHX8+tPjGv2/TQ4vTGMwcrV8NW8VBzXzjdGmqzcjnTKztbTw7ka03afrp6To1dWlKhK1aLi+6Sa/c1zGnNMpqpqjWmdXC58ZaMrBZbWx8rYGlUqfDCUvqlZGVNFVXKGi7k2bMa3K4jxmITXIejCtimpZzJUofgjaU35/dj9fAl28KqeNfBz2b0ms2/hx43p7Z4R+59PFZWSZDQyKh1ctpqN98t8pfFJ7X4biwt2qLcaUw5HLz7+XVvXqte7qjwhszYhgAABi5nj4ZXgJ1cY7Qgrt/sl3tuyS72Y11xRTNUt2Pj15F2m1bjWZeftQZxPPc1nWxW+WyMeEYrdFeH1d3xKS5cm5VvS9RwsOjEs02qOr1nrlrjWlgG00/kFbUGM6mXx3fem9kYLvk/43s2W7VVydKULOz7OHb37s+Edc+H75Lq0rpajpvC2w/aqNduq1tlyX4Y8vnct7Nim1HDm892ltS9nV61cKY5R2fue/wCzfG5WAAAAAAAAAAAAAAAHxq+8DgqEU9kY/JHzSGftKu2XYfWAAAAAAACoOlTUnrDMPs2Efs6T7dveqbreEd3i33Iq8y9vVbkco+7vOjmzvY2veK4+Krl3U/z9tO1AiE6YAlGjdG1NR1evUvTw6e2fGVt8Yd757l9CRYx5u8epTbV2zbwo3Y419nZ3z+uc+q6csy6nlWDVLAQUIR4Li+9vi+bLeiiKI0pee5GRcyLk3Ls6zLLMmgAAAAAAAAAAAAAAAAAAAAAAAAAEd11qD/D+RylTa9LPsU1+Z75eEVt8bLiaMi77OjXrWux9n++ZEUz8scZ8Ozz5fVQzfWd5bW+LKV6ZEacIdmFw08XXUMLGU5vdGKbb8kfYiZnSGNy5RbpmuuYiI65WRpToz7Sqai8VRi/75L9o/PgT7OH13Po5HaXSWNJt4n/afxH5n6dazKNKNCko0UoxirKKSSSXBJbkWEREcIchVVVVM1VTrMuZ9YgAAAAAAAAAAAAAAAAAAAAAAAAAAUfqvGVdYaoksvi5Rh7OnG6jsT2y7TSvJ3fhZcCnvVVXrnwvRtm2bWzcOJuzpM8Znn5cOyPXXtbrI+i2pValndRQX/Lp9qXg5PYvJM3W8GZ+eVfmdKLdPw49Os9s8I+nOfRYuTZHQySj1cspxhfe98pfFJ7WTrdqmiNKYcplZ1/Kq3r1Uz9o8I5NibEQAAAAAAAAAAAAAAAAAAAAAAAAAAAAA//Z"/>
          <p:cNvSpPr>
            <a:spLocks noChangeAspect="1" noChangeArrowheads="1"/>
          </p:cNvSpPr>
          <p:nvPr/>
        </p:nvSpPr>
        <p:spPr bwMode="auto">
          <a:xfrm>
            <a:off x="433705" y="-2545398"/>
            <a:ext cx="54102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A </a:t>
            </a:r>
            <a:r>
              <a:rPr lang="de-CH" dirty="0" err="1" smtClean="0">
                <a:solidFill>
                  <a:prstClr val="black"/>
                </a:solidFill>
                <a:cs typeface="Arial" pitchFamily="34" charset="0"/>
              </a:rPr>
              <a:t>sweeping</a:t>
            </a:r>
            <a:r>
              <a:rPr lang="de-CH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generalization</a:t>
            </a:r>
            <a:endParaRPr lang="en-US" dirty="0"/>
          </a:p>
        </p:txBody>
      </p:sp>
      <p:sp>
        <p:nvSpPr>
          <p:cNvPr id="112" name="Inhaltsplatzhalter 2"/>
          <p:cNvSpPr txBox="1">
            <a:spLocks/>
          </p:cNvSpPr>
          <p:nvPr/>
        </p:nvSpPr>
        <p:spPr>
          <a:xfrm>
            <a:off x="220481" y="3274276"/>
            <a:ext cx="8198973" cy="169125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dirty="0" err="1" smtClean="0"/>
              <a:t>Two</a:t>
            </a:r>
            <a:r>
              <a:rPr lang="de-CH" sz="2400" dirty="0" smtClean="0"/>
              <a:t> </a:t>
            </a:r>
            <a:r>
              <a:rPr lang="de-CH" sz="2400" dirty="0" err="1" smtClean="0"/>
              <a:t>weaker</a:t>
            </a:r>
            <a:r>
              <a:rPr lang="de-CH" sz="2400" dirty="0" smtClean="0"/>
              <a:t> </a:t>
            </a:r>
            <a:r>
              <a:rPr lang="de-CH" sz="2400" dirty="0" err="1" smtClean="0"/>
              <a:t>notions</a:t>
            </a:r>
            <a:r>
              <a:rPr lang="de-CH" sz="2400" dirty="0" smtClean="0"/>
              <a:t>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dirty="0" err="1" smtClean="0">
                <a:solidFill>
                  <a:srgbClr val="FF0000"/>
                </a:solidFill>
              </a:rPr>
              <a:t>Saturating</a:t>
            </a:r>
            <a:r>
              <a:rPr lang="de-CH" sz="2400" dirty="0" smtClean="0">
                <a:solidFill>
                  <a:srgbClr val="FF0000"/>
                </a:solidFill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</a:rPr>
              <a:t>cycle</a:t>
            </a:r>
            <a:r>
              <a:rPr lang="de-CH" sz="2400" dirty="0" smtClean="0"/>
              <a:t> :=</a:t>
            </a:r>
            <a:br>
              <a:rPr lang="de-CH" sz="2400" dirty="0" smtClean="0"/>
            </a:br>
            <a:r>
              <a:rPr lang="de-CH" sz="2400" dirty="0" smtClean="0"/>
              <a:t>all </a:t>
            </a:r>
            <a:r>
              <a:rPr lang="de-CH" sz="2400" dirty="0" err="1" smtClean="0"/>
              <a:t>vertices</a:t>
            </a:r>
            <a:r>
              <a:rPr lang="de-CH" sz="2400" dirty="0" smtClean="0"/>
              <a:t> in the </a:t>
            </a:r>
            <a:r>
              <a:rPr lang="de-CH" sz="2400" dirty="0" err="1" smtClean="0"/>
              <a:t>smaller</a:t>
            </a:r>
            <a:r>
              <a:rPr lang="de-CH" sz="2400" dirty="0" smtClean="0"/>
              <a:t/>
            </a:r>
            <a:br>
              <a:rPr lang="de-CH" sz="2400" dirty="0" smtClean="0"/>
            </a:br>
            <a:r>
              <a:rPr lang="de-CH" sz="2400" dirty="0" err="1" smtClean="0"/>
              <a:t>partition</a:t>
            </a:r>
            <a:r>
              <a:rPr lang="de-CH" sz="2400" dirty="0" smtClean="0"/>
              <a:t> </a:t>
            </a:r>
            <a:r>
              <a:rPr lang="de-CH" sz="2400" dirty="0" err="1" smtClean="0"/>
              <a:t>class</a:t>
            </a:r>
            <a:r>
              <a:rPr lang="de-CH" sz="2400" dirty="0" smtClean="0"/>
              <a:t> </a:t>
            </a:r>
            <a:r>
              <a:rPr lang="de-CH" sz="2400" dirty="0" err="1" smtClean="0"/>
              <a:t>are</a:t>
            </a:r>
            <a:r>
              <a:rPr lang="de-CH" sz="2400" dirty="0" smtClean="0"/>
              <a:t> </a:t>
            </a:r>
            <a:r>
              <a:rPr lang="de-CH" sz="2400" dirty="0" err="1" smtClean="0"/>
              <a:t>visited</a:t>
            </a:r>
            <a:endParaRPr lang="de-CH" sz="2400" dirty="0" smtClean="0"/>
          </a:p>
        </p:txBody>
      </p:sp>
      <p:sp>
        <p:nvSpPr>
          <p:cNvPr id="113" name="Inhaltsplatzhalter 2"/>
          <p:cNvSpPr txBox="1">
            <a:spLocks/>
          </p:cNvSpPr>
          <p:nvPr/>
        </p:nvSpPr>
        <p:spPr>
          <a:xfrm>
            <a:off x="4264245" y="3690148"/>
            <a:ext cx="4469049" cy="169125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dirty="0" err="1" smtClean="0">
                <a:solidFill>
                  <a:srgbClr val="FF0000"/>
                </a:solidFill>
              </a:rPr>
              <a:t>Tight</a:t>
            </a:r>
            <a:r>
              <a:rPr lang="de-CH" sz="2400" dirty="0" smtClean="0">
                <a:solidFill>
                  <a:srgbClr val="FF0000"/>
                </a:solidFill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</a:rPr>
              <a:t>enumeration</a:t>
            </a:r>
            <a:r>
              <a:rPr lang="de-CH" sz="2400" dirty="0" smtClean="0">
                <a:solidFill>
                  <a:srgbClr val="FF0000"/>
                </a:solidFill>
              </a:rPr>
              <a:t> </a:t>
            </a:r>
            <a:r>
              <a:rPr lang="de-CH" sz="2400" dirty="0" smtClean="0"/>
              <a:t>:=</a:t>
            </a:r>
            <a:br>
              <a:rPr lang="de-CH" sz="2400" dirty="0" smtClean="0"/>
            </a:br>
            <a:r>
              <a:rPr lang="de-CH" sz="2400" dirty="0" err="1" smtClean="0"/>
              <a:t>only</a:t>
            </a:r>
            <a:r>
              <a:rPr lang="de-CH" sz="2400" dirty="0" smtClean="0"/>
              <a:t> distance-2 </a:t>
            </a:r>
            <a:r>
              <a:rPr lang="de-CH" sz="2400" dirty="0" err="1" smtClean="0"/>
              <a:t>steps</a:t>
            </a:r>
            <a:r>
              <a:rPr lang="de-CH" sz="2400" dirty="0" smtClean="0"/>
              <a:t> in the </a:t>
            </a:r>
            <a:r>
              <a:rPr lang="de-CH" sz="2400" dirty="0" err="1" smtClean="0"/>
              <a:t>bigger</a:t>
            </a:r>
            <a:r>
              <a:rPr lang="de-CH" sz="2400" dirty="0" smtClean="0"/>
              <a:t> </a:t>
            </a:r>
            <a:r>
              <a:rPr lang="de-CH" sz="2400" dirty="0" err="1" smtClean="0"/>
              <a:t>partition</a:t>
            </a:r>
            <a:r>
              <a:rPr lang="de-CH" sz="2400" dirty="0" smtClean="0"/>
              <a:t> </a:t>
            </a:r>
            <a:r>
              <a:rPr lang="de-CH" sz="2400" dirty="0" err="1" smtClean="0"/>
              <a:t>class</a:t>
            </a:r>
            <a:endParaRPr lang="de-CH" sz="2400" dirty="0" smtClean="0"/>
          </a:p>
        </p:txBody>
      </p:sp>
      <p:sp>
        <p:nvSpPr>
          <p:cNvPr id="67" name="Rechteck 66"/>
          <p:cNvSpPr/>
          <p:nvPr/>
        </p:nvSpPr>
        <p:spPr>
          <a:xfrm>
            <a:off x="123986" y="3136728"/>
            <a:ext cx="3277892" cy="596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uppieren 120"/>
          <p:cNvGrpSpPr/>
          <p:nvPr/>
        </p:nvGrpSpPr>
        <p:grpSpPr>
          <a:xfrm>
            <a:off x="233528" y="2413215"/>
            <a:ext cx="8901562" cy="1017723"/>
            <a:chOff x="233528" y="2413215"/>
            <a:chExt cx="8901562" cy="1017723"/>
          </a:xfrm>
        </p:grpSpPr>
        <p:sp>
          <p:nvSpPr>
            <p:cNvPr id="51" name="Inhaltsplatzhalter 2"/>
            <p:cNvSpPr txBox="1">
              <a:spLocks/>
            </p:cNvSpPr>
            <p:nvPr/>
          </p:nvSpPr>
          <p:spPr>
            <a:xfrm>
              <a:off x="233528" y="2413215"/>
              <a:ext cx="8692335" cy="570855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de-CH" sz="2400" b="1" dirty="0" smtClean="0"/>
                <a:t>Q1:</a:t>
              </a:r>
              <a:r>
                <a:rPr lang="de-CH" sz="2400" dirty="0" smtClean="0"/>
                <a:t> For </a:t>
              </a:r>
              <a:r>
                <a:rPr lang="de-CH" sz="2400" dirty="0" err="1" smtClean="0"/>
                <a:t>which</a:t>
              </a:r>
              <a:r>
                <a:rPr lang="de-CH" sz="2400" dirty="0" smtClean="0"/>
                <a:t>           </a:t>
              </a:r>
              <a:r>
                <a:rPr lang="de-CH" sz="2400" dirty="0" err="1" smtClean="0"/>
                <a:t>does</a:t>
              </a:r>
              <a:r>
                <a:rPr lang="de-CH" sz="2400" dirty="0" smtClean="0"/>
                <a:t>              </a:t>
              </a:r>
              <a:r>
                <a:rPr lang="de-CH" sz="2400" dirty="0" err="1" smtClean="0"/>
                <a:t>have</a:t>
              </a:r>
              <a:r>
                <a:rPr lang="de-CH" sz="2400" dirty="0" smtClean="0"/>
                <a:t> a </a:t>
              </a:r>
              <a:r>
                <a:rPr lang="de-CH" sz="2400" dirty="0" err="1" smtClean="0"/>
                <a:t>saturating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cycle</a:t>
              </a:r>
              <a:r>
                <a:rPr lang="de-CH" sz="2400" dirty="0" smtClean="0"/>
                <a:t>?</a:t>
              </a:r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7871" y="2490141"/>
              <a:ext cx="808037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1663" y="2451262"/>
              <a:ext cx="585787" cy="37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Inhaltsplatzhalter 2"/>
            <p:cNvSpPr txBox="1">
              <a:spLocks/>
            </p:cNvSpPr>
            <p:nvPr/>
          </p:nvSpPr>
          <p:spPr>
            <a:xfrm>
              <a:off x="238694" y="2860083"/>
              <a:ext cx="8896396" cy="570855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de-CH" sz="2400" b="1" dirty="0" smtClean="0"/>
                <a:t>Q2:</a:t>
              </a:r>
              <a:r>
                <a:rPr lang="de-CH" sz="2400" dirty="0" smtClean="0"/>
                <a:t> For </a:t>
              </a:r>
              <a:r>
                <a:rPr lang="de-CH" sz="2400" dirty="0" err="1" smtClean="0"/>
                <a:t>which</a:t>
              </a:r>
              <a:r>
                <a:rPr lang="de-CH" sz="2400" dirty="0" smtClean="0"/>
                <a:t>           </a:t>
              </a:r>
              <a:r>
                <a:rPr lang="de-CH" sz="2400" dirty="0" err="1" smtClean="0"/>
                <a:t>does</a:t>
              </a:r>
              <a:r>
                <a:rPr lang="de-CH" sz="2400" dirty="0" smtClean="0"/>
                <a:t>              </a:t>
              </a:r>
              <a:r>
                <a:rPr lang="de-CH" sz="2400" dirty="0" err="1" smtClean="0"/>
                <a:t>have</a:t>
              </a:r>
              <a:r>
                <a:rPr lang="de-CH" sz="2400" dirty="0" smtClean="0"/>
                <a:t> a </a:t>
              </a:r>
              <a:r>
                <a:rPr lang="de-CH" sz="2400" dirty="0" err="1" smtClean="0"/>
                <a:t>tight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enumeration</a:t>
              </a:r>
              <a:r>
                <a:rPr lang="de-CH" sz="2400" dirty="0" smtClean="0"/>
                <a:t>?</a:t>
              </a:r>
            </a:p>
          </p:txBody>
        </p:sp>
        <p:pic>
          <p:nvPicPr>
            <p:cNvPr id="69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83037" y="2937009"/>
              <a:ext cx="808037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6829" y="2898130"/>
              <a:ext cx="585787" cy="37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uppieren 75"/>
          <p:cNvGrpSpPr/>
          <p:nvPr/>
        </p:nvGrpSpPr>
        <p:grpSpPr>
          <a:xfrm>
            <a:off x="1332858" y="5206524"/>
            <a:ext cx="2484119" cy="516370"/>
            <a:chOff x="1332858" y="5762784"/>
            <a:chExt cx="2484119" cy="516370"/>
          </a:xfrm>
        </p:grpSpPr>
        <p:sp>
          <p:nvSpPr>
            <p:cNvPr id="77" name="Line 117"/>
            <p:cNvSpPr>
              <a:spLocks noChangeShapeType="1"/>
            </p:cNvSpPr>
            <p:nvPr/>
          </p:nvSpPr>
          <p:spPr bwMode="auto">
            <a:xfrm flipH="1">
              <a:off x="1342416" y="5780865"/>
              <a:ext cx="0" cy="495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17"/>
            <p:cNvSpPr>
              <a:spLocks noChangeShapeType="1"/>
            </p:cNvSpPr>
            <p:nvPr/>
          </p:nvSpPr>
          <p:spPr bwMode="auto">
            <a:xfrm flipH="1">
              <a:off x="1758288" y="5778283"/>
              <a:ext cx="0" cy="495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117"/>
            <p:cNvSpPr>
              <a:spLocks noChangeShapeType="1"/>
            </p:cNvSpPr>
            <p:nvPr/>
          </p:nvSpPr>
          <p:spPr bwMode="auto">
            <a:xfrm flipH="1">
              <a:off x="2189657" y="5783449"/>
              <a:ext cx="0" cy="495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117"/>
            <p:cNvSpPr>
              <a:spLocks noChangeShapeType="1"/>
            </p:cNvSpPr>
            <p:nvPr/>
          </p:nvSpPr>
          <p:spPr bwMode="auto">
            <a:xfrm flipH="1">
              <a:off x="2613277" y="5773117"/>
              <a:ext cx="0" cy="495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17"/>
            <p:cNvSpPr>
              <a:spLocks noChangeShapeType="1"/>
            </p:cNvSpPr>
            <p:nvPr/>
          </p:nvSpPr>
          <p:spPr bwMode="auto">
            <a:xfrm flipH="1">
              <a:off x="3029148" y="5762785"/>
              <a:ext cx="0" cy="495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17"/>
            <p:cNvSpPr>
              <a:spLocks noChangeShapeType="1"/>
            </p:cNvSpPr>
            <p:nvPr/>
          </p:nvSpPr>
          <p:spPr bwMode="auto">
            <a:xfrm flipH="1">
              <a:off x="3029920" y="5762784"/>
              <a:ext cx="417681" cy="4985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17"/>
            <p:cNvSpPr>
              <a:spLocks noChangeShapeType="1"/>
            </p:cNvSpPr>
            <p:nvPr/>
          </p:nvSpPr>
          <p:spPr bwMode="auto">
            <a:xfrm flipH="1">
              <a:off x="2611466" y="5775698"/>
              <a:ext cx="1205511" cy="501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17"/>
            <p:cNvSpPr>
              <a:spLocks noChangeShapeType="1"/>
            </p:cNvSpPr>
            <p:nvPr/>
          </p:nvSpPr>
          <p:spPr bwMode="auto">
            <a:xfrm flipH="1" flipV="1">
              <a:off x="1338023" y="5786031"/>
              <a:ext cx="421038" cy="4907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17"/>
            <p:cNvSpPr>
              <a:spLocks noChangeShapeType="1"/>
            </p:cNvSpPr>
            <p:nvPr/>
          </p:nvSpPr>
          <p:spPr bwMode="auto">
            <a:xfrm flipH="1" flipV="1">
              <a:off x="1761642" y="5783449"/>
              <a:ext cx="421038" cy="4907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17"/>
            <p:cNvSpPr>
              <a:spLocks noChangeShapeType="1"/>
            </p:cNvSpPr>
            <p:nvPr/>
          </p:nvSpPr>
          <p:spPr bwMode="auto">
            <a:xfrm flipH="1" flipV="1">
              <a:off x="2193011" y="5780866"/>
              <a:ext cx="421038" cy="4907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117"/>
            <p:cNvSpPr>
              <a:spLocks noChangeShapeType="1"/>
            </p:cNvSpPr>
            <p:nvPr/>
          </p:nvSpPr>
          <p:spPr bwMode="auto">
            <a:xfrm flipH="1" flipV="1">
              <a:off x="2608877" y="5770537"/>
              <a:ext cx="421038" cy="4907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17"/>
            <p:cNvSpPr>
              <a:spLocks noChangeShapeType="1"/>
            </p:cNvSpPr>
            <p:nvPr/>
          </p:nvSpPr>
          <p:spPr bwMode="auto">
            <a:xfrm flipH="1">
              <a:off x="1332858" y="5767951"/>
              <a:ext cx="1701456" cy="5088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117"/>
            <p:cNvSpPr>
              <a:spLocks noChangeShapeType="1"/>
            </p:cNvSpPr>
            <p:nvPr/>
          </p:nvSpPr>
          <p:spPr bwMode="auto">
            <a:xfrm flipH="1">
              <a:off x="1751311" y="5796362"/>
              <a:ext cx="449448" cy="4804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uppieren 141"/>
            <p:cNvGrpSpPr/>
            <p:nvPr/>
          </p:nvGrpSpPr>
          <p:grpSpPr>
            <a:xfrm>
              <a:off x="1332858" y="5762785"/>
              <a:ext cx="1701456" cy="516369"/>
              <a:chOff x="1332858" y="5569060"/>
              <a:chExt cx="1701456" cy="516369"/>
            </a:xfrm>
          </p:grpSpPr>
          <p:sp>
            <p:nvSpPr>
              <p:cNvPr id="91" name="Line 117"/>
              <p:cNvSpPr>
                <a:spLocks noChangeShapeType="1"/>
              </p:cNvSpPr>
              <p:nvPr/>
            </p:nvSpPr>
            <p:spPr bwMode="auto">
              <a:xfrm flipH="1">
                <a:off x="1342416" y="5587140"/>
                <a:ext cx="0" cy="49570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17"/>
              <p:cNvSpPr>
                <a:spLocks noChangeShapeType="1"/>
              </p:cNvSpPr>
              <p:nvPr/>
            </p:nvSpPr>
            <p:spPr bwMode="auto">
              <a:xfrm flipH="1">
                <a:off x="1758288" y="5584558"/>
                <a:ext cx="0" cy="49570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17"/>
              <p:cNvSpPr>
                <a:spLocks noChangeShapeType="1"/>
              </p:cNvSpPr>
              <p:nvPr/>
            </p:nvSpPr>
            <p:spPr bwMode="auto">
              <a:xfrm flipH="1">
                <a:off x="2189657" y="5589724"/>
                <a:ext cx="0" cy="49570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17"/>
              <p:cNvSpPr>
                <a:spLocks noChangeShapeType="1"/>
              </p:cNvSpPr>
              <p:nvPr/>
            </p:nvSpPr>
            <p:spPr bwMode="auto">
              <a:xfrm flipH="1">
                <a:off x="2613277" y="5579392"/>
                <a:ext cx="0" cy="49570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17"/>
              <p:cNvSpPr>
                <a:spLocks noChangeShapeType="1"/>
              </p:cNvSpPr>
              <p:nvPr/>
            </p:nvSpPr>
            <p:spPr bwMode="auto">
              <a:xfrm flipH="1">
                <a:off x="3029148" y="5569060"/>
                <a:ext cx="0" cy="49570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17"/>
              <p:cNvSpPr>
                <a:spLocks noChangeShapeType="1"/>
              </p:cNvSpPr>
              <p:nvPr/>
            </p:nvSpPr>
            <p:spPr bwMode="auto">
              <a:xfrm flipH="1" flipV="1">
                <a:off x="1338023" y="5592306"/>
                <a:ext cx="421038" cy="49078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17"/>
              <p:cNvSpPr>
                <a:spLocks noChangeShapeType="1"/>
              </p:cNvSpPr>
              <p:nvPr/>
            </p:nvSpPr>
            <p:spPr bwMode="auto">
              <a:xfrm flipH="1" flipV="1">
                <a:off x="1761642" y="5589724"/>
                <a:ext cx="421038" cy="49078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17"/>
              <p:cNvSpPr>
                <a:spLocks noChangeShapeType="1"/>
              </p:cNvSpPr>
              <p:nvPr/>
            </p:nvSpPr>
            <p:spPr bwMode="auto">
              <a:xfrm flipH="1" flipV="1">
                <a:off x="2193011" y="5587141"/>
                <a:ext cx="421038" cy="49078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17"/>
              <p:cNvSpPr>
                <a:spLocks noChangeShapeType="1"/>
              </p:cNvSpPr>
              <p:nvPr/>
            </p:nvSpPr>
            <p:spPr bwMode="auto">
              <a:xfrm flipH="1" flipV="1">
                <a:off x="2608877" y="5576812"/>
                <a:ext cx="421038" cy="49078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17"/>
              <p:cNvSpPr>
                <a:spLocks noChangeShapeType="1"/>
              </p:cNvSpPr>
              <p:nvPr/>
            </p:nvSpPr>
            <p:spPr bwMode="auto">
              <a:xfrm flipH="1">
                <a:off x="1332858" y="5574226"/>
                <a:ext cx="1701456" cy="50886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uppieren 100"/>
          <p:cNvGrpSpPr/>
          <p:nvPr/>
        </p:nvGrpSpPr>
        <p:grpSpPr>
          <a:xfrm>
            <a:off x="5259021" y="4975859"/>
            <a:ext cx="2490132" cy="744455"/>
            <a:chOff x="5259021" y="5532119"/>
            <a:chExt cx="2490132" cy="744455"/>
          </a:xfrm>
        </p:grpSpPr>
        <p:sp>
          <p:nvSpPr>
            <p:cNvPr id="102" name="Line 117"/>
            <p:cNvSpPr>
              <a:spLocks noChangeShapeType="1"/>
            </p:cNvSpPr>
            <p:nvPr/>
          </p:nvSpPr>
          <p:spPr bwMode="auto">
            <a:xfrm flipH="1">
              <a:off x="5268579" y="5778285"/>
              <a:ext cx="0" cy="495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17"/>
            <p:cNvSpPr>
              <a:spLocks noChangeShapeType="1"/>
            </p:cNvSpPr>
            <p:nvPr/>
          </p:nvSpPr>
          <p:spPr bwMode="auto">
            <a:xfrm flipH="1">
              <a:off x="5684451" y="5775703"/>
              <a:ext cx="0" cy="495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17"/>
            <p:cNvSpPr>
              <a:spLocks noChangeShapeType="1"/>
            </p:cNvSpPr>
            <p:nvPr/>
          </p:nvSpPr>
          <p:spPr bwMode="auto">
            <a:xfrm flipH="1">
              <a:off x="6115820" y="5780869"/>
              <a:ext cx="0" cy="495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17"/>
            <p:cNvSpPr>
              <a:spLocks noChangeShapeType="1"/>
            </p:cNvSpPr>
            <p:nvPr/>
          </p:nvSpPr>
          <p:spPr bwMode="auto">
            <a:xfrm flipH="1">
              <a:off x="6539440" y="5770537"/>
              <a:ext cx="0" cy="495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17"/>
            <p:cNvSpPr>
              <a:spLocks noChangeShapeType="1"/>
            </p:cNvSpPr>
            <p:nvPr/>
          </p:nvSpPr>
          <p:spPr bwMode="auto">
            <a:xfrm flipH="1">
              <a:off x="6955311" y="5760205"/>
              <a:ext cx="0" cy="495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17"/>
            <p:cNvSpPr>
              <a:spLocks noChangeShapeType="1"/>
            </p:cNvSpPr>
            <p:nvPr/>
          </p:nvSpPr>
          <p:spPr bwMode="auto">
            <a:xfrm flipH="1">
              <a:off x="6956083" y="5760204"/>
              <a:ext cx="417681" cy="4985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17"/>
            <p:cNvSpPr>
              <a:spLocks noChangeShapeType="1"/>
            </p:cNvSpPr>
            <p:nvPr/>
          </p:nvSpPr>
          <p:spPr bwMode="auto">
            <a:xfrm flipH="1">
              <a:off x="6537629" y="5773118"/>
              <a:ext cx="1205511" cy="501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17"/>
            <p:cNvSpPr>
              <a:spLocks noChangeShapeType="1"/>
            </p:cNvSpPr>
            <p:nvPr/>
          </p:nvSpPr>
          <p:spPr bwMode="auto">
            <a:xfrm flipH="1" flipV="1">
              <a:off x="5264186" y="5783451"/>
              <a:ext cx="421038" cy="4907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17"/>
            <p:cNvSpPr>
              <a:spLocks noChangeShapeType="1"/>
            </p:cNvSpPr>
            <p:nvPr/>
          </p:nvSpPr>
          <p:spPr bwMode="auto">
            <a:xfrm flipH="1" flipV="1">
              <a:off x="5687805" y="5780869"/>
              <a:ext cx="421038" cy="4907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17"/>
            <p:cNvSpPr>
              <a:spLocks noChangeShapeType="1"/>
            </p:cNvSpPr>
            <p:nvPr/>
          </p:nvSpPr>
          <p:spPr bwMode="auto">
            <a:xfrm flipH="1" flipV="1">
              <a:off x="6119174" y="5778286"/>
              <a:ext cx="421038" cy="4907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17"/>
            <p:cNvSpPr>
              <a:spLocks noChangeShapeType="1"/>
            </p:cNvSpPr>
            <p:nvPr/>
          </p:nvSpPr>
          <p:spPr bwMode="auto">
            <a:xfrm flipH="1" flipV="1">
              <a:off x="6535040" y="5767957"/>
              <a:ext cx="421038" cy="4907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17"/>
            <p:cNvSpPr>
              <a:spLocks noChangeShapeType="1"/>
            </p:cNvSpPr>
            <p:nvPr/>
          </p:nvSpPr>
          <p:spPr bwMode="auto">
            <a:xfrm flipH="1">
              <a:off x="5259021" y="5765371"/>
              <a:ext cx="1701456" cy="5088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17"/>
            <p:cNvSpPr>
              <a:spLocks noChangeShapeType="1"/>
            </p:cNvSpPr>
            <p:nvPr/>
          </p:nvSpPr>
          <p:spPr bwMode="auto">
            <a:xfrm flipH="1">
              <a:off x="5677474" y="5793782"/>
              <a:ext cx="449448" cy="4804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17"/>
            <p:cNvSpPr>
              <a:spLocks noChangeShapeType="1"/>
            </p:cNvSpPr>
            <p:nvPr/>
          </p:nvSpPr>
          <p:spPr bwMode="auto">
            <a:xfrm flipH="1">
              <a:off x="6956083" y="5760204"/>
              <a:ext cx="417681" cy="4985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17"/>
            <p:cNvSpPr>
              <a:spLocks noChangeShapeType="1"/>
            </p:cNvSpPr>
            <p:nvPr/>
          </p:nvSpPr>
          <p:spPr bwMode="auto">
            <a:xfrm flipH="1">
              <a:off x="6537629" y="5773118"/>
              <a:ext cx="1205511" cy="50111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17"/>
            <p:cNvSpPr>
              <a:spLocks noChangeShapeType="1"/>
            </p:cNvSpPr>
            <p:nvPr/>
          </p:nvSpPr>
          <p:spPr bwMode="auto">
            <a:xfrm flipH="1">
              <a:off x="5268579" y="5778285"/>
              <a:ext cx="0" cy="49570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17"/>
            <p:cNvSpPr>
              <a:spLocks noChangeShapeType="1"/>
            </p:cNvSpPr>
            <p:nvPr/>
          </p:nvSpPr>
          <p:spPr bwMode="auto">
            <a:xfrm flipH="1">
              <a:off x="5684451" y="5775703"/>
              <a:ext cx="0" cy="49570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17"/>
            <p:cNvSpPr>
              <a:spLocks noChangeShapeType="1"/>
            </p:cNvSpPr>
            <p:nvPr/>
          </p:nvSpPr>
          <p:spPr bwMode="auto">
            <a:xfrm flipH="1">
              <a:off x="6115820" y="5780869"/>
              <a:ext cx="0" cy="49570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17"/>
            <p:cNvSpPr>
              <a:spLocks noChangeShapeType="1"/>
            </p:cNvSpPr>
            <p:nvPr/>
          </p:nvSpPr>
          <p:spPr bwMode="auto">
            <a:xfrm flipH="1">
              <a:off x="6539440" y="5770537"/>
              <a:ext cx="0" cy="49570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17"/>
            <p:cNvSpPr>
              <a:spLocks noChangeShapeType="1"/>
            </p:cNvSpPr>
            <p:nvPr/>
          </p:nvSpPr>
          <p:spPr bwMode="auto">
            <a:xfrm flipH="1" flipV="1">
              <a:off x="5264186" y="5783451"/>
              <a:ext cx="421038" cy="4907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17"/>
            <p:cNvSpPr>
              <a:spLocks noChangeShapeType="1"/>
            </p:cNvSpPr>
            <p:nvPr/>
          </p:nvSpPr>
          <p:spPr bwMode="auto">
            <a:xfrm flipH="1" flipV="1">
              <a:off x="5687805" y="5780869"/>
              <a:ext cx="421038" cy="4907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17"/>
            <p:cNvSpPr>
              <a:spLocks noChangeShapeType="1"/>
            </p:cNvSpPr>
            <p:nvPr/>
          </p:nvSpPr>
          <p:spPr bwMode="auto">
            <a:xfrm flipH="1" flipV="1">
              <a:off x="6119174" y="5778286"/>
              <a:ext cx="421038" cy="4907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17"/>
            <p:cNvSpPr>
              <a:spLocks noChangeShapeType="1"/>
            </p:cNvSpPr>
            <p:nvPr/>
          </p:nvSpPr>
          <p:spPr bwMode="auto">
            <a:xfrm flipH="1" flipV="1">
              <a:off x="6535040" y="5767957"/>
              <a:ext cx="421038" cy="4907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117"/>
            <p:cNvSpPr>
              <a:spLocks noChangeShapeType="1"/>
            </p:cNvSpPr>
            <p:nvPr/>
          </p:nvSpPr>
          <p:spPr bwMode="auto">
            <a:xfrm flipH="1">
              <a:off x="5259021" y="5765371"/>
              <a:ext cx="1701456" cy="50886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ihandform 140"/>
            <p:cNvSpPr/>
            <p:nvPr/>
          </p:nvSpPr>
          <p:spPr>
            <a:xfrm>
              <a:off x="6966488" y="5532119"/>
              <a:ext cx="782665" cy="240995"/>
            </a:xfrm>
            <a:custGeom>
              <a:avLst/>
              <a:gdLst>
                <a:gd name="connsiteX0" fmla="*/ 0 w 782665"/>
                <a:gd name="connsiteY0" fmla="*/ 365501 h 373250"/>
                <a:gd name="connsiteX1" fmla="*/ 395207 w 782665"/>
                <a:gd name="connsiteY1" fmla="*/ 1291 h 373250"/>
                <a:gd name="connsiteX2" fmla="*/ 782665 w 782665"/>
                <a:gd name="connsiteY2" fmla="*/ 373250 h 37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2665" h="373250">
                  <a:moveTo>
                    <a:pt x="0" y="365501"/>
                  </a:moveTo>
                  <a:cubicBezTo>
                    <a:pt x="132381" y="182750"/>
                    <a:pt x="264763" y="0"/>
                    <a:pt x="395207" y="1291"/>
                  </a:cubicBezTo>
                  <a:cubicBezTo>
                    <a:pt x="525651" y="2582"/>
                    <a:pt x="654158" y="187916"/>
                    <a:pt x="782665" y="373250"/>
                  </a:cubicBezTo>
                </a:path>
              </a:pathLst>
            </a:custGeom>
            <a:ln w="412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ihandform 141"/>
            <p:cNvSpPr/>
            <p:nvPr/>
          </p:nvSpPr>
          <p:spPr>
            <a:xfrm>
              <a:off x="7377193" y="5654040"/>
              <a:ext cx="348712" cy="111326"/>
            </a:xfrm>
            <a:custGeom>
              <a:avLst/>
              <a:gdLst>
                <a:gd name="connsiteX0" fmla="*/ 0 w 348712"/>
                <a:gd name="connsiteY0" fmla="*/ 156275 h 164024"/>
                <a:gd name="connsiteX1" fmla="*/ 131736 w 348712"/>
                <a:gd name="connsiteY1" fmla="*/ 1291 h 164024"/>
                <a:gd name="connsiteX2" fmla="*/ 348712 w 348712"/>
                <a:gd name="connsiteY2" fmla="*/ 164024 h 16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8712" h="164024">
                  <a:moveTo>
                    <a:pt x="0" y="156275"/>
                  </a:moveTo>
                  <a:cubicBezTo>
                    <a:pt x="36808" y="78137"/>
                    <a:pt x="73617" y="0"/>
                    <a:pt x="131736" y="1291"/>
                  </a:cubicBezTo>
                  <a:cubicBezTo>
                    <a:pt x="189855" y="2583"/>
                    <a:pt x="269283" y="83303"/>
                    <a:pt x="348712" y="164024"/>
                  </a:cubicBezTo>
                </a:path>
              </a:pathLst>
            </a:custGeom>
            <a:ln w="412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uppieren 165"/>
          <p:cNvGrpSpPr/>
          <p:nvPr/>
        </p:nvGrpSpPr>
        <p:grpSpPr>
          <a:xfrm>
            <a:off x="830727" y="5020945"/>
            <a:ext cx="3266293" cy="1379855"/>
            <a:chOff x="830727" y="5020945"/>
            <a:chExt cx="3266293" cy="1379855"/>
          </a:xfrm>
        </p:grpSpPr>
        <p:pic>
          <p:nvPicPr>
            <p:cNvPr id="16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65233" y="6005195"/>
              <a:ext cx="331787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12813" y="5610225"/>
              <a:ext cx="231775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9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41388" y="5020945"/>
              <a:ext cx="173037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0" name="Inhaltsplatzhalter 2"/>
            <p:cNvSpPr txBox="1">
              <a:spLocks/>
            </p:cNvSpPr>
            <p:nvPr/>
          </p:nvSpPr>
          <p:spPr>
            <a:xfrm>
              <a:off x="830727" y="5900592"/>
              <a:ext cx="3253593" cy="500208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de-CH" sz="2400" dirty="0" smtClean="0"/>
                <a:t>total </a:t>
              </a:r>
              <a:r>
                <a:rPr lang="de-CH" sz="2400" dirty="0" err="1" smtClean="0"/>
                <a:t>length</a:t>
              </a:r>
              <a:r>
                <a:rPr lang="de-CH" sz="2400" dirty="0" smtClean="0"/>
                <a:t>/distance = </a:t>
              </a:r>
            </a:p>
          </p:txBody>
        </p:sp>
      </p:grpSp>
      <p:grpSp>
        <p:nvGrpSpPr>
          <p:cNvPr id="6" name="Gruppieren 170"/>
          <p:cNvGrpSpPr/>
          <p:nvPr/>
        </p:nvGrpSpPr>
        <p:grpSpPr>
          <a:xfrm>
            <a:off x="4518807" y="5043805"/>
            <a:ext cx="4510893" cy="1646555"/>
            <a:chOff x="4518807" y="5043805"/>
            <a:chExt cx="4510893" cy="1646555"/>
          </a:xfrm>
        </p:grpSpPr>
        <p:pic>
          <p:nvPicPr>
            <p:cNvPr id="172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48413" y="5997575"/>
              <a:ext cx="636587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3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584950" y="6341110"/>
              <a:ext cx="2444750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37113" y="5633085"/>
              <a:ext cx="231775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65688" y="5043805"/>
              <a:ext cx="173037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6" name="Inhaltsplatzhalter 2"/>
            <p:cNvSpPr txBox="1">
              <a:spLocks/>
            </p:cNvSpPr>
            <p:nvPr/>
          </p:nvSpPr>
          <p:spPr>
            <a:xfrm>
              <a:off x="4518807" y="5923452"/>
              <a:ext cx="3253593" cy="766908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de-CH" sz="2400" dirty="0" smtClean="0"/>
                <a:t>total </a:t>
              </a:r>
              <a:r>
                <a:rPr lang="de-CH" sz="2400" dirty="0" err="1" smtClean="0"/>
                <a:t>length</a:t>
              </a:r>
              <a:r>
                <a:rPr lang="de-CH" sz="2400" dirty="0" smtClean="0"/>
                <a:t> =</a:t>
              </a:r>
              <a:br>
                <a:rPr lang="de-CH" sz="2400" dirty="0" smtClean="0"/>
              </a:br>
              <a:r>
                <a:rPr lang="de-CH" sz="2400" dirty="0" smtClean="0"/>
                <a:t>total distance = </a:t>
              </a:r>
            </a:p>
          </p:txBody>
        </p:sp>
      </p:grpSp>
      <p:sp>
        <p:nvSpPr>
          <p:cNvPr id="90" name="Inhaltsplatzhalter 2"/>
          <p:cNvSpPr txBox="1">
            <a:spLocks/>
          </p:cNvSpPr>
          <p:nvPr/>
        </p:nvSpPr>
        <p:spPr>
          <a:xfrm>
            <a:off x="441947" y="1398508"/>
            <a:ext cx="6331210" cy="59625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de-CH" sz="2400" dirty="0" smtClean="0"/>
          </a:p>
        </p:txBody>
      </p:sp>
      <p:sp>
        <p:nvSpPr>
          <p:cNvPr id="101" name="Inhaltsplatzhalter 2"/>
          <p:cNvSpPr txBox="1">
            <a:spLocks/>
          </p:cNvSpPr>
          <p:nvPr/>
        </p:nvSpPr>
        <p:spPr>
          <a:xfrm>
            <a:off x="228340" y="1178571"/>
            <a:ext cx="8407660" cy="605779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b="1" dirty="0" smtClean="0"/>
              <a:t>Problem: </a:t>
            </a:r>
            <a:r>
              <a:rPr lang="de-CH" sz="2400" dirty="0" smtClean="0"/>
              <a:t>For </a:t>
            </a:r>
            <a:r>
              <a:rPr lang="de-CH" sz="2400" dirty="0" err="1" smtClean="0"/>
              <a:t>any</a:t>
            </a:r>
            <a:r>
              <a:rPr lang="de-CH" sz="2400" dirty="0" smtClean="0"/>
              <a:t> </a:t>
            </a:r>
            <a:r>
              <a:rPr lang="de-CH" sz="2400" dirty="0" err="1" smtClean="0"/>
              <a:t>given</a:t>
            </a:r>
            <a:r>
              <a:rPr lang="de-CH" sz="2400" dirty="0" smtClean="0"/>
              <a:t> </a:t>
            </a:r>
            <a:r>
              <a:rPr lang="de-CH" sz="2400" dirty="0" err="1" smtClean="0"/>
              <a:t>interval</a:t>
            </a:r>
            <a:r>
              <a:rPr lang="de-CH" sz="2400" dirty="0" smtClean="0"/>
              <a:t>                                                ,</a:t>
            </a:r>
            <a:br>
              <a:rPr lang="de-CH" sz="2400" dirty="0" smtClean="0"/>
            </a:br>
            <a:r>
              <a:rPr lang="de-CH" sz="2400" dirty="0" err="1" smtClean="0"/>
              <a:t>does</a:t>
            </a:r>
            <a:r>
              <a:rPr lang="de-CH" sz="2400" dirty="0" smtClean="0"/>
              <a:t> the </a:t>
            </a:r>
            <a:r>
              <a:rPr lang="de-CH" sz="2400" dirty="0" err="1" smtClean="0"/>
              <a:t>subgraph</a:t>
            </a:r>
            <a:r>
              <a:rPr lang="de-CH" sz="2400" dirty="0" smtClean="0"/>
              <a:t> of        </a:t>
            </a:r>
            <a:r>
              <a:rPr lang="de-CH" sz="2400" dirty="0" err="1" smtClean="0"/>
              <a:t>between</a:t>
            </a:r>
            <a:r>
              <a:rPr lang="de-CH" sz="2400" dirty="0" smtClean="0"/>
              <a:t> </a:t>
            </a:r>
            <a:r>
              <a:rPr lang="de-CH" sz="2400" dirty="0" err="1" smtClean="0"/>
              <a:t>levels</a:t>
            </a:r>
            <a:r>
              <a:rPr lang="de-CH" sz="2400" dirty="0" smtClean="0"/>
              <a:t>     and     </a:t>
            </a:r>
            <a:r>
              <a:rPr lang="de-CH" sz="2400" dirty="0" err="1" smtClean="0"/>
              <a:t>have</a:t>
            </a:r>
            <a:r>
              <a:rPr lang="de-CH" sz="2400" dirty="0" smtClean="0"/>
              <a:t/>
            </a:r>
            <a:br>
              <a:rPr lang="de-CH" sz="2400" dirty="0" smtClean="0"/>
            </a:br>
            <a:r>
              <a:rPr lang="de-CH" sz="2400" dirty="0" smtClean="0"/>
              <a:t>a Hamilton </a:t>
            </a:r>
            <a:r>
              <a:rPr lang="de-CH" sz="2400" dirty="0" err="1" smtClean="0"/>
              <a:t>cycle</a:t>
            </a:r>
            <a:r>
              <a:rPr lang="de-CH" sz="2400" dirty="0" smtClean="0"/>
              <a:t>?</a:t>
            </a:r>
          </a:p>
        </p:txBody>
      </p:sp>
      <p:pic>
        <p:nvPicPr>
          <p:cNvPr id="117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68993" y="1613853"/>
            <a:ext cx="3841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42940" y="1617028"/>
            <a:ext cx="2159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35103" y="1626235"/>
            <a:ext cx="17938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69508" y="1223719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xQHBhUUBxQUFhQWFxoZGBYXFhQYIRgYGhccFyAaGhwdHCggGhwlHhoWITEhJSouLi4uHyM1ODM4NygtLisBCgoKDg0OGhAQGywmICYsLC83NzcvLC00LywvLCwsLzQwLCwsLjQvLC4sLCwsLCw0LCwsLy0sLC4sLCwsLCwtLP/AABEIAN8A4gMBEQACEQEDEQH/xAAcAAEAAgIDAQAAAAAAAAAAAAAABgcEBQIDCAH/xABAEAACAQIDBAYHBwIEBwAAAAAAAQIDEQQFBiExQWEHEiJRcYETFSNCcpGhFDJSYoKxwZKyFiQzwkNTg6LR4fD/xAAbAQEAAgMBAQAAAAAAAAAAAAAABAUCAwYHAf/EADYRAQABAwEEBwgCAQQDAAAAAAABAgMEEQUSITEGQVFhcYGhExQiMpGxwdHh8EIzUnKSI0OC/9oADAMBAAIRAxEAPwC8QAAAAAxczzCnlWClVx0lGEd7f7JcW+4xrriiNZbsfHuZFyLduNZlS+qdcV87xX+WlKlRjK8IRdm2ndSm1vd9tty+pU3smqueHCHoWztiWMWj44iqqY4zPLwiOz1n0XBpzMvW+RUa2y84Jyt+JbJLykmWlqvfoipwWfje7ZNdrsn06vRsjYiAAAAAAAAAAAAAAAAAAAAAAAAAAAAMTNMxp5VgZVcdJRhFbX/CXFvuMa64ojWW/Hx7mRci3bjWZUbq/VFTUuOvUvGlF+zp33c33yf03FPevTdnuej7M2Zbwbekcap5z+I7mgNC0W90P4/0+RVKUntpVLpd0Zq6/wC5TLTBq1omnscJ0osbmTTdj/KPWP40T4muYAAAAAAAAAAAAAAAAAAAAAAAAAAAxczzCnleClVx0lGEVtb/AGXe33GNdcURrLdj49zIuRbtxrMqM1fqipqXHXneNKL9nTvu/NLvk/puKe9fm7Pc9I2Xsu3g29I41Tzn8R3NAaFoATfokx/2bUrpyeyrTat+aPaX065MwqtLmna5zpNY38SLkf4zH0nh99Fylq4AAAAAAAAAAAAAAAAAAAAAAAAAAGNmOPp5ZgpVcdJRhFXbf7Lvb3JcTGqqKY1lusWLl+5Fu3Gsyo3WOqampcdeV40Yv2dP/dLvk/puXFunv35uz3PR9l7Lt4NvTnXPOfxHd90eNC1AAGdkWP8AVmc0a3CFSLfw37S+VzO3Vu1RUjZlj29iu12xMefV6vRqd1sL55M+gAAAAAAAAAAAAAAAAAAAAAAAACmuljMqlfUTo1JeypqLjFbF1pRu5Pve23JeLvVZlczXu9UO/wCjWNboxfbRHxVTOs90Ty8P72IQQ3RgAAAAvzQeZ+tdLUZyd5RXo5fFDs3firPzLrHr37cS8x2zje75ldMcpnWPCeP8JAb1WAAAADhVqKjTcqzUYpXbbSSS4tvcj5M6cZZU0zVMU0xrMo/jNdYDCStPERk/yKU/rFNfU0VZVqOtaWth59yNYtzHjpH34sWHSPgJb6k1406n8JmPvlrtbp6OZ8f4x9YZ+E1lgcX/AKWJpr424f3pGynItTyqRrux86381qfLj9tW5oYiGIhfDyjJd8Wn+xtiYnkr67ddE6VRMeLtPrAAAAAAAAAAAAACoOmHBehz6nVW6pTt+qD2/SUSrzqdK4nth3fRa9vY1dv/AG1ek/zEoEQnTgAAAAsfodzb0WMq4apumvSQ+KOyS8WrP9LJ+Dc0maHJ9KcTet0ZEdXCfCeXrr9Vqlk4kAAAAFQ9J2qvWGKeFwL9lB+0a9+a4c4xfzfgiry7+9O5HJ3fR7ZXsaIybkfFPLuj9z9vGUBITpwABzpVHRnei3FrjFtP5o+xOnJjVTFUaVRrDc4HV+NwP+hiajXdNqp/embaci5TyqV97ZGFd+a1Hlw+2iw+jvVeK1DjqkMeqbhCF3KMWpdZySS+9a1lLhwJ2LfruTMVOV27srFw7dNVrXWZ5a6xppx6tezrT0muZAAAAAAAAAACHdKeWfb9LudNdqjJT/T92XlZ3/SRcyjet69i/wCjmT7LMiieVcaefOP15qUKh6GAAAADNyXMZZTm1OtS305J271ua802vMzor3KoqhHy8enIs12quuNP19JeisLiI4rDRnQd4zipRfemrpl7ExMaw8ouW6rdc0VRxidHafWAAAh/SPqj1Hlvo8I/b1VstvhDc5+PBc7vgRcq9uU6RzlfbB2Z71d9pXHwU+s9n5nu8VJlQ9EAAAAAAt7ofy/0GR1K0ltq1LLnGCt/c5lpg0aUTV2uE6UZG/kU2o/xj1n+NE+JrmAAAAAAAAAAA68TQjisPKFdXjOLjJd6as18j5MRMaSzt11W6orp5xOvnDzlm2AlleZ1KNbfTm4370tz81Z+ZQ10zRVNM9T1jGv05Fmm7TyqjX++EsQxbwAAAAW50R539qyuWGrvt0dsOdOT/wBsr+TiWmFc1p3J6vs4XpNhezvRkUxwq4T/AMo/cfaVgE1y4Bg51mkMmyydbGPswW7jJ8Irm3sMLlcUUzVKRiYteTeptW+c+nf5PP8AnOaTznM51sY+1N7uEVwiuSWwpK65rqmqXqOJi0Y1mm1b5R6z1z5sEwSQAAAAZOXYKeZY6FLCK85yUV58XySu3yRlTTNUxTDTfvUWLdV2vlEavRGU4COV5bTo4f7tOKiudt7fNu78y9opiimKYeVZN+rIu1Xauczr/fBlmTQAAAAAAAAAAACqOmDJ/Q46niaS2VOxP44q8W+bimv0lbm29JiuOt2/RfM3rdWPV/jxjwnn6/dXRAdWAAAADZadzaWR5zTrUr9l9pfig9kl8t3OxstXJt1RVCHnYlOXYqs1dfLunq/vY9C4bERxWGjPDtOMkpRa4pq6ZeRMTGsPLLluq3XNFUaTE6O1uy2n1gpHpE1R6+zL0eEfsKT7Nvfluc/Dely28Soyb/tKtI5Q9F2Hsv3S1v1x8dXPujs/M9/giJFXoAAAAAFv9F+lvVuE+046NqtRdiL9ym+PKUtj5K3ey0xLG7G/POXB9Idqe3r93tz8NPPvn9R9/JPSa5kAAAAAAAAAAAADVaoyhZ5kVSi98leD7prbF/P6XNd637SiaU3Z2XOLk0XeqJ4+E83nmUXCTU0007NPY01wZRPVImJjWHwPoAAAALM6K9UKnH7Hj5WW10ZNpLbtdP53a813Fhh39Pgq8nH9I9lzVPvVqP8AlH5/E+XezulDVf2TC/ZcukvSVF7SS92D93xl+3ijPLv6RuUo/R7ZXtK/ebsfDHLvnt8I+/gqUrHcAAAAAATTo20v66zD02NjehSe5+/Peo80tjfkuLJeLY36t6eUOe29tT3W17K3Px1ekdvjPKPqugtnnwAAAAAAAAAAAAAABS3SlknqzP8A0tFWp17y8Ki+8vPZLzZU5dvdr1jlL0Lo7m+3xvZ1T8VHDy6v15QhhEdAAAAAAAAAAAAABscgyiee5rCjhN8t8rXUYrfJ8l9XZcTZbtzcqimETNy6MSzVdr6vWeqP71cXoDKsuhlOXwo4NWhBWXPvb5t3bLuiiKKYph5fk5FeRdqu3J4z/fRlmTQAAAAAAAAAAAAAAAaDW+SevtPzp017SPbp/HHh5q8fM0ZFr2lEx1rPZGb7plU1z8s8J8J/XNQXiUr08AAAAAAAAAAAHKnB1aijSTcm0kkrtt7EkuLPvNjVVFMTMzpEL00Lphacyz21nXqWdSXd3QXJfV35WuMez7Onjzeb7Y2nObe+H5I5fvxn7JMSFOAAAAAAAAAAAAAAAAAFI9JmR+qdQOdFWp17zXKd+2vm1L9RUZdrcr1jlL0Xo/ne8Yu5V81HDy6v15IiRV6AAAAAAAAAAFpdFulPRwWMzBbWvYxfBP8A4j5vhy28UWOHY/8AZV5OL6RbV3pnFtTwj5p/Hl19/DqlZRYORAAAAAAAAAAAAAAAAAABH9cZF6/yCcKa9pHt0/iXDzV158jRkWvaUada02Rne55NNc/LPCfCf1zUI1Z9rYylemvgfQAAAAAAACVdH+mP8Q5rfEJ+gpNOf5nvUPPjy8UScaz7SrjyhS7b2n7nZ0o+erl3d/67/CV4xXVjaO4uHm8zrxl9AAAAAAAAAAAAAAAAAAAABTnSlp31Zmf2jDL2dZ9pfhq2u/6tsvHrFVmWd2rejlP3d90d2j7ez7Cv5qPWn+OXhogxDdIAAAAAAAPcB6C0dlSybTlKnFdpxUpvvnJXfjbd4JF3Yt7lEQ8t2rlTk5Vdc8tdI8I5fvxbo3K8AAAAAAAAAAAAAAAAAAAABqtU5Ws5yCrSa2yi3HlNbYv5pGu9Rv0TSm7Oypxsmi72Tx8J4T6PPBRPVQAAAAAAB7gPQ+ms6pZ5lcZ4GW5JSi98JW3Nf/XLy1cpuU6w8qz8K7iXpouR4T1THc2ptQgAAAAAAAAAAAAAAAAAAAAHGpNU6bdRpJK7b4JcWNdH2mmap0jm835nUhVzOrLCf6bqTcNluy5NrZw2WKCuYmqdOT1vHprps0RX80RGvjpxYpi3AAAAAAANlkOdVchx6q4CVnulF7px/DJd37Gy3cqt1a0omZhWsu1Nu7H7ie2F36W1NR1Jg+thX1Zr79NvbF/zHuf87C3s3qbsaw852jsy9g17tfGJ5T1T+p7m7NyuAAAAAAAAAAAAAAAAAAAArzpX1H9lwawmEfbqK9Rr3af4fGT+i5kHMvaRuR1uq6N7O9pX7zXHCnl3z2+X38FTFY7gAAAAAAAAAd+Dxc8DiY1MHKUJxd1KLs1/65H2mqaZ1hru2qLtE0XI1iVpaV6SoYpKnn9qc9yqpdiXxL3Hz3eBZWcyJ4V8HF7R6N129a8X4o7OuPDt+/isGE1UgnTaae1NO6a5E5y0xNM6S5B8AAAAAAAAAAAAAAAAGt1DnMMhyqdbFcNkY8ZSe6K8forvga7tyLdO9KXg4deXei1R18+6OuXn3MMbPMcdOri3ec5OTfjwXcluS7kUlVU1TMy9SsWaLNum3RHCI0Y5i2gAAAAAAAAAAA3WntUYnT8/8jO8ONOV3F+XuvmrG61frt8pV2dsvGzI/wDJTx7Y4T/PmszIOknDZjaOY+wn+Z3g/CfD9SXiWFvMoq4VcHIZvRzJs/Fa+OO7n9P1qmlOoqsE6bTT3NO6fgyXE6ueqpmmdJji5B8AAAAAAAAAAAAA4zkoQbm0kldt7LLvYfYiZnSFGa81M9RZr7Bv0FO6prv75vm+HcrcymyL3tKuHKHpOxtmRhWfi+ern3d3l9/JGCOuAAAAAAAAAAAAAAADYZVneIyed8tqzhyTvF+MXeL+RnRcro+WUXJwsfJjS9RE/f6xxTnKOlWUElnFFS/PSdn/AEy2P5omUZ0/5Q5vK6K0zxsV6d0/uP0muUawwebWWGrRUn7k+xK/clLf5XJlGRbr5S57K2RmY/GuidO2OMenLz0b43KwAAAAAAAAAAK36V9S+gpfY8G+1JJ1WnujvUP1b3yt3kDMvafBHm63o3s3en3q5HCPl8eufLq7/BVZWu1AAADtwuGni8RGGFi5Tk7Rit7Z9iJmdIYXLlNuia650iF0aP0PSyfA3zGEKtaa7TlFSUfyxuvm+JbWMamiPi4y892ptu7k3NLUzTRHLSdJnvnT7dTLznRGDzWk70o05cJ0koNeKWyXmjK5jW6+rRoxNt5mPPzzVHZPH+Y8lUao0jX05UvXXXpcKsVs8JL3X47O5lbesVW+fJ2+ztr2M2NKeFXZP47Y/swjxoWoAAAAAAAAAAbPLNQYnKber69SCXu3vH+mV4/Q2UXa6PllDyNn42R/q0RPfyn6xxS3LOlSvR2ZlShUXfFuD/lP5IlUZ1UfNGqiyOi1irjarmnx4x+J+6WZZ0kYLGu1eU6L3e0js/qjdW8bEmjMt1c+CkyOjmba40xFUd0/idPTVKMHjaeOpdbBVITj3wkpL6EimqKuMSprtm5anduUzE98aMgyagAAAAa3UWcQyLKJ1sR7q7MfxSexR839Ls13bkW6ZqlLwcOvLv02qevn3R1y8+Y3FTx2LnUxTvOcnKT5v+ORR1VTVOsvU7Vqi1RFuiNIiNHQfGwAAduGw8sViIww0XKcnaMVtbbPsRMzpDC5cpt0zXXOkQuvQ2j46ew/XxVpYiS7Ut6gvwx/l8S3x8eLcazzeebY2xVm17lHCiPXvn8QlhJUYBwq01WpuNZKUWrNNJpruae9HyY14SypqmmYqpnSYVtqroz67lU067Pe6Mns/RJ7vB7Oa3EC9h9dH0dbs3pLppbyv+0fmPzH0lWuLws8FiHDFxlCcd8ZJpor5iaZ0l19u7RdpiuiYmJ64dJ8bAAAAAAAAAAAAc6FaWHqqWHlKMlulFtNea2n2JmOMMa6Ka43ao1jv4pxo/Ps1x9fqZbL00VvlWV4x+KeyV+V2+RLsXb9U6U8fFzm1MDZVqneuxuzP+3nPhHL00WxSjV9GvSyp9ayvaErX427W4s43utxFU2tZ3YnTxj9MkyaQABS/SdqH1tnHocM/ZUG1s96puk+aX3V595U5d3fq3Y5R93oPR7Z/u9j2tcfFX6U9X15z5diFkR0IAA7cNh5YrERhhouU5O0YpXbZ9iJmdIYXLlNuma650iF1aF0dHT1D0mLtLESW171BP3Y/wAvj4Ftj48W41nm882xtirMq3KOFuPXvn8QlpKUYAAAAMDNsmoZzR6uZU4zXBtbV8MltXkzCu3TXGlUJONmX8ares1TH2845SgWc9FSbbyWtb8lXb8pxV/mn4kKvB/2S6fF6UzyyKPOP1P7QnNdK4vKW/tlCfVXvxXXjbvvG9vOxDrsXKOcOixtqYmR/p3I17J4T9J/DSmpYAAAAAAAAHbhcPPF11DCxlOct0YptvyR9iJmdIYXLlFuma65iIjrlY+mOjHrWnqJ/wDRi/75L9o/Mn2cLrufRyW0Ok0RrRix/wDU/iPzP0WVhcNDB4dQwkYwhHdGKSS8kWEUxTGkOQuXa7tU11zMzPa7j6wAAET6Q9Teocp6uGft6qah+VcZ+W5c/BkbKvezp0jnK82Hs33u/vVx8FPPvnqj993io8p3owAA78Fg54/FRp4KLnOTsorj/wCF3t7EZU0zVOkNV29RZom5cnSIXXojR0NO0OviLTxEl2pcIr8MOXe+P0LbHx4txrPN57tfbFebVu08KI6u3vn9dSVElSAAAAAAAAADUZppnCZrd46hTbfvJdWX9UbP6mquzbr5wnY+08vH/wBO5MR2c4+k8EUzLoqo1W3l1apT5SSqLwW5/NsjVYNM/LOi8sdKb1PC7RFXhwn8x6QjWP6MsZhr/ZvRVVw6suq/lJJfUj1YVyOXFb2ekuHX8+tPjGv2/TQ4vTGMwcrV8NW8VBzXzjdGmqzcjnTKztbTw7ka03afrp6To1dWlKhK1aLi+6Sa/c1zGnNMpqpqjWmdXC58ZaMrBZbWx8rYGlUqfDCUvqlZGVNFVXKGi7k2bMa3K4jxmITXIejCtimpZzJUofgjaU35/dj9fAl28KqeNfBz2b0ms2/hx43p7Z4R+59PFZWSZDQyKh1ctpqN98t8pfFJ7X4biwt2qLcaUw5HLz7+XVvXqte7qjwhszYhgAABi5nj4ZXgJ1cY7Qgrt/sl3tuyS72Y11xRTNUt2Pj15F2m1bjWZeftQZxPPc1nWxW+WyMeEYrdFeH1d3xKS5cm5VvS9RwsOjEs02qOr1nrlrjWlgG00/kFbUGM6mXx3fem9kYLvk/43s2W7VVydKULOz7OHb37s+Edc+H75Lq0rpajpvC2w/aqNduq1tlyX4Y8vnct7Nim1HDm892ltS9nV61cKY5R2fue/wCzfG5WAAAAAAAAAAAAAAAHxq+8DgqEU9kY/JHzSGftKu2XYfWAAAAAAACoOlTUnrDMPs2Efs6T7dveqbreEd3i33Iq8y9vVbkco+7vOjmzvY2veK4+Krl3U/z9tO1AiE6YAlGjdG1NR1evUvTw6e2fGVt8Yd757l9CRYx5u8epTbV2zbwo3Y419nZ3z+uc+q6csy6nlWDVLAQUIR4Li+9vi+bLeiiKI0pee5GRcyLk3Ls6zLLMmgAAAAAAAAAAAAAAAAAAAAAAAAAEd11qD/D+RylTa9LPsU1+Z75eEVt8bLiaMi77OjXrWux9n++ZEUz8scZ8Ozz5fVQzfWd5bW+LKV6ZEacIdmFw08XXUMLGU5vdGKbb8kfYiZnSGNy5RbpmuuYiI65WRpToz7Sqai8VRi/75L9o/PgT7OH13Po5HaXSWNJt4n/afxH5n6dazKNKNCko0UoxirKKSSSXBJbkWEREcIchVVVVM1VTrMuZ9YgAAAAAAAAAAAAAAAAAAAAAAAAAAUfqvGVdYaoksvi5Rh7OnG6jsT2y7TSvJ3fhZcCnvVVXrnwvRtm2bWzcOJuzpM8Znn5cOyPXXtbrI+i2pValndRQX/Lp9qXg5PYvJM3W8GZ+eVfmdKLdPw49Os9s8I+nOfRYuTZHQySj1cspxhfe98pfFJ7WTrdqmiNKYcplZ1/Kq3r1Uz9o8I5NibEQAAAAAAAAAAAAAAAAAAAAAAAAAAAAA//Z"/>
          <p:cNvSpPr>
            <a:spLocks noChangeAspect="1" noChangeArrowheads="1"/>
          </p:cNvSpPr>
          <p:nvPr/>
        </p:nvSpPr>
        <p:spPr bwMode="auto">
          <a:xfrm>
            <a:off x="433705" y="-2545398"/>
            <a:ext cx="54102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Our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results</a:t>
            </a:r>
            <a:endParaRPr lang="en-US" sz="2400" dirty="0"/>
          </a:p>
        </p:txBody>
      </p:sp>
      <p:grpSp>
        <p:nvGrpSpPr>
          <p:cNvPr id="2" name="Gruppieren 88"/>
          <p:cNvGrpSpPr/>
          <p:nvPr/>
        </p:nvGrpSpPr>
        <p:grpSpPr>
          <a:xfrm>
            <a:off x="252578" y="2384640"/>
            <a:ext cx="8692335" cy="570855"/>
            <a:chOff x="252578" y="2384640"/>
            <a:chExt cx="8692335" cy="570855"/>
          </a:xfrm>
        </p:grpSpPr>
        <p:sp>
          <p:nvSpPr>
            <p:cNvPr id="75" name="Inhaltsplatzhalter 2"/>
            <p:cNvSpPr txBox="1">
              <a:spLocks/>
            </p:cNvSpPr>
            <p:nvPr/>
          </p:nvSpPr>
          <p:spPr>
            <a:xfrm>
              <a:off x="252578" y="2384640"/>
              <a:ext cx="8692335" cy="570855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lvl="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de-CH" b="1" i="1" dirty="0" smtClean="0">
                  <a:solidFill>
                    <a:prstClr val="black"/>
                  </a:solidFill>
                </a:rPr>
                <a:t>[Gregor, M. STACS 17]: </a:t>
              </a:r>
              <a:r>
                <a:rPr lang="de-CH" sz="2400" dirty="0" smtClean="0"/>
                <a:t>Positive </a:t>
              </a:r>
              <a:r>
                <a:rPr lang="de-CH" sz="2400" dirty="0" err="1" smtClean="0"/>
                <a:t>answers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for</a:t>
              </a:r>
              <a:r>
                <a:rPr lang="de-CH" sz="2400" dirty="0" smtClean="0"/>
                <a:t> all </a:t>
              </a:r>
              <a:r>
                <a:rPr lang="de-CH" sz="2400" dirty="0" err="1" smtClean="0"/>
                <a:t>parameters</a:t>
              </a:r>
              <a:r>
                <a:rPr lang="de-CH" sz="2400" dirty="0" smtClean="0"/>
                <a:t/>
              </a:r>
              <a:br>
                <a:rPr lang="de-CH" sz="2400" dirty="0" smtClean="0"/>
              </a:br>
              <a:r>
                <a:rPr lang="de-CH" sz="2400" dirty="0" err="1" smtClean="0"/>
                <a:t>except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for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central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levels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problem</a:t>
              </a:r>
              <a:endParaRPr lang="de-CH" sz="2400" dirty="0" smtClean="0"/>
            </a:p>
          </p:txBody>
        </p:sp>
        <p:pic>
          <p:nvPicPr>
            <p:cNvPr id="788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51136" y="2439504"/>
              <a:ext cx="68897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8" name="Inhaltsplatzhalter 2"/>
          <p:cNvSpPr txBox="1">
            <a:spLocks/>
          </p:cNvSpPr>
          <p:nvPr/>
        </p:nvSpPr>
        <p:spPr>
          <a:xfrm>
            <a:off x="252579" y="3175215"/>
            <a:ext cx="8124256" cy="699361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dirty="0" err="1" smtClean="0"/>
              <a:t>we</a:t>
            </a:r>
            <a:r>
              <a:rPr lang="de-CH" sz="2400" dirty="0" smtClean="0"/>
              <a:t> also </a:t>
            </a:r>
            <a:r>
              <a:rPr lang="de-CH" sz="2400" dirty="0" err="1" smtClean="0"/>
              <a:t>provide</a:t>
            </a:r>
            <a:r>
              <a:rPr lang="de-CH" sz="2400" dirty="0" smtClean="0"/>
              <a:t> </a:t>
            </a:r>
            <a:r>
              <a:rPr lang="de-CH" sz="2400" dirty="0" err="1" smtClean="0"/>
              <a:t>corresponding</a:t>
            </a:r>
            <a:r>
              <a:rPr lang="de-CH" sz="2400" dirty="0" smtClean="0"/>
              <a:t> </a:t>
            </a:r>
            <a:r>
              <a:rPr lang="de-CH" sz="2400" dirty="0" err="1" smtClean="0"/>
              <a:t>constant-time</a:t>
            </a:r>
            <a:r>
              <a:rPr lang="de-CH" sz="2400" dirty="0" smtClean="0"/>
              <a:t> generation </a:t>
            </a:r>
            <a:r>
              <a:rPr lang="de-CH" sz="2400" smtClean="0"/>
              <a:t>algorithms</a:t>
            </a:r>
            <a:endParaRPr lang="de-CH" sz="2400" dirty="0" smtClean="0"/>
          </a:p>
        </p:txBody>
      </p:sp>
      <p:grpSp>
        <p:nvGrpSpPr>
          <p:cNvPr id="18" name="Gruppieren 17"/>
          <p:cNvGrpSpPr/>
          <p:nvPr/>
        </p:nvGrpSpPr>
        <p:grpSpPr>
          <a:xfrm>
            <a:off x="233528" y="2413215"/>
            <a:ext cx="8901562" cy="1017723"/>
            <a:chOff x="233528" y="2413215"/>
            <a:chExt cx="8901562" cy="1017723"/>
          </a:xfrm>
        </p:grpSpPr>
        <p:sp>
          <p:nvSpPr>
            <p:cNvPr id="19" name="Inhaltsplatzhalter 2"/>
            <p:cNvSpPr txBox="1">
              <a:spLocks/>
            </p:cNvSpPr>
            <p:nvPr/>
          </p:nvSpPr>
          <p:spPr>
            <a:xfrm>
              <a:off x="233528" y="2413215"/>
              <a:ext cx="8692335" cy="570855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de-CH" sz="2400" b="1" dirty="0" smtClean="0"/>
                <a:t>Q1:</a:t>
              </a:r>
              <a:r>
                <a:rPr lang="de-CH" sz="2400" dirty="0" smtClean="0"/>
                <a:t> For </a:t>
              </a:r>
              <a:r>
                <a:rPr lang="de-CH" sz="2400" dirty="0" err="1" smtClean="0"/>
                <a:t>which</a:t>
              </a:r>
              <a:r>
                <a:rPr lang="de-CH" sz="2400" dirty="0" smtClean="0"/>
                <a:t>           </a:t>
              </a:r>
              <a:r>
                <a:rPr lang="de-CH" sz="2400" dirty="0" err="1" smtClean="0"/>
                <a:t>does</a:t>
              </a:r>
              <a:r>
                <a:rPr lang="de-CH" sz="2400" dirty="0" smtClean="0"/>
                <a:t>              </a:t>
              </a:r>
              <a:r>
                <a:rPr lang="de-CH" sz="2400" dirty="0" err="1" smtClean="0"/>
                <a:t>have</a:t>
              </a:r>
              <a:r>
                <a:rPr lang="de-CH" sz="2400" dirty="0" smtClean="0"/>
                <a:t> a </a:t>
              </a:r>
              <a:r>
                <a:rPr lang="de-CH" sz="2400" dirty="0" err="1" smtClean="0"/>
                <a:t>saturating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cycle</a:t>
              </a:r>
              <a:r>
                <a:rPr lang="de-CH" sz="2400" dirty="0" smtClean="0"/>
                <a:t>?</a:t>
              </a:r>
            </a:p>
          </p:txBody>
        </p:sp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7871" y="2490141"/>
              <a:ext cx="808037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81663" y="2451262"/>
              <a:ext cx="585787" cy="37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Inhaltsplatzhalter 2"/>
            <p:cNvSpPr txBox="1">
              <a:spLocks/>
            </p:cNvSpPr>
            <p:nvPr/>
          </p:nvSpPr>
          <p:spPr>
            <a:xfrm>
              <a:off x="238694" y="2860083"/>
              <a:ext cx="8896396" cy="570855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de-CH" sz="2400" b="1" dirty="0" smtClean="0"/>
                <a:t>Q2:</a:t>
              </a:r>
              <a:r>
                <a:rPr lang="de-CH" sz="2400" dirty="0" smtClean="0"/>
                <a:t> For </a:t>
              </a:r>
              <a:r>
                <a:rPr lang="de-CH" sz="2400" dirty="0" err="1" smtClean="0"/>
                <a:t>which</a:t>
              </a:r>
              <a:r>
                <a:rPr lang="de-CH" sz="2400" dirty="0" smtClean="0"/>
                <a:t>           </a:t>
              </a:r>
              <a:r>
                <a:rPr lang="de-CH" sz="2400" dirty="0" err="1" smtClean="0"/>
                <a:t>does</a:t>
              </a:r>
              <a:r>
                <a:rPr lang="de-CH" sz="2400" dirty="0" smtClean="0"/>
                <a:t>              </a:t>
              </a:r>
              <a:r>
                <a:rPr lang="de-CH" sz="2400" dirty="0" err="1" smtClean="0"/>
                <a:t>have</a:t>
              </a:r>
              <a:r>
                <a:rPr lang="de-CH" sz="2400" dirty="0" smtClean="0"/>
                <a:t> a </a:t>
              </a:r>
              <a:r>
                <a:rPr lang="de-CH" sz="2400" dirty="0" err="1" smtClean="0"/>
                <a:t>tight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enumeration</a:t>
              </a:r>
              <a:r>
                <a:rPr lang="de-CH" sz="2400" dirty="0" smtClean="0"/>
                <a:t>?</a:t>
              </a:r>
            </a:p>
          </p:txBody>
        </p:sp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83037" y="2937009"/>
              <a:ext cx="808037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86829" y="2898130"/>
              <a:ext cx="585787" cy="37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2.77778E-6 -0.163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xQHBhUUBxQUFhQWFxoZGBYXFhQYIRgYGhccFyAaGhwdHCggGhwlHhoWITEhJSouLi4uHyM1ODM4NygtLisBCgoKDg0OGhAQGywmICYsLC83NzcvLC00LywvLCwsLzQwLCwsLjQvLC4sLCwsLCw0LCwsLy0sLC4sLCwsLCwtLP/AABEIAN8A4gMBEQACEQEDEQH/xAAcAAEAAgIDAQAAAAAAAAAAAAAABgcEBQIDCAH/xABAEAACAQIDBAYHBwIEBwAAAAAAAQIDEQQFBiExQWEHEiJRcYETFSNCcpGhFDJSYoKxwZKyFiQzwkNTg6LR4fD/xAAbAQEAAgMBAQAAAAAAAAAAAAAABAUCAwYHAf/EADYRAQABAwEEBwgCAQQDAAAAAAABAgMEEQUSITEGQVFhcYGhExQiMpGxwdHh8EIzUnKSI0OC/9oADAMBAAIRAxEAPwC8QAAAAAxczzCnlWClVx0lGEd7f7JcW+4xrriiNZbsfHuZFyLduNZlS+qdcV87xX+WlKlRjK8IRdm2ndSm1vd9tty+pU3smqueHCHoWztiWMWj44iqqY4zPLwiOz1n0XBpzMvW+RUa2y84Jyt+JbJLykmWlqvfoipwWfje7ZNdrsn06vRsjYiAAAAAAAAAAAAAAAAAAAAAAAAAAAAMTNMxp5VgZVcdJRhFbX/CXFvuMa64ojWW/Hx7mRci3bjWZUbq/VFTUuOvUvGlF+zp33c33yf03FPevTdnuej7M2Zbwbekcap5z+I7mgNC0W90P4/0+RVKUntpVLpd0Zq6/wC5TLTBq1omnscJ0osbmTTdj/KPWP40T4muYAAAAAAAAAAAAAAAAAAAAAAAAAAAxczzCnleClVx0lGEVtb/AGXe33GNdcURrLdj49zIuRbtxrMqM1fqipqXHXneNKL9nTvu/NLvk/puKe9fm7Pc9I2Xsu3g29I41Tzn8R3NAaFoATfokx/2bUrpyeyrTat+aPaX065MwqtLmna5zpNY38SLkf4zH0nh99Fylq4AAAAAAAAAAAAAAAAAAAAAAAAAAGNmOPp5ZgpVcdJRhFXbf7Lvb3JcTGqqKY1lusWLl+5Fu3Gsyo3WOqampcdeV40Yv2dP/dLvk/puXFunv35uz3PR9l7Lt4NvTnXPOfxHd90eNC1AAGdkWP8AVmc0a3CFSLfw37S+VzO3Vu1RUjZlj29iu12xMefV6vRqd1sL55M+gAAAAAAAAAAAAAAAAAAAAAAAACmuljMqlfUTo1JeypqLjFbF1pRu5Pve23JeLvVZlczXu9UO/wCjWNboxfbRHxVTOs90Ty8P72IQQ3RgAAAAvzQeZ+tdLUZyd5RXo5fFDs3firPzLrHr37cS8x2zje75ldMcpnWPCeP8JAb1WAAAADhVqKjTcqzUYpXbbSSS4tvcj5M6cZZU0zVMU0xrMo/jNdYDCStPERk/yKU/rFNfU0VZVqOtaWth59yNYtzHjpH34sWHSPgJb6k1406n8JmPvlrtbp6OZ8f4x9YZ+E1lgcX/AKWJpr424f3pGynItTyqRrux86381qfLj9tW5oYiGIhfDyjJd8Wn+xtiYnkr67ddE6VRMeLtPrAAAAAAAAAAAAACoOmHBehz6nVW6pTt+qD2/SUSrzqdK4nth3fRa9vY1dv/AG1ek/zEoEQnTgAAAAsfodzb0WMq4apumvSQ+KOyS8WrP9LJ+Dc0maHJ9KcTet0ZEdXCfCeXrr9Vqlk4kAAAAFQ9J2qvWGKeFwL9lB+0a9+a4c4xfzfgiry7+9O5HJ3fR7ZXsaIybkfFPLuj9z9vGUBITpwABzpVHRnei3FrjFtP5o+xOnJjVTFUaVRrDc4HV+NwP+hiajXdNqp/embaci5TyqV97ZGFd+a1Hlw+2iw+jvVeK1DjqkMeqbhCF3KMWpdZySS+9a1lLhwJ2LfruTMVOV27srFw7dNVrXWZ5a6xppx6tezrT0muZAAAAAAAAAACHdKeWfb9LudNdqjJT/T92XlZ3/SRcyjet69i/wCjmT7LMiieVcaefOP15qUKh6GAAAADNyXMZZTm1OtS305J271ua802vMzor3KoqhHy8enIs12quuNP19JeisLiI4rDRnQd4zipRfemrpl7ExMaw8ouW6rdc0VRxidHafWAAAh/SPqj1Hlvo8I/b1VstvhDc5+PBc7vgRcq9uU6RzlfbB2Z71d9pXHwU+s9n5nu8VJlQ9EAAAAAAt7ofy/0GR1K0ltq1LLnGCt/c5lpg0aUTV2uE6UZG/kU2o/xj1n+NE+JrmAAAAAAAAAAA68TQjisPKFdXjOLjJd6as18j5MRMaSzt11W6orp5xOvnDzlm2AlleZ1KNbfTm4370tz81Z+ZQ10zRVNM9T1jGv05Fmm7TyqjX++EsQxbwAAAAW50R539qyuWGrvt0dsOdOT/wBsr+TiWmFc1p3J6vs4XpNhezvRkUxwq4T/AMo/cfaVgE1y4Bg51mkMmyydbGPswW7jJ8Irm3sMLlcUUzVKRiYteTeptW+c+nf5PP8AnOaTznM51sY+1N7uEVwiuSWwpK65rqmqXqOJi0Y1mm1b5R6z1z5sEwSQAAAAZOXYKeZY6FLCK85yUV58XySu3yRlTTNUxTDTfvUWLdV2vlEavRGU4COV5bTo4f7tOKiudt7fNu78y9opiimKYeVZN+rIu1Xauczr/fBlmTQAAAAAAAAAAACqOmDJ/Q46niaS2VOxP44q8W+bimv0lbm29JiuOt2/RfM3rdWPV/jxjwnn6/dXRAdWAAAADZadzaWR5zTrUr9l9pfig9kl8t3OxstXJt1RVCHnYlOXYqs1dfLunq/vY9C4bERxWGjPDtOMkpRa4pq6ZeRMTGsPLLluq3XNFUaTE6O1uy2n1gpHpE1R6+zL0eEfsKT7Nvfluc/Dely28Soyb/tKtI5Q9F2Hsv3S1v1x8dXPujs/M9/giJFXoAAAAAFv9F+lvVuE+046NqtRdiL9ym+PKUtj5K3ey0xLG7G/POXB9Idqe3r93tz8NPPvn9R9/JPSa5kAAAAAAAAAAAADVaoyhZ5kVSi98leD7prbF/P6XNd637SiaU3Z2XOLk0XeqJ4+E83nmUXCTU0007NPY01wZRPVImJjWHwPoAAAALM6K9UKnH7Hj5WW10ZNpLbtdP53a813Fhh39Pgq8nH9I9lzVPvVqP8AlH5/E+XezulDVf2TC/ZcukvSVF7SS92D93xl+3ijPLv6RuUo/R7ZXtK/ebsfDHLvnt8I+/gqUrHcAAAAAATTo20v66zD02NjehSe5+/Peo80tjfkuLJeLY36t6eUOe29tT3W17K3Px1ekdvjPKPqugtnnwAAAAAAAAAAAAAABS3SlknqzP8A0tFWp17y8Ki+8vPZLzZU5dvdr1jlL0Lo7m+3xvZ1T8VHDy6v15QhhEdAAAAAAAAAAAAABscgyiee5rCjhN8t8rXUYrfJ8l9XZcTZbtzcqimETNy6MSzVdr6vWeqP71cXoDKsuhlOXwo4NWhBWXPvb5t3bLuiiKKYph5fk5FeRdqu3J4z/fRlmTQAAAAAAAAAAAAAAAaDW+SevtPzp017SPbp/HHh5q8fM0ZFr2lEx1rPZGb7plU1z8s8J8J/XNQXiUr08AAAAAAAAAAAHKnB1aijSTcm0kkrtt7EkuLPvNjVVFMTMzpEL00Lphacyz21nXqWdSXd3QXJfV35WuMez7Onjzeb7Y2nObe+H5I5fvxn7JMSFOAAAAAAAAAAAAAAAAAFI9JmR+qdQOdFWp17zXKd+2vm1L9RUZdrcr1jlL0Xo/ne8Yu5V81HDy6v15IiRV6AAAAAAAAAAFpdFulPRwWMzBbWvYxfBP8A4j5vhy28UWOHY/8AZV5OL6RbV3pnFtTwj5p/Hl19/DqlZRYORAAAAAAAAAAAAAAAAAABH9cZF6/yCcKa9pHt0/iXDzV158jRkWvaUada02Rne55NNc/LPCfCf1zUI1Z9rYylemvgfQAAAAAAACVdH+mP8Q5rfEJ+gpNOf5nvUPPjy8UScaz7SrjyhS7b2n7nZ0o+erl3d/67/CV4xXVjaO4uHm8zrxl9AAAAAAAAAAAAAAAAAAAABTnSlp31Zmf2jDL2dZ9pfhq2u/6tsvHrFVmWd2rejlP3d90d2j7ez7Cv5qPWn+OXhogxDdIAAAAAAAPcB6C0dlSybTlKnFdpxUpvvnJXfjbd4JF3Yt7lEQ8t2rlTk5Vdc8tdI8I5fvxbo3K8AAAAAAAAAAAAAAAAAAAABqtU5Ws5yCrSa2yi3HlNbYv5pGu9Rv0TSm7Oypxsmi72Tx8J4T6PPBRPVQAAAAAAB7gPQ+ms6pZ5lcZ4GW5JSi98JW3Nf/XLy1cpuU6w8qz8K7iXpouR4T1THc2ptQgAAAAAAAAAAAAAAAAAAAAHGpNU6bdRpJK7b4JcWNdH2mmap0jm835nUhVzOrLCf6bqTcNluy5NrZw2WKCuYmqdOT1vHprps0RX80RGvjpxYpi3AAAAAAANlkOdVchx6q4CVnulF7px/DJd37Gy3cqt1a0omZhWsu1Nu7H7ie2F36W1NR1Jg+thX1Zr79NvbF/zHuf87C3s3qbsaw852jsy9g17tfGJ5T1T+p7m7NyuAAAAAAAAAAAAAAAAAAAArzpX1H9lwawmEfbqK9Rr3af4fGT+i5kHMvaRuR1uq6N7O9pX7zXHCnl3z2+X38FTFY7gAAAAAAAAAd+Dxc8DiY1MHKUJxd1KLs1/65H2mqaZ1hru2qLtE0XI1iVpaV6SoYpKnn9qc9yqpdiXxL3Hz3eBZWcyJ4V8HF7R6N129a8X4o7OuPDt+/isGE1UgnTaae1NO6a5E5y0xNM6S5B8AAAAAAAAAAAAAAAAGt1DnMMhyqdbFcNkY8ZSe6K8forvga7tyLdO9KXg4deXei1R18+6OuXn3MMbPMcdOri3ec5OTfjwXcluS7kUlVU1TMy9SsWaLNum3RHCI0Y5i2gAAAAAAAAAAA3WntUYnT8/8jO8ONOV3F+XuvmrG61frt8pV2dsvGzI/wDJTx7Y4T/PmszIOknDZjaOY+wn+Z3g/CfD9SXiWFvMoq4VcHIZvRzJs/Fa+OO7n9P1qmlOoqsE6bTT3NO6fgyXE6ueqpmmdJji5B8AAAAAAAAAAAAA4zkoQbm0kldt7LLvYfYiZnSFGa81M9RZr7Bv0FO6prv75vm+HcrcymyL3tKuHKHpOxtmRhWfi+ern3d3l9/JGCOuAAAAAAAAAAAAAAADYZVneIyed8tqzhyTvF+MXeL+RnRcro+WUXJwsfJjS9RE/f6xxTnKOlWUElnFFS/PSdn/AEy2P5omUZ0/5Q5vK6K0zxsV6d0/uP0muUawwebWWGrRUn7k+xK/clLf5XJlGRbr5S57K2RmY/GuidO2OMenLz0b43KwAAAAAAAAAAK36V9S+gpfY8G+1JJ1WnujvUP1b3yt3kDMvafBHm63o3s3en3q5HCPl8eufLq7/BVZWu1AAADtwuGni8RGGFi5Tk7Rit7Z9iJmdIYXLlNuia650iF0aP0PSyfA3zGEKtaa7TlFSUfyxuvm+JbWMamiPi4y892ptu7k3NLUzTRHLSdJnvnT7dTLznRGDzWk70o05cJ0koNeKWyXmjK5jW6+rRoxNt5mPPzzVHZPH+Y8lUao0jX05UvXXXpcKsVs8JL3X47O5lbesVW+fJ2+ztr2M2NKeFXZP47Y/swjxoWoAAAAAAAAAAbPLNQYnKber69SCXu3vH+mV4/Q2UXa6PllDyNn42R/q0RPfyn6xxS3LOlSvR2ZlShUXfFuD/lP5IlUZ1UfNGqiyOi1irjarmnx4x+J+6WZZ0kYLGu1eU6L3e0js/qjdW8bEmjMt1c+CkyOjmba40xFUd0/idPTVKMHjaeOpdbBVITj3wkpL6EimqKuMSprtm5anduUzE98aMgyagAAAAa3UWcQyLKJ1sR7q7MfxSexR839Ls13bkW6ZqlLwcOvLv02qevn3R1y8+Y3FTx2LnUxTvOcnKT5v+ORR1VTVOsvU7Vqi1RFuiNIiNHQfGwAAduGw8sViIww0XKcnaMVtbbPsRMzpDC5cpt0zXXOkQuvQ2j46ew/XxVpYiS7Ut6gvwx/l8S3x8eLcazzeebY2xVm17lHCiPXvn8QlhJUYBwq01WpuNZKUWrNNJpruae9HyY14SypqmmYqpnSYVtqroz67lU067Pe6Mns/RJ7vB7Oa3EC9h9dH0dbs3pLppbyv+0fmPzH0lWuLws8FiHDFxlCcd8ZJpor5iaZ0l19u7RdpiuiYmJ64dJ8bAAAAAAAAAAAAc6FaWHqqWHlKMlulFtNea2n2JmOMMa6Ka43ao1jv4pxo/Ps1x9fqZbL00VvlWV4x+KeyV+V2+RLsXb9U6U8fFzm1MDZVqneuxuzP+3nPhHL00WxSjV9GvSyp9ayvaErX427W4s43utxFU2tZ3YnTxj9MkyaQABS/SdqH1tnHocM/ZUG1s96puk+aX3V595U5d3fq3Y5R93oPR7Z/u9j2tcfFX6U9X15z5diFkR0IAA7cNh5YrERhhouU5O0YpXbZ9iJmdIYXLlNuma650iF1aF0dHT1D0mLtLESW171BP3Y/wAvj4Ftj48W41nm882xtirMq3KOFuPXvn8QlpKUYAAAAMDNsmoZzR6uZU4zXBtbV8MltXkzCu3TXGlUJONmX8ares1TH2845SgWc9FSbbyWtb8lXb8pxV/mn4kKvB/2S6fF6UzyyKPOP1P7QnNdK4vKW/tlCfVXvxXXjbvvG9vOxDrsXKOcOixtqYmR/p3I17J4T9J/DSmpYAAAAAAAAHbhcPPF11DCxlOct0YptvyR9iJmdIYXLlFuma65iIjrlY+mOjHrWnqJ/wDRi/75L9o/Mn2cLrufRyW0Ok0RrRix/wDU/iPzP0WVhcNDB4dQwkYwhHdGKSS8kWEUxTGkOQuXa7tU11zMzPa7j6wAAET6Q9Teocp6uGft6qah+VcZ+W5c/BkbKvezp0jnK82Hs33u/vVx8FPPvnqj993io8p3owAA78Fg54/FRp4KLnOTsorj/wCF3t7EZU0zVOkNV29RZom5cnSIXXojR0NO0OviLTxEl2pcIr8MOXe+P0LbHx4txrPN57tfbFebVu08KI6u3vn9dSVElSAAAAAAAAADUZppnCZrd46hTbfvJdWX9UbP6mquzbr5wnY+08vH/wBO5MR2c4+k8EUzLoqo1W3l1apT5SSqLwW5/NsjVYNM/LOi8sdKb1PC7RFXhwn8x6QjWP6MsZhr/ZvRVVw6suq/lJJfUj1YVyOXFb2ekuHX8+tPjGv2/TQ4vTGMwcrV8NW8VBzXzjdGmqzcjnTKztbTw7ka03afrp6To1dWlKhK1aLi+6Sa/c1zGnNMpqpqjWmdXC58ZaMrBZbWx8rYGlUqfDCUvqlZGVNFVXKGi7k2bMa3K4jxmITXIejCtimpZzJUofgjaU35/dj9fAl28KqeNfBz2b0ms2/hx43p7Z4R+59PFZWSZDQyKh1ctpqN98t8pfFJ7X4biwt2qLcaUw5HLz7+XVvXqte7qjwhszYhgAABi5nj4ZXgJ1cY7Qgrt/sl3tuyS72Y11xRTNUt2Pj15F2m1bjWZeftQZxPPc1nWxW+WyMeEYrdFeH1d3xKS5cm5VvS9RwsOjEs02qOr1nrlrjWlgG00/kFbUGM6mXx3fem9kYLvk/43s2W7VVydKULOz7OHb37s+Edc+H75Lq0rpajpvC2w/aqNduq1tlyX4Y8vnct7Nim1HDm892ltS9nV61cKY5R2fue/wCzfG5WAAAAAAAAAAAAAAAHxq+8DgqEU9kY/JHzSGftKu2XYfWAAAAAAACoOlTUnrDMPs2Efs6T7dveqbreEd3i33Iq8y9vVbkco+7vOjmzvY2veK4+Krl3U/z9tO1AiE6YAlGjdG1NR1evUvTw6e2fGVt8Yd757l9CRYx5u8epTbV2zbwo3Y419nZ3z+uc+q6csy6nlWDVLAQUIR4Li+9vi+bLeiiKI0pee5GRcyLk3Ls6zLLMmgAAAAAAAAAAAAAAAAAAAAAAAAAEd11qD/D+RylTa9LPsU1+Z75eEVt8bLiaMi77OjXrWux9n++ZEUz8scZ8Ozz5fVQzfWd5bW+LKV6ZEacIdmFw08XXUMLGU5vdGKbb8kfYiZnSGNy5RbpmuuYiI65WRpToz7Sqai8VRi/75L9o/PgT7OH13Po5HaXSWNJt4n/afxH5n6dazKNKNCko0UoxirKKSSSXBJbkWEREcIchVVVVM1VTrMuZ9YgAAAAAAAAAAAAAAAAAAAAAAAAAAUfqvGVdYaoksvi5Rh7OnG6jsT2y7TSvJ3fhZcCnvVVXrnwvRtm2bWzcOJuzpM8Znn5cOyPXXtbrI+i2pValndRQX/Lp9qXg5PYvJM3W8GZ+eVfmdKLdPw49Os9s8I+nOfRYuTZHQySj1cspxhfe98pfFJ7WTrdqmiNKYcplZ1/Kq3r1Uz9o8I5NibEQAAAAAAAAAAAAAAAAAAAAAAAAAAAAA//Z"/>
          <p:cNvSpPr>
            <a:spLocks noChangeAspect="1" noChangeArrowheads="1"/>
          </p:cNvSpPr>
          <p:nvPr/>
        </p:nvSpPr>
        <p:spPr bwMode="auto">
          <a:xfrm>
            <a:off x="433705" y="-2545398"/>
            <a:ext cx="54102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Combinatorial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Object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Server++</a:t>
            </a:r>
            <a:endParaRPr lang="en-US" sz="2400" dirty="0"/>
          </a:p>
        </p:txBody>
      </p:sp>
      <p:sp>
        <p:nvSpPr>
          <p:cNvPr id="67" name="Inhaltsplatzhalter 2"/>
          <p:cNvSpPr txBox="1">
            <a:spLocks/>
          </p:cNvSpPr>
          <p:nvPr/>
        </p:nvSpPr>
        <p:spPr>
          <a:xfrm>
            <a:off x="233528" y="1346415"/>
            <a:ext cx="8692335" cy="57085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dirty="0" err="1" smtClean="0"/>
              <a:t>website</a:t>
            </a:r>
            <a:r>
              <a:rPr lang="de-CH" sz="2400" dirty="0" smtClean="0"/>
              <a:t> </a:t>
            </a:r>
            <a:r>
              <a:rPr lang="de-CH" sz="2400" dirty="0" err="1" smtClean="0"/>
              <a:t>first</a:t>
            </a:r>
            <a:r>
              <a:rPr lang="de-CH" sz="2400" dirty="0" smtClean="0"/>
              <a:t> </a:t>
            </a:r>
            <a:r>
              <a:rPr lang="de-CH" sz="2400" dirty="0" err="1" smtClean="0"/>
              <a:t>launched</a:t>
            </a:r>
            <a:r>
              <a:rPr lang="de-CH" sz="2400" dirty="0" smtClean="0"/>
              <a:t> </a:t>
            </a:r>
            <a:r>
              <a:rPr lang="de-CH" sz="2400" dirty="0" err="1" smtClean="0"/>
              <a:t>by</a:t>
            </a:r>
            <a:r>
              <a:rPr lang="de-CH" sz="2400" dirty="0" smtClean="0"/>
              <a:t> Frank </a:t>
            </a:r>
            <a:r>
              <a:rPr lang="de-CH" sz="2400" dirty="0" err="1" smtClean="0"/>
              <a:t>Ruskey</a:t>
            </a:r>
            <a:r>
              <a:rPr lang="de-CH" sz="2400" dirty="0" smtClean="0"/>
              <a:t/>
            </a:r>
            <a:br>
              <a:rPr lang="de-CH" sz="2400" dirty="0" smtClean="0"/>
            </a:br>
            <a:r>
              <a:rPr lang="de-CH" sz="2400" dirty="0" smtClean="0"/>
              <a:t>(University of Victoria)</a:t>
            </a:r>
          </a:p>
        </p:txBody>
      </p:sp>
      <p:sp>
        <p:nvSpPr>
          <p:cNvPr id="75" name="Inhaltsplatzhalter 2"/>
          <p:cNvSpPr txBox="1">
            <a:spLocks/>
          </p:cNvSpPr>
          <p:nvPr/>
        </p:nvSpPr>
        <p:spPr>
          <a:xfrm>
            <a:off x="253365" y="3012545"/>
            <a:ext cx="8692335" cy="57085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dirty="0" err="1" smtClean="0"/>
              <a:t>relaunched</a:t>
            </a:r>
            <a:r>
              <a:rPr lang="de-CH" sz="2400" dirty="0" smtClean="0"/>
              <a:t> in 2018 </a:t>
            </a:r>
            <a:r>
              <a:rPr lang="de-CH" sz="2400" dirty="0" err="1" smtClean="0"/>
              <a:t>with</a:t>
            </a:r>
            <a:r>
              <a:rPr lang="de-CH" sz="2400" dirty="0" smtClean="0"/>
              <a:t> Joe </a:t>
            </a:r>
            <a:r>
              <a:rPr lang="de-CH" sz="2400" dirty="0" err="1" smtClean="0"/>
              <a:t>Sawada</a:t>
            </a:r>
            <a:r>
              <a:rPr lang="de-CH" sz="2400" dirty="0" smtClean="0"/>
              <a:t> (University of </a:t>
            </a:r>
            <a:r>
              <a:rPr lang="de-CH" sz="2400" dirty="0" err="1" smtClean="0"/>
              <a:t>Guelph</a:t>
            </a:r>
            <a:r>
              <a:rPr lang="de-CH" sz="2400" dirty="0" smtClean="0"/>
              <a:t>) and Aaron Williams (</a:t>
            </a:r>
            <a:r>
              <a:rPr lang="de-CH" sz="2400" dirty="0" err="1" smtClean="0"/>
              <a:t>Bard</a:t>
            </a:r>
            <a:r>
              <a:rPr lang="de-CH" sz="2400" dirty="0" smtClean="0"/>
              <a:t> College), </a:t>
            </a:r>
            <a:r>
              <a:rPr lang="de-CH" sz="2400" dirty="0" err="1" smtClean="0"/>
              <a:t>two</a:t>
            </a:r>
            <a:r>
              <a:rPr lang="de-CH" sz="2400" dirty="0" smtClean="0"/>
              <a:t> of </a:t>
            </a:r>
            <a:r>
              <a:rPr lang="de-CH" sz="2400" dirty="0" err="1" smtClean="0"/>
              <a:t>Frank‘s</a:t>
            </a:r>
            <a:r>
              <a:rPr lang="de-CH" sz="2400" dirty="0" smtClean="0"/>
              <a:t> </a:t>
            </a:r>
            <a:r>
              <a:rPr lang="de-CH" sz="2400" dirty="0" err="1" smtClean="0"/>
              <a:t>former</a:t>
            </a:r>
            <a:r>
              <a:rPr lang="de-CH" sz="2400" dirty="0" smtClean="0"/>
              <a:t> </a:t>
            </a:r>
            <a:r>
              <a:rPr lang="de-CH" sz="2400" dirty="0" err="1" smtClean="0"/>
              <a:t>students</a:t>
            </a:r>
            <a:endParaRPr lang="de-CH" sz="2400" dirty="0" smtClean="0"/>
          </a:p>
        </p:txBody>
      </p:sp>
      <p:pic>
        <p:nvPicPr>
          <p:cNvPr id="10242" name="Picture 2" descr="C:\torsten\phd\middleLevels\presentation\ruske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8940" y="1390292"/>
            <a:ext cx="1160872" cy="1438828"/>
          </a:xfrm>
          <a:prstGeom prst="rect">
            <a:avLst/>
          </a:prstGeom>
          <a:noFill/>
        </p:spPr>
      </p:pic>
      <p:pic>
        <p:nvPicPr>
          <p:cNvPr id="16" name="Picture 3" descr="C:\torsten\phd\middleLevels\presentation\sawa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480" y="3957636"/>
            <a:ext cx="1190625" cy="1785939"/>
          </a:xfrm>
          <a:prstGeom prst="rect">
            <a:avLst/>
          </a:prstGeom>
          <a:noFill/>
        </p:spPr>
      </p:pic>
      <p:pic>
        <p:nvPicPr>
          <p:cNvPr id="10244" name="Picture 4" descr="C:\torsten\phd\middleLevels\presentation\william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7415" y="3957766"/>
            <a:ext cx="1789846" cy="1789846"/>
          </a:xfrm>
          <a:prstGeom prst="rect">
            <a:avLst/>
          </a:prstGeom>
          <a:noFill/>
        </p:spPr>
      </p:pic>
      <p:sp>
        <p:nvSpPr>
          <p:cNvPr id="18" name="Inhaltsplatzhalter 2"/>
          <p:cNvSpPr txBox="1">
            <a:spLocks/>
          </p:cNvSpPr>
          <p:nvPr/>
        </p:nvSpPr>
        <p:spPr>
          <a:xfrm>
            <a:off x="246955" y="2267347"/>
            <a:ext cx="6626286" cy="57085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sz="2400" dirty="0" err="1" smtClean="0"/>
              <a:t>goal</a:t>
            </a:r>
            <a:r>
              <a:rPr lang="de-CH" sz="2400" dirty="0" smtClean="0"/>
              <a:t>: </a:t>
            </a:r>
            <a:r>
              <a:rPr lang="de-CH" sz="2400" dirty="0" err="1" smtClean="0"/>
              <a:t>explore</a:t>
            </a:r>
            <a:r>
              <a:rPr lang="de-CH" sz="2400" dirty="0" smtClean="0"/>
              <a:t>/</a:t>
            </a:r>
            <a:r>
              <a:rPr lang="de-CH" sz="2400" dirty="0" err="1" smtClean="0"/>
              <a:t>run</a:t>
            </a:r>
            <a:r>
              <a:rPr lang="de-CH" sz="2400" dirty="0" smtClean="0"/>
              <a:t> </a:t>
            </a:r>
            <a:r>
              <a:rPr lang="de-CH" sz="2400" dirty="0" err="1" smtClean="0"/>
              <a:t>combinatorial</a:t>
            </a:r>
            <a:r>
              <a:rPr lang="de-CH" sz="2400" dirty="0" smtClean="0"/>
              <a:t> </a:t>
            </a:r>
            <a:r>
              <a:rPr lang="de-CH" sz="2400" dirty="0" err="1" smtClean="0"/>
              <a:t>algorithms</a:t>
            </a:r>
            <a:endParaRPr lang="de-CH" sz="2400" dirty="0" smtClean="0"/>
          </a:p>
        </p:txBody>
      </p:sp>
      <p:sp>
        <p:nvSpPr>
          <p:cNvPr id="20" name="Inhaltsplatzhalter 2"/>
          <p:cNvSpPr txBox="1">
            <a:spLocks/>
          </p:cNvSpPr>
          <p:nvPr/>
        </p:nvSpPr>
        <p:spPr>
          <a:xfrm>
            <a:off x="320220" y="5913517"/>
            <a:ext cx="7549335" cy="57085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currently: </a:t>
            </a:r>
            <a:r>
              <a:rPr lang="en-US" sz="2400" b="1" dirty="0" smtClean="0">
                <a:solidFill>
                  <a:srgbClr val="0000FF"/>
                </a:solidFill>
                <a:hlinkClick r:id="rId6"/>
              </a:rPr>
              <a:t>http://page.math.tu-berlin.de/~muetze/cos</a:t>
            </a:r>
            <a:endParaRPr lang="de-CH" sz="24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18" grpId="0"/>
      <p:bldP spid="2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Open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problem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1</a:t>
            </a:r>
            <a:endParaRPr lang="en-US" dirty="0"/>
          </a:p>
        </p:txBody>
      </p:sp>
      <p:grpSp>
        <p:nvGrpSpPr>
          <p:cNvPr id="71" name="Gruppieren 70"/>
          <p:cNvGrpSpPr/>
          <p:nvPr/>
        </p:nvGrpSpPr>
        <p:grpSpPr>
          <a:xfrm>
            <a:off x="415473" y="1290457"/>
            <a:ext cx="8552631" cy="1292279"/>
            <a:chOff x="288473" y="1226957"/>
            <a:chExt cx="8552631" cy="1292279"/>
          </a:xfrm>
        </p:grpSpPr>
        <p:sp>
          <p:nvSpPr>
            <p:cNvPr id="72" name="Inhaltsplatzhalter 2"/>
            <p:cNvSpPr txBox="1">
              <a:spLocks/>
            </p:cNvSpPr>
            <p:nvPr/>
          </p:nvSpPr>
          <p:spPr>
            <a:xfrm>
              <a:off x="288473" y="1226957"/>
              <a:ext cx="8552631" cy="891577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CH" sz="2400" b="1" dirty="0" err="1" smtClean="0"/>
                <a:t>Conjecture</a:t>
              </a:r>
              <a:r>
                <a:rPr lang="de-CH" sz="2400" b="1" dirty="0" smtClean="0"/>
                <a:t>: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CH" sz="2400" dirty="0" smtClean="0"/>
                <a:t>For all             and                       the </a:t>
              </a:r>
              <a:r>
                <a:rPr lang="de-CH" sz="2400" dirty="0" err="1" smtClean="0"/>
                <a:t>Kneser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graph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graph</a:t>
              </a:r>
              <a:r>
                <a:rPr lang="de-CH" sz="2400" dirty="0" smtClean="0"/>
                <a:t>                 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CH" sz="2400" dirty="0" smtClean="0"/>
                <a:t>has a Hamilton </a:t>
              </a:r>
              <a:r>
                <a:rPr lang="de-CH" sz="2400" dirty="0" err="1" smtClean="0"/>
                <a:t>cycle</a:t>
              </a:r>
              <a:r>
                <a:rPr lang="de-CH" sz="2400" dirty="0" smtClean="0"/>
                <a:t>, </a:t>
              </a:r>
              <a:r>
                <a:rPr lang="de-CH" sz="2400" dirty="0" err="1" smtClean="0"/>
                <a:t>except</a:t>
              </a:r>
              <a:r>
                <a:rPr lang="de-CH" sz="2400" dirty="0" smtClean="0"/>
                <a:t>              .</a:t>
              </a:r>
            </a:p>
          </p:txBody>
        </p:sp>
        <p:pic>
          <p:nvPicPr>
            <p:cNvPr id="7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2705" y="1758173"/>
              <a:ext cx="1331913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0790" y="1740710"/>
              <a:ext cx="673100" cy="334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52310" y="1742616"/>
              <a:ext cx="929185" cy="358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70787" y="2214436"/>
              <a:ext cx="8747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uppieren 69"/>
          <p:cNvGrpSpPr/>
          <p:nvPr/>
        </p:nvGrpSpPr>
        <p:grpSpPr>
          <a:xfrm>
            <a:off x="5458150" y="4046339"/>
            <a:ext cx="3297673" cy="2409885"/>
            <a:chOff x="954730" y="4153019"/>
            <a:chExt cx="3297673" cy="2409885"/>
          </a:xfrm>
        </p:grpSpPr>
        <p:grpSp>
          <p:nvGrpSpPr>
            <p:cNvPr id="44" name="Gruppieren 208"/>
            <p:cNvGrpSpPr/>
            <p:nvPr/>
          </p:nvGrpSpPr>
          <p:grpSpPr>
            <a:xfrm rot="10800000">
              <a:off x="1671755" y="4442107"/>
              <a:ext cx="1898005" cy="1777364"/>
              <a:chOff x="4476749" y="1092911"/>
              <a:chExt cx="2838451" cy="2658033"/>
            </a:xfrm>
          </p:grpSpPr>
          <p:sp>
            <p:nvSpPr>
              <p:cNvPr id="66" name="Line 117"/>
              <p:cNvSpPr>
                <a:spLocks noChangeShapeType="1"/>
              </p:cNvSpPr>
              <p:nvPr/>
            </p:nvSpPr>
            <p:spPr bwMode="auto">
              <a:xfrm>
                <a:off x="4970288" y="1092911"/>
                <a:ext cx="1735312" cy="55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17"/>
              <p:cNvSpPr>
                <a:spLocks noChangeShapeType="1"/>
              </p:cNvSpPr>
              <p:nvPr/>
            </p:nvSpPr>
            <p:spPr bwMode="auto">
              <a:xfrm>
                <a:off x="6713363" y="1092911"/>
                <a:ext cx="601837" cy="163885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17"/>
              <p:cNvSpPr>
                <a:spLocks noChangeShapeType="1"/>
              </p:cNvSpPr>
              <p:nvPr/>
            </p:nvSpPr>
            <p:spPr bwMode="auto">
              <a:xfrm flipH="1">
                <a:off x="4476751" y="1092911"/>
                <a:ext cx="493538" cy="1648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17"/>
              <p:cNvSpPr>
                <a:spLocks noChangeShapeType="1"/>
              </p:cNvSpPr>
              <p:nvPr/>
            </p:nvSpPr>
            <p:spPr bwMode="auto">
              <a:xfrm flipH="1" flipV="1">
                <a:off x="4476749" y="2750819"/>
                <a:ext cx="1466849" cy="9905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17"/>
              <p:cNvSpPr>
                <a:spLocks noChangeShapeType="1"/>
              </p:cNvSpPr>
              <p:nvPr/>
            </p:nvSpPr>
            <p:spPr bwMode="auto">
              <a:xfrm flipH="1">
                <a:off x="5943598" y="2731770"/>
                <a:ext cx="1371601" cy="101917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" name="Line 117"/>
            <p:cNvSpPr>
              <a:spLocks noChangeShapeType="1"/>
            </p:cNvSpPr>
            <p:nvPr/>
          </p:nvSpPr>
          <p:spPr bwMode="auto">
            <a:xfrm rot="10800000" flipH="1">
              <a:off x="2076833" y="5918622"/>
              <a:ext cx="216549" cy="2995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17"/>
            <p:cNvSpPr>
              <a:spLocks noChangeShapeType="1"/>
            </p:cNvSpPr>
            <p:nvPr/>
          </p:nvSpPr>
          <p:spPr bwMode="auto">
            <a:xfrm rot="10800000" flipH="1" flipV="1">
              <a:off x="1674303" y="5132896"/>
              <a:ext cx="374504" cy="1284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17"/>
            <p:cNvSpPr>
              <a:spLocks noChangeShapeType="1"/>
            </p:cNvSpPr>
            <p:nvPr/>
          </p:nvSpPr>
          <p:spPr bwMode="auto">
            <a:xfrm rot="10800000" flipH="1" flipV="1">
              <a:off x="2989600" y="5918846"/>
              <a:ext cx="248965" cy="294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17"/>
            <p:cNvSpPr>
              <a:spLocks noChangeShapeType="1"/>
            </p:cNvSpPr>
            <p:nvPr/>
          </p:nvSpPr>
          <p:spPr bwMode="auto">
            <a:xfrm rot="10800000" flipV="1">
              <a:off x="3187610" y="5122705"/>
              <a:ext cx="371959" cy="1309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17"/>
            <p:cNvSpPr>
              <a:spLocks noChangeShapeType="1"/>
            </p:cNvSpPr>
            <p:nvPr/>
          </p:nvSpPr>
          <p:spPr bwMode="auto">
            <a:xfrm rot="10800000" flipH="1" flipV="1">
              <a:off x="2596555" y="4450124"/>
              <a:ext cx="2548" cy="4023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17"/>
            <p:cNvSpPr>
              <a:spLocks noChangeShapeType="1"/>
            </p:cNvSpPr>
            <p:nvPr/>
          </p:nvSpPr>
          <p:spPr bwMode="auto">
            <a:xfrm rot="10800000" flipV="1">
              <a:off x="2290836" y="4852654"/>
              <a:ext cx="315909" cy="10598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17"/>
            <p:cNvSpPr>
              <a:spLocks noChangeShapeType="1"/>
            </p:cNvSpPr>
            <p:nvPr/>
          </p:nvSpPr>
          <p:spPr bwMode="auto">
            <a:xfrm rot="10800000" flipV="1">
              <a:off x="2290836" y="5255183"/>
              <a:ext cx="891680" cy="6623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17"/>
            <p:cNvSpPr>
              <a:spLocks noChangeShapeType="1"/>
            </p:cNvSpPr>
            <p:nvPr/>
          </p:nvSpPr>
          <p:spPr bwMode="auto">
            <a:xfrm rot="10800000">
              <a:off x="2041166" y="5260279"/>
              <a:ext cx="1146446" cy="50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17"/>
            <p:cNvSpPr>
              <a:spLocks noChangeShapeType="1"/>
            </p:cNvSpPr>
            <p:nvPr/>
          </p:nvSpPr>
          <p:spPr bwMode="auto">
            <a:xfrm rot="10800000">
              <a:off x="2046261" y="5260279"/>
              <a:ext cx="947728" cy="657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17"/>
            <p:cNvSpPr>
              <a:spLocks noChangeShapeType="1"/>
            </p:cNvSpPr>
            <p:nvPr/>
          </p:nvSpPr>
          <p:spPr bwMode="auto">
            <a:xfrm rot="10800000">
              <a:off x="2602924" y="4853927"/>
              <a:ext cx="388518" cy="10636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2761305" y="4153019"/>
              <a:ext cx="6687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2000" dirty="0" smtClean="0">
                  <a:solidFill>
                    <a:prstClr val="black"/>
                  </a:solidFill>
                </a:rPr>
                <a:t>{1,2}</a:t>
              </a:r>
              <a:endParaRPr lang="en-US" sz="2000" dirty="0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2621605" y="4730234"/>
              <a:ext cx="6687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2000" dirty="0" smtClean="0">
                  <a:solidFill>
                    <a:prstClr val="black"/>
                  </a:solidFill>
                </a:rPr>
                <a:t>{3,5}</a:t>
              </a:r>
              <a:endParaRPr lang="en-US" sz="2000" dirty="0"/>
            </a:p>
          </p:txBody>
        </p:sp>
        <p:sp>
          <p:nvSpPr>
            <p:cNvPr id="57" name="Rechteck 56"/>
            <p:cNvSpPr/>
            <p:nvPr/>
          </p:nvSpPr>
          <p:spPr>
            <a:xfrm>
              <a:off x="954730" y="4768334"/>
              <a:ext cx="6687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2000" smtClean="0">
                  <a:solidFill>
                    <a:prstClr val="black"/>
                  </a:solidFill>
                </a:rPr>
                <a:t>{3,4}</a:t>
              </a:r>
              <a:endParaRPr lang="en-US" sz="2000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3583630" y="4777859"/>
              <a:ext cx="6687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2000" smtClean="0">
                  <a:solidFill>
                    <a:prstClr val="black"/>
                  </a:solidFill>
                </a:rPr>
                <a:t>{4,5}</a:t>
              </a:r>
              <a:endParaRPr lang="en-US" sz="2000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3202630" y="5235059"/>
              <a:ext cx="6687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2000" smtClean="0">
                  <a:solidFill>
                    <a:prstClr val="black"/>
                  </a:solidFill>
                </a:rPr>
                <a:t>{2,3}</a:t>
              </a:r>
              <a:endParaRPr lang="en-US" sz="2000"/>
            </a:p>
          </p:txBody>
        </p:sp>
        <p:sp>
          <p:nvSpPr>
            <p:cNvPr id="60" name="Rechteck 59"/>
            <p:cNvSpPr/>
            <p:nvPr/>
          </p:nvSpPr>
          <p:spPr>
            <a:xfrm>
              <a:off x="1516705" y="5263634"/>
              <a:ext cx="6687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2000" smtClean="0">
                  <a:solidFill>
                    <a:prstClr val="black"/>
                  </a:solidFill>
                </a:rPr>
                <a:t>{1,5}</a:t>
              </a:r>
              <a:endParaRPr lang="en-US" sz="2000"/>
            </a:p>
          </p:txBody>
        </p:sp>
        <p:sp>
          <p:nvSpPr>
            <p:cNvPr id="61" name="Rechteck 60"/>
            <p:cNvSpPr/>
            <p:nvPr/>
          </p:nvSpPr>
          <p:spPr>
            <a:xfrm>
              <a:off x="1564330" y="5720834"/>
              <a:ext cx="6687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2000" smtClean="0">
                  <a:solidFill>
                    <a:prstClr val="black"/>
                  </a:solidFill>
                </a:rPr>
                <a:t>{1,4}</a:t>
              </a:r>
              <a:endParaRPr lang="en-US" sz="2000"/>
            </a:p>
          </p:txBody>
        </p:sp>
        <p:sp>
          <p:nvSpPr>
            <p:cNvPr id="62" name="Rechteck 61"/>
            <p:cNvSpPr/>
            <p:nvPr/>
          </p:nvSpPr>
          <p:spPr>
            <a:xfrm>
              <a:off x="1394785" y="6155174"/>
              <a:ext cx="6687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2000" smtClean="0">
                  <a:solidFill>
                    <a:prstClr val="black"/>
                  </a:solidFill>
                </a:rPr>
                <a:t>{2,5}</a:t>
              </a:r>
              <a:endParaRPr lang="en-US" sz="2000"/>
            </a:p>
          </p:txBody>
        </p:sp>
        <p:sp>
          <p:nvSpPr>
            <p:cNvPr id="63" name="Rechteck 62"/>
            <p:cNvSpPr/>
            <p:nvPr/>
          </p:nvSpPr>
          <p:spPr>
            <a:xfrm>
              <a:off x="3267400" y="6162794"/>
              <a:ext cx="6687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2000" smtClean="0">
                  <a:solidFill>
                    <a:prstClr val="black"/>
                  </a:solidFill>
                </a:rPr>
                <a:t>{1,3}</a:t>
              </a:r>
              <a:endParaRPr lang="en-US" sz="2000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3031180" y="5692259"/>
              <a:ext cx="6687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2000" smtClean="0">
                  <a:solidFill>
                    <a:prstClr val="black"/>
                  </a:solidFill>
                </a:rPr>
                <a:t>{2,4}</a:t>
              </a:r>
              <a:endParaRPr lang="en-US" sz="2000"/>
            </a:p>
          </p:txBody>
        </p:sp>
      </p:grpSp>
      <p:grpSp>
        <p:nvGrpSpPr>
          <p:cNvPr id="99" name="Gruppieren 98"/>
          <p:cNvGrpSpPr/>
          <p:nvPr/>
        </p:nvGrpSpPr>
        <p:grpSpPr>
          <a:xfrm>
            <a:off x="409759" y="2828925"/>
            <a:ext cx="6019719" cy="1412876"/>
            <a:chOff x="409759" y="2828925"/>
            <a:chExt cx="6019719" cy="141287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00451" y="3780777"/>
              <a:ext cx="1847849" cy="335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46739" y="3822700"/>
              <a:ext cx="782739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Inhaltsplatzhalter 2"/>
            <p:cNvSpPr txBox="1">
              <a:spLocks/>
            </p:cNvSpPr>
            <p:nvPr/>
          </p:nvSpPr>
          <p:spPr>
            <a:xfrm>
              <a:off x="409759" y="2828925"/>
              <a:ext cx="2371541" cy="498476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400" dirty="0" smtClean="0"/>
                <a:t>known cases:</a:t>
              </a:r>
              <a:endParaRPr lang="en-US" b="1" i="1" dirty="0" smtClean="0"/>
            </a:p>
          </p:txBody>
        </p:sp>
        <p:pic>
          <p:nvPicPr>
            <p:cNvPr id="90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05359" y="3352801"/>
              <a:ext cx="2025485" cy="400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" name="Inhaltsplatzhalter 2"/>
            <p:cNvSpPr txBox="1">
              <a:spLocks/>
            </p:cNvSpPr>
            <p:nvPr/>
          </p:nvSpPr>
          <p:spPr>
            <a:xfrm>
              <a:off x="765359" y="3311525"/>
              <a:ext cx="3387541" cy="498476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400" dirty="0" smtClean="0"/>
                <a:t>dense </a:t>
              </a:r>
              <a:r>
                <a:rPr lang="en-US" sz="2400" dirty="0" err="1" smtClean="0"/>
                <a:t>Kneser</a:t>
              </a:r>
              <a:r>
                <a:rPr lang="en-US" sz="2400" dirty="0" smtClean="0"/>
                <a:t> graphs:</a:t>
              </a:r>
              <a:endParaRPr lang="en-US" b="1" i="1" dirty="0" smtClean="0"/>
            </a:p>
          </p:txBody>
        </p:sp>
        <p:sp>
          <p:nvSpPr>
            <p:cNvPr id="95" name="Inhaltsplatzhalter 2"/>
            <p:cNvSpPr txBox="1">
              <a:spLocks/>
            </p:cNvSpPr>
            <p:nvPr/>
          </p:nvSpPr>
          <p:spPr>
            <a:xfrm>
              <a:off x="765359" y="3743325"/>
              <a:ext cx="5521141" cy="498476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400" dirty="0" smtClean="0"/>
                <a:t>sparse </a:t>
              </a:r>
              <a:r>
                <a:rPr lang="en-US" sz="2400" dirty="0" err="1" smtClean="0"/>
                <a:t>Kneser</a:t>
              </a:r>
              <a:r>
                <a:rPr lang="en-US" sz="2400" dirty="0" smtClean="0"/>
                <a:t> graphs:                            ,</a:t>
              </a:r>
              <a:endParaRPr lang="en-US" b="1" i="1" dirty="0" smtClean="0"/>
            </a:p>
          </p:txBody>
        </p:sp>
      </p:grpSp>
      <p:grpSp>
        <p:nvGrpSpPr>
          <p:cNvPr id="97" name="Gruppieren 96"/>
          <p:cNvGrpSpPr/>
          <p:nvPr/>
        </p:nvGrpSpPr>
        <p:grpSpPr>
          <a:xfrm>
            <a:off x="422459" y="4276725"/>
            <a:ext cx="4581341" cy="498476"/>
            <a:chOff x="422459" y="4175125"/>
            <a:chExt cx="4581341" cy="498476"/>
          </a:xfrm>
        </p:grpSpPr>
        <p:sp>
          <p:nvSpPr>
            <p:cNvPr id="96" name="Inhaltsplatzhalter 2"/>
            <p:cNvSpPr txBox="1">
              <a:spLocks/>
            </p:cNvSpPr>
            <p:nvPr/>
          </p:nvSpPr>
          <p:spPr>
            <a:xfrm>
              <a:off x="422459" y="4175125"/>
              <a:ext cx="4581341" cy="498476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400" dirty="0" smtClean="0"/>
                <a:t>first open case is </a:t>
              </a:r>
              <a:endParaRPr lang="en-US" b="1" i="1" dirty="0" smtClean="0"/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25775" y="4191000"/>
              <a:ext cx="1683570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reeform 447"/>
          <p:cNvSpPr>
            <a:spLocks/>
          </p:cNvSpPr>
          <p:nvPr/>
        </p:nvSpPr>
        <p:spPr bwMode="auto">
          <a:xfrm>
            <a:off x="6180086" y="2920500"/>
            <a:ext cx="2378075" cy="3154362"/>
          </a:xfrm>
          <a:custGeom>
            <a:avLst/>
            <a:gdLst/>
            <a:ahLst/>
            <a:cxnLst>
              <a:cxn ang="0">
                <a:pos x="715" y="0"/>
              </a:cxn>
              <a:cxn ang="0">
                <a:pos x="519" y="274"/>
              </a:cxn>
              <a:cxn ang="0">
                <a:pos x="283" y="557"/>
              </a:cxn>
              <a:cxn ang="0">
                <a:pos x="0" y="850"/>
              </a:cxn>
              <a:cxn ang="0">
                <a:pos x="0" y="1114"/>
              </a:cxn>
              <a:cxn ang="0">
                <a:pos x="303" y="1407"/>
              </a:cxn>
              <a:cxn ang="0">
                <a:pos x="519" y="1709"/>
              </a:cxn>
              <a:cxn ang="0">
                <a:pos x="720" y="1987"/>
              </a:cxn>
              <a:cxn ang="0">
                <a:pos x="931" y="1704"/>
              </a:cxn>
              <a:cxn ang="0">
                <a:pos x="1200" y="1407"/>
              </a:cxn>
              <a:cxn ang="0">
                <a:pos x="1498" y="1114"/>
              </a:cxn>
              <a:cxn ang="0">
                <a:pos x="1498" y="855"/>
              </a:cxn>
              <a:cxn ang="0">
                <a:pos x="1195" y="562"/>
              </a:cxn>
              <a:cxn ang="0">
                <a:pos x="931" y="264"/>
              </a:cxn>
              <a:cxn ang="0">
                <a:pos x="715" y="0"/>
              </a:cxn>
            </a:cxnLst>
            <a:rect l="0" t="0" r="r" b="b"/>
            <a:pathLst>
              <a:path w="1498" h="1987">
                <a:moveTo>
                  <a:pt x="715" y="0"/>
                </a:moveTo>
                <a:lnTo>
                  <a:pt x="519" y="274"/>
                </a:lnTo>
                <a:lnTo>
                  <a:pt x="283" y="557"/>
                </a:lnTo>
                <a:lnTo>
                  <a:pt x="0" y="850"/>
                </a:lnTo>
                <a:lnTo>
                  <a:pt x="0" y="1114"/>
                </a:lnTo>
                <a:lnTo>
                  <a:pt x="303" y="1407"/>
                </a:lnTo>
                <a:lnTo>
                  <a:pt x="519" y="1709"/>
                </a:lnTo>
                <a:lnTo>
                  <a:pt x="720" y="1987"/>
                </a:lnTo>
                <a:lnTo>
                  <a:pt x="931" y="1704"/>
                </a:lnTo>
                <a:lnTo>
                  <a:pt x="1200" y="1407"/>
                </a:lnTo>
                <a:lnTo>
                  <a:pt x="1498" y="1114"/>
                </a:lnTo>
                <a:lnTo>
                  <a:pt x="1498" y="855"/>
                </a:lnTo>
                <a:lnTo>
                  <a:pt x="1195" y="562"/>
                </a:lnTo>
                <a:lnTo>
                  <a:pt x="931" y="264"/>
                </a:lnTo>
                <a:lnTo>
                  <a:pt x="71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444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" name="Freihandform 263"/>
          <p:cNvSpPr/>
          <p:nvPr/>
        </p:nvSpPr>
        <p:spPr>
          <a:xfrm>
            <a:off x="6168966" y="3334326"/>
            <a:ext cx="2400300" cy="2301240"/>
          </a:xfrm>
          <a:custGeom>
            <a:avLst/>
            <a:gdLst>
              <a:gd name="connsiteX0" fmla="*/ 7620 w 2400300"/>
              <a:gd name="connsiteY0" fmla="*/ 922020 h 2293620"/>
              <a:gd name="connsiteX1" fmla="*/ 480060 w 2400300"/>
              <a:gd name="connsiteY1" fmla="*/ 464820 h 2293620"/>
              <a:gd name="connsiteX2" fmla="*/ 853440 w 2400300"/>
              <a:gd name="connsiteY2" fmla="*/ 0 h 2293620"/>
              <a:gd name="connsiteX3" fmla="*/ 1493520 w 2400300"/>
              <a:gd name="connsiteY3" fmla="*/ 7620 h 2293620"/>
              <a:gd name="connsiteX4" fmla="*/ 1920240 w 2400300"/>
              <a:gd name="connsiteY4" fmla="*/ 487680 h 2293620"/>
              <a:gd name="connsiteX5" fmla="*/ 2362200 w 2400300"/>
              <a:gd name="connsiteY5" fmla="*/ 952500 h 2293620"/>
              <a:gd name="connsiteX6" fmla="*/ 2400300 w 2400300"/>
              <a:gd name="connsiteY6" fmla="*/ 1356360 h 2293620"/>
              <a:gd name="connsiteX7" fmla="*/ 1920240 w 2400300"/>
              <a:gd name="connsiteY7" fmla="*/ 1813560 h 2293620"/>
              <a:gd name="connsiteX8" fmla="*/ 1508760 w 2400300"/>
              <a:gd name="connsiteY8" fmla="*/ 2286000 h 2293620"/>
              <a:gd name="connsiteX9" fmla="*/ 883920 w 2400300"/>
              <a:gd name="connsiteY9" fmla="*/ 2293620 h 2293620"/>
              <a:gd name="connsiteX10" fmla="*/ 480060 w 2400300"/>
              <a:gd name="connsiteY10" fmla="*/ 1798320 h 2293620"/>
              <a:gd name="connsiteX11" fmla="*/ 0 w 2400300"/>
              <a:gd name="connsiteY11" fmla="*/ 1341120 h 2293620"/>
              <a:gd name="connsiteX12" fmla="*/ 7620 w 2400300"/>
              <a:gd name="connsiteY12" fmla="*/ 922020 h 2293620"/>
              <a:gd name="connsiteX0" fmla="*/ 7620 w 2400300"/>
              <a:gd name="connsiteY0" fmla="*/ 922020 h 2293620"/>
              <a:gd name="connsiteX1" fmla="*/ 480060 w 2400300"/>
              <a:gd name="connsiteY1" fmla="*/ 464820 h 2293620"/>
              <a:gd name="connsiteX2" fmla="*/ 853440 w 2400300"/>
              <a:gd name="connsiteY2" fmla="*/ 0 h 2293620"/>
              <a:gd name="connsiteX3" fmla="*/ 1493520 w 2400300"/>
              <a:gd name="connsiteY3" fmla="*/ 7620 h 2293620"/>
              <a:gd name="connsiteX4" fmla="*/ 1920240 w 2400300"/>
              <a:gd name="connsiteY4" fmla="*/ 487680 h 2293620"/>
              <a:gd name="connsiteX5" fmla="*/ 2385060 w 2400300"/>
              <a:gd name="connsiteY5" fmla="*/ 952500 h 2293620"/>
              <a:gd name="connsiteX6" fmla="*/ 2400300 w 2400300"/>
              <a:gd name="connsiteY6" fmla="*/ 1356360 h 2293620"/>
              <a:gd name="connsiteX7" fmla="*/ 1920240 w 2400300"/>
              <a:gd name="connsiteY7" fmla="*/ 1813560 h 2293620"/>
              <a:gd name="connsiteX8" fmla="*/ 1508760 w 2400300"/>
              <a:gd name="connsiteY8" fmla="*/ 2286000 h 2293620"/>
              <a:gd name="connsiteX9" fmla="*/ 883920 w 2400300"/>
              <a:gd name="connsiteY9" fmla="*/ 2293620 h 2293620"/>
              <a:gd name="connsiteX10" fmla="*/ 480060 w 2400300"/>
              <a:gd name="connsiteY10" fmla="*/ 1798320 h 2293620"/>
              <a:gd name="connsiteX11" fmla="*/ 0 w 2400300"/>
              <a:gd name="connsiteY11" fmla="*/ 1341120 h 2293620"/>
              <a:gd name="connsiteX12" fmla="*/ 7620 w 2400300"/>
              <a:gd name="connsiteY12" fmla="*/ 922020 h 2293620"/>
              <a:gd name="connsiteX0" fmla="*/ 7620 w 2400300"/>
              <a:gd name="connsiteY0" fmla="*/ 922020 h 2301240"/>
              <a:gd name="connsiteX1" fmla="*/ 480060 w 2400300"/>
              <a:gd name="connsiteY1" fmla="*/ 464820 h 2301240"/>
              <a:gd name="connsiteX2" fmla="*/ 853440 w 2400300"/>
              <a:gd name="connsiteY2" fmla="*/ 0 h 2301240"/>
              <a:gd name="connsiteX3" fmla="*/ 1493520 w 2400300"/>
              <a:gd name="connsiteY3" fmla="*/ 7620 h 2301240"/>
              <a:gd name="connsiteX4" fmla="*/ 1920240 w 2400300"/>
              <a:gd name="connsiteY4" fmla="*/ 487680 h 2301240"/>
              <a:gd name="connsiteX5" fmla="*/ 2385060 w 2400300"/>
              <a:gd name="connsiteY5" fmla="*/ 952500 h 2301240"/>
              <a:gd name="connsiteX6" fmla="*/ 2400300 w 2400300"/>
              <a:gd name="connsiteY6" fmla="*/ 1356360 h 2301240"/>
              <a:gd name="connsiteX7" fmla="*/ 1920240 w 2400300"/>
              <a:gd name="connsiteY7" fmla="*/ 1813560 h 2301240"/>
              <a:gd name="connsiteX8" fmla="*/ 1508760 w 2400300"/>
              <a:gd name="connsiteY8" fmla="*/ 2286000 h 2301240"/>
              <a:gd name="connsiteX9" fmla="*/ 845820 w 2400300"/>
              <a:gd name="connsiteY9" fmla="*/ 2301240 h 2301240"/>
              <a:gd name="connsiteX10" fmla="*/ 480060 w 2400300"/>
              <a:gd name="connsiteY10" fmla="*/ 1798320 h 2301240"/>
              <a:gd name="connsiteX11" fmla="*/ 0 w 2400300"/>
              <a:gd name="connsiteY11" fmla="*/ 1341120 h 2301240"/>
              <a:gd name="connsiteX12" fmla="*/ 7620 w 2400300"/>
              <a:gd name="connsiteY12" fmla="*/ 922020 h 230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00300" h="2301240">
                <a:moveTo>
                  <a:pt x="7620" y="922020"/>
                </a:moveTo>
                <a:lnTo>
                  <a:pt x="480060" y="464820"/>
                </a:lnTo>
                <a:lnTo>
                  <a:pt x="853440" y="0"/>
                </a:lnTo>
                <a:lnTo>
                  <a:pt x="1493520" y="7620"/>
                </a:lnTo>
                <a:lnTo>
                  <a:pt x="1920240" y="487680"/>
                </a:lnTo>
                <a:lnTo>
                  <a:pt x="2385060" y="952500"/>
                </a:lnTo>
                <a:lnTo>
                  <a:pt x="2400300" y="1356360"/>
                </a:lnTo>
                <a:lnTo>
                  <a:pt x="1920240" y="1813560"/>
                </a:lnTo>
                <a:lnTo>
                  <a:pt x="1508760" y="2286000"/>
                </a:lnTo>
                <a:lnTo>
                  <a:pt x="845820" y="2301240"/>
                </a:lnTo>
                <a:lnTo>
                  <a:pt x="480060" y="1798320"/>
                </a:lnTo>
                <a:lnTo>
                  <a:pt x="0" y="1341120"/>
                </a:lnTo>
                <a:lnTo>
                  <a:pt x="7620" y="922020"/>
                </a:lnTo>
                <a:close/>
              </a:path>
            </a:pathLst>
          </a:cu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AutoShape 4" descr="data:image/jpeg;base64,/9j/4AAQSkZJRgABAQAAAQABAAD/2wCEAAkGBxQHBhUUBxQUFhQWFxoZGBYXFhQYIRgYGhccFyAaGhwdHCggGhwlHhoWITEhJSouLi4uHyM1ODM4NygtLisBCgoKDg0OGhAQGywmICYsLC83NzcvLC00LywvLCwsLzQwLCwsLjQvLC4sLCwsLCw0LCwsLy0sLC4sLCwsLCwtLP/AABEIAN8A4gMBEQACEQEDEQH/xAAcAAEAAgIDAQAAAAAAAAAAAAAABgcEBQIDCAH/xABAEAACAQIDBAYHBwIEBwAAAAAAAQIDEQQFBiExQWEHEiJRcYETFSNCcpGhFDJSYoKxwZKyFiQzwkNTg6LR4fD/xAAbAQEAAgMBAQAAAAAAAAAAAAAABAUCAwYHAf/EADYRAQABAwEEBwgCAQQDAAAAAAABAgMEEQUSITEGQVFhcYGhExQiMpGxwdHh8EIzUnKSI0OC/9oADAMBAAIRAxEAPwC8QAAAAAxczzCnlWClVx0lGEd7f7JcW+4xrriiNZbsfHuZFyLduNZlS+qdcV87xX+WlKlRjK8IRdm2ndSm1vd9tty+pU3smqueHCHoWztiWMWj44iqqY4zPLwiOz1n0XBpzMvW+RUa2y84Jyt+JbJLykmWlqvfoipwWfje7ZNdrsn06vRsjYiAAAAAAAAAAAAAAAAAAAAAAAAAAAAMTNMxp5VgZVcdJRhFbX/CXFvuMa64ojWW/Hx7mRci3bjWZUbq/VFTUuOvUvGlF+zp33c33yf03FPevTdnuej7M2Zbwbekcap5z+I7mgNC0W90P4/0+RVKUntpVLpd0Zq6/wC5TLTBq1omnscJ0osbmTTdj/KPWP40T4muYAAAAAAAAAAAAAAAAAAAAAAAAAAAxczzCnleClVx0lGEVtb/AGXe33GNdcURrLdj49zIuRbtxrMqM1fqipqXHXneNKL9nTvu/NLvk/puKe9fm7Pc9I2Xsu3g29I41Tzn8R3NAaFoATfokx/2bUrpyeyrTat+aPaX065MwqtLmna5zpNY38SLkf4zH0nh99Fylq4AAAAAAAAAAAAAAAAAAAAAAAAAAGNmOPp5ZgpVcdJRhFXbf7Lvb3JcTGqqKY1lusWLl+5Fu3Gsyo3WOqampcdeV40Yv2dP/dLvk/puXFunv35uz3PR9l7Lt4NvTnXPOfxHd90eNC1AAGdkWP8AVmc0a3CFSLfw37S+VzO3Vu1RUjZlj29iu12xMefV6vRqd1sL55M+gAAAAAAAAAAAAAAAAAAAAAAAACmuljMqlfUTo1JeypqLjFbF1pRu5Pve23JeLvVZlczXu9UO/wCjWNboxfbRHxVTOs90Ty8P72IQQ3RgAAAAvzQeZ+tdLUZyd5RXo5fFDs3firPzLrHr37cS8x2zje75ldMcpnWPCeP8JAb1WAAAADhVqKjTcqzUYpXbbSSS4tvcj5M6cZZU0zVMU0xrMo/jNdYDCStPERk/yKU/rFNfU0VZVqOtaWth59yNYtzHjpH34sWHSPgJb6k1406n8JmPvlrtbp6OZ8f4x9YZ+E1lgcX/AKWJpr424f3pGynItTyqRrux86381qfLj9tW5oYiGIhfDyjJd8Wn+xtiYnkr67ddE6VRMeLtPrAAAAAAAAAAAAACoOmHBehz6nVW6pTt+qD2/SUSrzqdK4nth3fRa9vY1dv/AG1ek/zEoEQnTgAAAAsfodzb0WMq4apumvSQ+KOyS8WrP9LJ+Dc0maHJ9KcTet0ZEdXCfCeXrr9Vqlk4kAAAAFQ9J2qvWGKeFwL9lB+0a9+a4c4xfzfgiry7+9O5HJ3fR7ZXsaIybkfFPLuj9z9vGUBITpwABzpVHRnei3FrjFtP5o+xOnJjVTFUaVRrDc4HV+NwP+hiajXdNqp/embaci5TyqV97ZGFd+a1Hlw+2iw+jvVeK1DjqkMeqbhCF3KMWpdZySS+9a1lLhwJ2LfruTMVOV27srFw7dNVrXWZ5a6xppx6tezrT0muZAAAAAAAAAACHdKeWfb9LudNdqjJT/T92XlZ3/SRcyjet69i/wCjmT7LMiieVcaefOP15qUKh6GAAAADNyXMZZTm1OtS305J271ua802vMzor3KoqhHy8enIs12quuNP19JeisLiI4rDRnQd4zipRfemrpl7ExMaw8ouW6rdc0VRxidHafWAAAh/SPqj1Hlvo8I/b1VstvhDc5+PBc7vgRcq9uU6RzlfbB2Z71d9pXHwU+s9n5nu8VJlQ9EAAAAAAt7ofy/0GR1K0ltq1LLnGCt/c5lpg0aUTV2uE6UZG/kU2o/xj1n+NE+JrmAAAAAAAAAAA68TQjisPKFdXjOLjJd6as18j5MRMaSzt11W6orp5xOvnDzlm2AlleZ1KNbfTm4370tz81Z+ZQ10zRVNM9T1jGv05Fmm7TyqjX++EsQxbwAAAAW50R539qyuWGrvt0dsOdOT/wBsr+TiWmFc1p3J6vs4XpNhezvRkUxwq4T/AMo/cfaVgE1y4Bg51mkMmyydbGPswW7jJ8Irm3sMLlcUUzVKRiYteTeptW+c+nf5PP8AnOaTznM51sY+1N7uEVwiuSWwpK65rqmqXqOJi0Y1mm1b5R6z1z5sEwSQAAAAZOXYKeZY6FLCK85yUV58XySu3yRlTTNUxTDTfvUWLdV2vlEavRGU4COV5bTo4f7tOKiudt7fNu78y9opiimKYeVZN+rIu1Xauczr/fBlmTQAAAAAAAAAAACqOmDJ/Q46niaS2VOxP44q8W+bimv0lbm29JiuOt2/RfM3rdWPV/jxjwnn6/dXRAdWAAAADZadzaWR5zTrUr9l9pfig9kl8t3OxstXJt1RVCHnYlOXYqs1dfLunq/vY9C4bERxWGjPDtOMkpRa4pq6ZeRMTGsPLLluq3XNFUaTE6O1uy2n1gpHpE1R6+zL0eEfsKT7Nvfluc/Dely28Soyb/tKtI5Q9F2Hsv3S1v1x8dXPujs/M9/giJFXoAAAAAFv9F+lvVuE+046NqtRdiL9ym+PKUtj5K3ey0xLG7G/POXB9Idqe3r93tz8NPPvn9R9/JPSa5kAAAAAAAAAAAADVaoyhZ5kVSi98leD7prbF/P6XNd637SiaU3Z2XOLk0XeqJ4+E83nmUXCTU0007NPY01wZRPVImJjWHwPoAAAALM6K9UKnH7Hj5WW10ZNpLbtdP53a813Fhh39Pgq8nH9I9lzVPvVqP8AlH5/E+XezulDVf2TC/ZcukvSVF7SS92D93xl+3ijPLv6RuUo/R7ZXtK/ebsfDHLvnt8I+/gqUrHcAAAAAATTo20v66zD02NjehSe5+/Peo80tjfkuLJeLY36t6eUOe29tT3W17K3Px1ekdvjPKPqugtnnwAAAAAAAAAAAAAABS3SlknqzP8A0tFWp17y8Ki+8vPZLzZU5dvdr1jlL0Lo7m+3xvZ1T8VHDy6v15QhhEdAAAAAAAAAAAAABscgyiee5rCjhN8t8rXUYrfJ8l9XZcTZbtzcqimETNy6MSzVdr6vWeqP71cXoDKsuhlOXwo4NWhBWXPvb5t3bLuiiKKYph5fk5FeRdqu3J4z/fRlmTQAAAAAAAAAAAAAAAaDW+SevtPzp017SPbp/HHh5q8fM0ZFr2lEx1rPZGb7plU1z8s8J8J/XNQXiUr08AAAAAAAAAAAHKnB1aijSTcm0kkrtt7EkuLPvNjVVFMTMzpEL00Lphacyz21nXqWdSXd3QXJfV35WuMez7Onjzeb7Y2nObe+H5I5fvxn7JMSFOAAAAAAAAAAAAAAAAAFI9JmR+qdQOdFWp17zXKd+2vm1L9RUZdrcr1jlL0Xo/ne8Yu5V81HDy6v15IiRV6AAAAAAAAAAFpdFulPRwWMzBbWvYxfBP8A4j5vhy28UWOHY/8AZV5OL6RbV3pnFtTwj5p/Hl19/DqlZRYORAAAAAAAAAAAAAAAAAABH9cZF6/yCcKa9pHt0/iXDzV158jRkWvaUada02Rne55NNc/LPCfCf1zUI1Z9rYylemvgfQAAAAAAACVdH+mP8Q5rfEJ+gpNOf5nvUPPjy8UScaz7SrjyhS7b2n7nZ0o+erl3d/67/CV4xXVjaO4uHm8zrxl9AAAAAAAAAAAAAAAAAAAABTnSlp31Zmf2jDL2dZ9pfhq2u/6tsvHrFVmWd2rejlP3d90d2j7ez7Cv5qPWn+OXhogxDdIAAAAAAAPcB6C0dlSybTlKnFdpxUpvvnJXfjbd4JF3Yt7lEQ8t2rlTk5Vdc8tdI8I5fvxbo3K8AAAAAAAAAAAAAAAAAAAABqtU5Ws5yCrSa2yi3HlNbYv5pGu9Rv0TSm7Oypxsmi72Tx8J4T6PPBRPVQAAAAAAB7gPQ+ms6pZ5lcZ4GW5JSi98JW3Nf/XLy1cpuU6w8qz8K7iXpouR4T1THc2ptQgAAAAAAAAAAAAAAAAAAAAHGpNU6bdRpJK7b4JcWNdH2mmap0jm835nUhVzOrLCf6bqTcNluy5NrZw2WKCuYmqdOT1vHprps0RX80RGvjpxYpi3AAAAAAANlkOdVchx6q4CVnulF7px/DJd37Gy3cqt1a0omZhWsu1Nu7H7ie2F36W1NR1Jg+thX1Zr79NvbF/zHuf87C3s3qbsaw852jsy9g17tfGJ5T1T+p7m7NyuAAAAAAAAAAAAAAAAAAAArzpX1H9lwawmEfbqK9Rr3af4fGT+i5kHMvaRuR1uq6N7O9pX7zXHCnl3z2+X38FTFY7gAAAAAAAAAd+Dxc8DiY1MHKUJxd1KLs1/65H2mqaZ1hru2qLtE0XI1iVpaV6SoYpKnn9qc9yqpdiXxL3Hz3eBZWcyJ4V8HF7R6N129a8X4o7OuPDt+/isGE1UgnTaae1NO6a5E5y0xNM6S5B8AAAAAAAAAAAAAAAAGt1DnMMhyqdbFcNkY8ZSe6K8forvga7tyLdO9KXg4deXei1R18+6OuXn3MMbPMcdOri3ec5OTfjwXcluS7kUlVU1TMy9SsWaLNum3RHCI0Y5i2gAAAAAAAAAAA3WntUYnT8/8jO8ONOV3F+XuvmrG61frt8pV2dsvGzI/wDJTx7Y4T/PmszIOknDZjaOY+wn+Z3g/CfD9SXiWFvMoq4VcHIZvRzJs/Fa+OO7n9P1qmlOoqsE6bTT3NO6fgyXE6ueqpmmdJji5B8AAAAAAAAAAAAA4zkoQbm0kldt7LLvYfYiZnSFGa81M9RZr7Bv0FO6prv75vm+HcrcymyL3tKuHKHpOxtmRhWfi+ern3d3l9/JGCOuAAAAAAAAAAAAAAADYZVneIyed8tqzhyTvF+MXeL+RnRcro+WUXJwsfJjS9RE/f6xxTnKOlWUElnFFS/PSdn/AEy2P5omUZ0/5Q5vK6K0zxsV6d0/uP0muUawwebWWGrRUn7k+xK/clLf5XJlGRbr5S57K2RmY/GuidO2OMenLz0b43KwAAAAAAAAAAK36V9S+gpfY8G+1JJ1WnujvUP1b3yt3kDMvafBHm63o3s3en3q5HCPl8eufLq7/BVZWu1AAADtwuGni8RGGFi5Tk7Rit7Z9iJmdIYXLlNuia650iF0aP0PSyfA3zGEKtaa7TlFSUfyxuvm+JbWMamiPi4y892ptu7k3NLUzTRHLSdJnvnT7dTLznRGDzWk70o05cJ0koNeKWyXmjK5jW6+rRoxNt5mPPzzVHZPH+Y8lUao0jX05UvXXXpcKsVs8JL3X47O5lbesVW+fJ2+ztr2M2NKeFXZP47Y/swjxoWoAAAAAAAAAAbPLNQYnKber69SCXu3vH+mV4/Q2UXa6PllDyNn42R/q0RPfyn6xxS3LOlSvR2ZlShUXfFuD/lP5IlUZ1UfNGqiyOi1irjarmnx4x+J+6WZZ0kYLGu1eU6L3e0js/qjdW8bEmjMt1c+CkyOjmba40xFUd0/idPTVKMHjaeOpdbBVITj3wkpL6EimqKuMSprtm5anduUzE98aMgyagAAAAa3UWcQyLKJ1sR7q7MfxSexR839Ls13bkW6ZqlLwcOvLv02qevn3R1y8+Y3FTx2LnUxTvOcnKT5v+ORR1VTVOsvU7Vqi1RFuiNIiNHQfGwAAduGw8sViIww0XKcnaMVtbbPsRMzpDC5cpt0zXXOkQuvQ2j46ew/XxVpYiS7Ut6gvwx/l8S3x8eLcazzeebY2xVm17lHCiPXvn8QlhJUYBwq01WpuNZKUWrNNJpruae9HyY14SypqmmYqpnSYVtqroz67lU067Pe6Mns/RJ7vB7Oa3EC9h9dH0dbs3pLppbyv+0fmPzH0lWuLws8FiHDFxlCcd8ZJpor5iaZ0l19u7RdpiuiYmJ64dJ8bAAAAAAAAAAAAc6FaWHqqWHlKMlulFtNea2n2JmOMMa6Ka43ao1jv4pxo/Ps1x9fqZbL00VvlWV4x+KeyV+V2+RLsXb9U6U8fFzm1MDZVqneuxuzP+3nPhHL00WxSjV9GvSyp9ayvaErX427W4s43utxFU2tZ3YnTxj9MkyaQABS/SdqH1tnHocM/ZUG1s96puk+aX3V595U5d3fq3Y5R93oPR7Z/u9j2tcfFX6U9X15z5diFkR0IAA7cNh5YrERhhouU5O0YpXbZ9iJmdIYXLlNuma650iF1aF0dHT1D0mLtLESW171BP3Y/wAvj4Ftj48W41nm882xtirMq3KOFuPXvn8QlpKUYAAAAMDNsmoZzR6uZU4zXBtbV8MltXkzCu3TXGlUJONmX8ares1TH2845SgWc9FSbbyWtb8lXb8pxV/mn4kKvB/2S6fF6UzyyKPOP1P7QnNdK4vKW/tlCfVXvxXXjbvvG9vOxDrsXKOcOixtqYmR/p3I17J4T9J/DSmpYAAAAAAAAHbhcPPF11DCxlOct0YptvyR9iJmdIYXLlFuma65iIjrlY+mOjHrWnqJ/wDRi/75L9o/Mn2cLrufRyW0Ok0RrRix/wDU/iPzP0WVhcNDB4dQwkYwhHdGKSS8kWEUxTGkOQuXa7tU11zMzPa7j6wAAET6Q9Teocp6uGft6qah+VcZ+W5c/BkbKvezp0jnK82Hs33u/vVx8FPPvnqj993io8p3owAA78Fg54/FRp4KLnOTsorj/wCF3t7EZU0zVOkNV29RZom5cnSIXXojR0NO0OviLTxEl2pcIr8MOXe+P0LbHx4txrPN57tfbFebVu08KI6u3vn9dSVElSAAAAAAAAADUZppnCZrd46hTbfvJdWX9UbP6mquzbr5wnY+08vH/wBO5MR2c4+k8EUzLoqo1W3l1apT5SSqLwW5/NsjVYNM/LOi8sdKb1PC7RFXhwn8x6QjWP6MsZhr/ZvRVVw6suq/lJJfUj1YVyOXFb2ekuHX8+tPjGv2/TQ4vTGMwcrV8NW8VBzXzjdGmqzcjnTKztbTw7ka03afrp6To1dWlKhK1aLi+6Sa/c1zGnNMpqpqjWmdXC58ZaMrBZbWx8rYGlUqfDCUvqlZGVNFVXKGi7k2bMa3K4jxmITXIejCtimpZzJUofgjaU35/dj9fAl28KqeNfBz2b0ms2/hx43p7Z4R+59PFZWSZDQyKh1ctpqN98t8pfFJ7X4biwt2qLcaUw5HLz7+XVvXqte7qjwhszYhgAABi5nj4ZXgJ1cY7Qgrt/sl3tuyS72Y11xRTNUt2Pj15F2m1bjWZeftQZxPPc1nWxW+WyMeEYrdFeH1d3xKS5cm5VvS9RwsOjEs02qOr1nrlrjWlgG00/kFbUGM6mXx3fem9kYLvk/43s2W7VVydKULOz7OHb37s+Edc+H75Lq0rpajpvC2w/aqNduq1tlyX4Y8vnct7Nim1HDm892ltS9nV61cKY5R2fue/wCzfG5WAAAAAAAAAAAAAAAHxq+8DgqEU9kY/JHzSGftKu2XYfWAAAAAAACoOlTUnrDMPs2Efs6T7dveqbreEd3i33Iq8y9vVbkco+7vOjmzvY2veK4+Krl3U/z9tO1AiE6YAlGjdG1NR1evUvTw6e2fGVt8Yd757l9CRYx5u8epTbV2zbwo3Y419nZ3z+uc+q6csy6nlWDVLAQUIR4Li+9vi+bLeiiKI0pee5GRcyLk3Ls6zLLMmgAAAAAAAAAAAAAAAAAAAAAAAAAEd11qD/D+RylTa9LPsU1+Z75eEVt8bLiaMi77OjXrWux9n++ZEUz8scZ8Ozz5fVQzfWd5bW+LKV6ZEacIdmFw08XXUMLGU5vdGKbb8kfYiZnSGNy5RbpmuuYiI65WRpToz7Sqai8VRi/75L9o/PgT7OH13Po5HaXSWNJt4n/afxH5n6dazKNKNCko0UoxirKKSSSXBJbkWEREcIchVVVVM1VTrMuZ9YgAAAAAAAAAAAAAAAAAAAAAAAAAAUfqvGVdYaoksvi5Rh7OnG6jsT2y7TSvJ3fhZcCnvVVXrnwvRtm2bWzcOJuzpM8Znn5cOyPXXtbrI+i2pValndRQX/Lp9qXg5PYvJM3W8GZ+eVfmdKLdPw49Os9s8I+nOfRYuTZHQySj1cspxhfe98pfFJ7WTrdqmiNKYcplZ1/Kq3r1Uz9o8I5NibEQAAAAAAAAAAAAAAAAAAAAAAAAAAAAA//Z"/>
          <p:cNvSpPr>
            <a:spLocks noChangeAspect="1" noChangeArrowheads="1"/>
          </p:cNvSpPr>
          <p:nvPr/>
        </p:nvSpPr>
        <p:spPr bwMode="auto">
          <a:xfrm>
            <a:off x="433705" y="-2545398"/>
            <a:ext cx="54102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Open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problem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2</a:t>
            </a:r>
            <a:endParaRPr lang="en-US" dirty="0"/>
          </a:p>
        </p:txBody>
      </p:sp>
      <p:sp>
        <p:nvSpPr>
          <p:cNvPr id="6155" name="AutoShape 11" descr="Image result for check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" name="AutoShape 13" descr="Image result for check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409"/>
          <p:cNvSpPr>
            <a:spLocks noChangeArrowheads="1"/>
          </p:cNvSpPr>
          <p:nvPr/>
        </p:nvSpPr>
        <p:spPr bwMode="auto">
          <a:xfrm>
            <a:off x="7269111" y="286017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Oval 413"/>
          <p:cNvSpPr>
            <a:spLocks noChangeArrowheads="1"/>
          </p:cNvSpPr>
          <p:nvPr/>
        </p:nvSpPr>
        <p:spPr bwMode="auto">
          <a:xfrm>
            <a:off x="6956373" y="330943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Oval 414"/>
          <p:cNvSpPr>
            <a:spLocks noChangeArrowheads="1"/>
          </p:cNvSpPr>
          <p:nvPr/>
        </p:nvSpPr>
        <p:spPr bwMode="auto">
          <a:xfrm>
            <a:off x="7278636" y="330626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Oval 415"/>
          <p:cNvSpPr>
            <a:spLocks noChangeArrowheads="1"/>
          </p:cNvSpPr>
          <p:nvPr/>
        </p:nvSpPr>
        <p:spPr bwMode="auto">
          <a:xfrm>
            <a:off x="7608836" y="331102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Oval 416"/>
          <p:cNvSpPr>
            <a:spLocks noChangeArrowheads="1"/>
          </p:cNvSpPr>
          <p:nvPr/>
        </p:nvSpPr>
        <p:spPr bwMode="auto">
          <a:xfrm>
            <a:off x="6596011" y="375870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Oval 417"/>
          <p:cNvSpPr>
            <a:spLocks noChangeArrowheads="1"/>
          </p:cNvSpPr>
          <p:nvPr/>
        </p:nvSpPr>
        <p:spPr bwMode="auto">
          <a:xfrm>
            <a:off x="6973836" y="375552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Oval 418"/>
          <p:cNvSpPr>
            <a:spLocks noChangeArrowheads="1"/>
          </p:cNvSpPr>
          <p:nvPr/>
        </p:nvSpPr>
        <p:spPr bwMode="auto">
          <a:xfrm>
            <a:off x="7304036" y="376028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Oval 419"/>
          <p:cNvSpPr>
            <a:spLocks noChangeArrowheads="1"/>
          </p:cNvSpPr>
          <p:nvPr/>
        </p:nvSpPr>
        <p:spPr bwMode="auto">
          <a:xfrm>
            <a:off x="7645348" y="376028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Oval 420"/>
          <p:cNvSpPr>
            <a:spLocks noChangeArrowheads="1"/>
          </p:cNvSpPr>
          <p:nvPr/>
        </p:nvSpPr>
        <p:spPr bwMode="auto">
          <a:xfrm>
            <a:off x="8015236" y="376505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Oval 421"/>
          <p:cNvSpPr>
            <a:spLocks noChangeArrowheads="1"/>
          </p:cNvSpPr>
          <p:nvPr/>
        </p:nvSpPr>
        <p:spPr bwMode="auto">
          <a:xfrm>
            <a:off x="6138811" y="422860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Oval 422"/>
          <p:cNvSpPr>
            <a:spLocks noChangeArrowheads="1"/>
          </p:cNvSpPr>
          <p:nvPr/>
        </p:nvSpPr>
        <p:spPr bwMode="auto">
          <a:xfrm>
            <a:off x="6461073" y="422542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Oval 423"/>
          <p:cNvSpPr>
            <a:spLocks noChangeArrowheads="1"/>
          </p:cNvSpPr>
          <p:nvPr/>
        </p:nvSpPr>
        <p:spPr bwMode="auto">
          <a:xfrm>
            <a:off x="6791273" y="423018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Oval 424"/>
          <p:cNvSpPr>
            <a:spLocks noChangeArrowheads="1"/>
          </p:cNvSpPr>
          <p:nvPr/>
        </p:nvSpPr>
        <p:spPr bwMode="auto">
          <a:xfrm>
            <a:off x="7132586" y="423018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Oval 425"/>
          <p:cNvSpPr>
            <a:spLocks noChangeArrowheads="1"/>
          </p:cNvSpPr>
          <p:nvPr/>
        </p:nvSpPr>
        <p:spPr bwMode="auto">
          <a:xfrm>
            <a:off x="7462786" y="423495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Oval 426"/>
          <p:cNvSpPr>
            <a:spLocks noChangeArrowheads="1"/>
          </p:cNvSpPr>
          <p:nvPr/>
        </p:nvSpPr>
        <p:spPr bwMode="auto">
          <a:xfrm>
            <a:off x="7816798" y="423495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Oval 427"/>
          <p:cNvSpPr>
            <a:spLocks noChangeArrowheads="1"/>
          </p:cNvSpPr>
          <p:nvPr/>
        </p:nvSpPr>
        <p:spPr bwMode="auto">
          <a:xfrm>
            <a:off x="8158111" y="423495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Oval 428"/>
          <p:cNvSpPr>
            <a:spLocks noChangeArrowheads="1"/>
          </p:cNvSpPr>
          <p:nvPr/>
        </p:nvSpPr>
        <p:spPr bwMode="auto">
          <a:xfrm>
            <a:off x="8488311" y="423971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Oval 429"/>
          <p:cNvSpPr>
            <a:spLocks noChangeArrowheads="1"/>
          </p:cNvSpPr>
          <p:nvPr/>
        </p:nvSpPr>
        <p:spPr bwMode="auto">
          <a:xfrm flipV="1">
            <a:off x="7273873" y="602088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Oval 430"/>
          <p:cNvSpPr>
            <a:spLocks noChangeArrowheads="1"/>
          </p:cNvSpPr>
          <p:nvPr/>
        </p:nvSpPr>
        <p:spPr bwMode="auto">
          <a:xfrm flipV="1">
            <a:off x="6961136" y="557162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Oval 431"/>
          <p:cNvSpPr>
            <a:spLocks noChangeArrowheads="1"/>
          </p:cNvSpPr>
          <p:nvPr/>
        </p:nvSpPr>
        <p:spPr bwMode="auto">
          <a:xfrm flipV="1">
            <a:off x="7283398" y="557480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Oval 432"/>
          <p:cNvSpPr>
            <a:spLocks noChangeArrowheads="1"/>
          </p:cNvSpPr>
          <p:nvPr/>
        </p:nvSpPr>
        <p:spPr bwMode="auto">
          <a:xfrm flipV="1">
            <a:off x="7613598" y="557003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Oval 433"/>
          <p:cNvSpPr>
            <a:spLocks noChangeArrowheads="1"/>
          </p:cNvSpPr>
          <p:nvPr/>
        </p:nvSpPr>
        <p:spPr bwMode="auto">
          <a:xfrm flipV="1">
            <a:off x="6608711" y="512236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Oval 434"/>
          <p:cNvSpPr>
            <a:spLocks noChangeArrowheads="1"/>
          </p:cNvSpPr>
          <p:nvPr/>
        </p:nvSpPr>
        <p:spPr bwMode="auto">
          <a:xfrm flipV="1">
            <a:off x="6978598" y="512553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Oval 435"/>
          <p:cNvSpPr>
            <a:spLocks noChangeArrowheads="1"/>
          </p:cNvSpPr>
          <p:nvPr/>
        </p:nvSpPr>
        <p:spPr bwMode="auto">
          <a:xfrm flipV="1">
            <a:off x="7308798" y="512077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Oval 436"/>
          <p:cNvSpPr>
            <a:spLocks noChangeArrowheads="1"/>
          </p:cNvSpPr>
          <p:nvPr/>
        </p:nvSpPr>
        <p:spPr bwMode="auto">
          <a:xfrm flipV="1">
            <a:off x="7650111" y="512077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Oval 437"/>
          <p:cNvSpPr>
            <a:spLocks noChangeArrowheads="1"/>
          </p:cNvSpPr>
          <p:nvPr/>
        </p:nvSpPr>
        <p:spPr bwMode="auto">
          <a:xfrm flipV="1">
            <a:off x="8035873" y="511601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Oval 438"/>
          <p:cNvSpPr>
            <a:spLocks noChangeArrowheads="1"/>
          </p:cNvSpPr>
          <p:nvPr/>
        </p:nvSpPr>
        <p:spPr bwMode="auto">
          <a:xfrm flipV="1">
            <a:off x="6143573" y="465246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Oval 439"/>
          <p:cNvSpPr>
            <a:spLocks noChangeArrowheads="1"/>
          </p:cNvSpPr>
          <p:nvPr/>
        </p:nvSpPr>
        <p:spPr bwMode="auto">
          <a:xfrm flipV="1">
            <a:off x="6465836" y="465563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Oval 440"/>
          <p:cNvSpPr>
            <a:spLocks noChangeArrowheads="1"/>
          </p:cNvSpPr>
          <p:nvPr/>
        </p:nvSpPr>
        <p:spPr bwMode="auto">
          <a:xfrm flipV="1">
            <a:off x="6796036" y="465087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Oval 441"/>
          <p:cNvSpPr>
            <a:spLocks noChangeArrowheads="1"/>
          </p:cNvSpPr>
          <p:nvPr/>
        </p:nvSpPr>
        <p:spPr bwMode="auto">
          <a:xfrm flipV="1">
            <a:off x="7137348" y="465087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Oval 442"/>
          <p:cNvSpPr>
            <a:spLocks noChangeArrowheads="1"/>
          </p:cNvSpPr>
          <p:nvPr/>
        </p:nvSpPr>
        <p:spPr bwMode="auto">
          <a:xfrm flipV="1">
            <a:off x="7467548" y="464611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Oval 443"/>
          <p:cNvSpPr>
            <a:spLocks noChangeArrowheads="1"/>
          </p:cNvSpPr>
          <p:nvPr/>
        </p:nvSpPr>
        <p:spPr bwMode="auto">
          <a:xfrm flipV="1">
            <a:off x="7821561" y="464611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Oval 444"/>
          <p:cNvSpPr>
            <a:spLocks noChangeArrowheads="1"/>
          </p:cNvSpPr>
          <p:nvPr/>
        </p:nvSpPr>
        <p:spPr bwMode="auto">
          <a:xfrm flipV="1">
            <a:off x="8162873" y="464611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Oval 445"/>
          <p:cNvSpPr>
            <a:spLocks noChangeArrowheads="1"/>
          </p:cNvSpPr>
          <p:nvPr/>
        </p:nvSpPr>
        <p:spPr bwMode="auto">
          <a:xfrm flipV="1">
            <a:off x="8493073" y="464135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Line 455"/>
          <p:cNvSpPr>
            <a:spLocks noChangeShapeType="1"/>
          </p:cNvSpPr>
          <p:nvPr/>
        </p:nvSpPr>
        <p:spPr bwMode="auto">
          <a:xfrm>
            <a:off x="7161161" y="3447550"/>
            <a:ext cx="490537" cy="25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6" name="Line 456"/>
          <p:cNvSpPr>
            <a:spLocks noChangeShapeType="1"/>
          </p:cNvSpPr>
          <p:nvPr/>
        </p:nvSpPr>
        <p:spPr bwMode="auto">
          <a:xfrm flipV="1">
            <a:off x="7035748" y="3455487"/>
            <a:ext cx="474663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7" name="Line 463"/>
          <p:cNvSpPr>
            <a:spLocks noChangeShapeType="1"/>
          </p:cNvSpPr>
          <p:nvPr/>
        </p:nvSpPr>
        <p:spPr bwMode="auto">
          <a:xfrm flipV="1">
            <a:off x="7180211" y="3023687"/>
            <a:ext cx="142875" cy="227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8" name="Line 464"/>
          <p:cNvSpPr>
            <a:spLocks noChangeShapeType="1"/>
          </p:cNvSpPr>
          <p:nvPr/>
        </p:nvSpPr>
        <p:spPr bwMode="auto">
          <a:xfrm flipH="1" flipV="1">
            <a:off x="7315148" y="3025275"/>
            <a:ext cx="155575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" name="Line 465"/>
          <p:cNvSpPr>
            <a:spLocks noChangeShapeType="1"/>
          </p:cNvSpPr>
          <p:nvPr/>
        </p:nvSpPr>
        <p:spPr bwMode="auto">
          <a:xfrm>
            <a:off x="6729361" y="3911100"/>
            <a:ext cx="490537" cy="25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" name="Line 466"/>
          <p:cNvSpPr>
            <a:spLocks noChangeShapeType="1"/>
          </p:cNvSpPr>
          <p:nvPr/>
        </p:nvSpPr>
        <p:spPr bwMode="auto">
          <a:xfrm flipV="1">
            <a:off x="6603948" y="3919037"/>
            <a:ext cx="474663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" name="Line 467"/>
          <p:cNvSpPr>
            <a:spLocks noChangeShapeType="1"/>
          </p:cNvSpPr>
          <p:nvPr/>
        </p:nvSpPr>
        <p:spPr bwMode="auto">
          <a:xfrm>
            <a:off x="7600898" y="3934912"/>
            <a:ext cx="490538" cy="25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" name="Line 468"/>
          <p:cNvSpPr>
            <a:spLocks noChangeShapeType="1"/>
          </p:cNvSpPr>
          <p:nvPr/>
        </p:nvSpPr>
        <p:spPr bwMode="auto">
          <a:xfrm flipV="1">
            <a:off x="7475486" y="3942850"/>
            <a:ext cx="474662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485"/>
          <p:cNvGrpSpPr>
            <a:grpSpLocks/>
          </p:cNvGrpSpPr>
          <p:nvPr/>
        </p:nvGrpSpPr>
        <p:grpSpPr bwMode="auto">
          <a:xfrm flipV="1">
            <a:off x="6607123" y="4796925"/>
            <a:ext cx="1487488" cy="1162050"/>
            <a:chOff x="4183" y="783"/>
            <a:chExt cx="937" cy="732"/>
          </a:xfrm>
        </p:grpSpPr>
        <p:sp>
          <p:nvSpPr>
            <p:cNvPr id="204" name="Line 477"/>
            <p:cNvSpPr>
              <a:spLocks noChangeShapeType="1"/>
            </p:cNvSpPr>
            <p:nvPr/>
          </p:nvSpPr>
          <p:spPr bwMode="auto">
            <a:xfrm>
              <a:off x="4534" y="1050"/>
              <a:ext cx="309" cy="1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478"/>
            <p:cNvSpPr>
              <a:spLocks noChangeShapeType="1"/>
            </p:cNvSpPr>
            <p:nvPr/>
          </p:nvSpPr>
          <p:spPr bwMode="auto">
            <a:xfrm flipV="1">
              <a:off x="4455" y="1055"/>
              <a:ext cx="299" cy="1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479"/>
            <p:cNvSpPr>
              <a:spLocks noChangeShapeType="1"/>
            </p:cNvSpPr>
            <p:nvPr/>
          </p:nvSpPr>
          <p:spPr bwMode="auto">
            <a:xfrm flipV="1">
              <a:off x="4546" y="783"/>
              <a:ext cx="90" cy="1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480"/>
            <p:cNvSpPr>
              <a:spLocks noChangeShapeType="1"/>
            </p:cNvSpPr>
            <p:nvPr/>
          </p:nvSpPr>
          <p:spPr bwMode="auto">
            <a:xfrm flipH="1" flipV="1">
              <a:off x="4631" y="784"/>
              <a:ext cx="98" cy="1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481"/>
            <p:cNvSpPr>
              <a:spLocks noChangeShapeType="1"/>
            </p:cNvSpPr>
            <p:nvPr/>
          </p:nvSpPr>
          <p:spPr bwMode="auto">
            <a:xfrm>
              <a:off x="4262" y="1342"/>
              <a:ext cx="309" cy="1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482"/>
            <p:cNvSpPr>
              <a:spLocks noChangeShapeType="1"/>
            </p:cNvSpPr>
            <p:nvPr/>
          </p:nvSpPr>
          <p:spPr bwMode="auto">
            <a:xfrm flipV="1">
              <a:off x="4183" y="1347"/>
              <a:ext cx="299" cy="1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483"/>
            <p:cNvSpPr>
              <a:spLocks noChangeShapeType="1"/>
            </p:cNvSpPr>
            <p:nvPr/>
          </p:nvSpPr>
          <p:spPr bwMode="auto">
            <a:xfrm>
              <a:off x="4811" y="1357"/>
              <a:ext cx="309" cy="1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484"/>
            <p:cNvSpPr>
              <a:spLocks noChangeShapeType="1"/>
            </p:cNvSpPr>
            <p:nvPr/>
          </p:nvSpPr>
          <p:spPr bwMode="auto">
            <a:xfrm flipV="1">
              <a:off x="4732" y="1362"/>
              <a:ext cx="299" cy="1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uppieren 229"/>
          <p:cNvGrpSpPr/>
          <p:nvPr/>
        </p:nvGrpSpPr>
        <p:grpSpPr>
          <a:xfrm>
            <a:off x="6265811" y="4358775"/>
            <a:ext cx="2178050" cy="258762"/>
            <a:chOff x="6314765" y="3782889"/>
            <a:chExt cx="2178050" cy="258762"/>
          </a:xfrm>
        </p:grpSpPr>
        <p:sp>
          <p:nvSpPr>
            <p:cNvPr id="231" name="Line 486"/>
            <p:cNvSpPr>
              <a:spLocks noChangeShapeType="1"/>
            </p:cNvSpPr>
            <p:nvPr/>
          </p:nvSpPr>
          <p:spPr bwMode="auto">
            <a:xfrm>
              <a:off x="6319527" y="3782889"/>
              <a:ext cx="490538" cy="250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487"/>
            <p:cNvSpPr>
              <a:spLocks noChangeShapeType="1"/>
            </p:cNvSpPr>
            <p:nvPr/>
          </p:nvSpPr>
          <p:spPr bwMode="auto">
            <a:xfrm flipV="1">
              <a:off x="6314765" y="3795589"/>
              <a:ext cx="474662" cy="225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492"/>
            <p:cNvGrpSpPr>
              <a:grpSpLocks/>
            </p:cNvGrpSpPr>
            <p:nvPr/>
          </p:nvGrpSpPr>
          <p:grpSpPr bwMode="auto">
            <a:xfrm>
              <a:off x="7089465" y="3790826"/>
              <a:ext cx="638175" cy="250825"/>
              <a:chOff x="1798" y="2856"/>
              <a:chExt cx="312" cy="158"/>
            </a:xfrm>
          </p:grpSpPr>
          <p:sp>
            <p:nvSpPr>
              <p:cNvPr id="236" name="Line 488"/>
              <p:cNvSpPr>
                <a:spLocks noChangeShapeType="1"/>
              </p:cNvSpPr>
              <p:nvPr/>
            </p:nvSpPr>
            <p:spPr bwMode="auto">
              <a:xfrm>
                <a:off x="1801" y="2856"/>
                <a:ext cx="309" cy="1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489"/>
              <p:cNvSpPr>
                <a:spLocks noChangeShapeType="1"/>
              </p:cNvSpPr>
              <p:nvPr/>
            </p:nvSpPr>
            <p:spPr bwMode="auto">
              <a:xfrm flipV="1">
                <a:off x="1798" y="2864"/>
                <a:ext cx="299" cy="1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4" name="Line 490"/>
            <p:cNvSpPr>
              <a:spLocks noChangeShapeType="1"/>
            </p:cNvSpPr>
            <p:nvPr/>
          </p:nvSpPr>
          <p:spPr bwMode="auto">
            <a:xfrm>
              <a:off x="8002277" y="3789239"/>
              <a:ext cx="490538" cy="250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491"/>
            <p:cNvSpPr>
              <a:spLocks noChangeShapeType="1"/>
            </p:cNvSpPr>
            <p:nvPr/>
          </p:nvSpPr>
          <p:spPr bwMode="auto">
            <a:xfrm flipV="1">
              <a:off x="7997515" y="3801939"/>
              <a:ext cx="474662" cy="225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416802" y="1290363"/>
            <a:ext cx="8514548" cy="1435409"/>
            <a:chOff x="342373" y="2913321"/>
            <a:chExt cx="8514548" cy="1435409"/>
          </a:xfrm>
        </p:grpSpPr>
        <p:sp>
          <p:nvSpPr>
            <p:cNvPr id="80" name="Inhaltsplatzhalter 2"/>
            <p:cNvSpPr txBox="1">
              <a:spLocks/>
            </p:cNvSpPr>
            <p:nvPr/>
          </p:nvSpPr>
          <p:spPr>
            <a:xfrm>
              <a:off x="342373" y="2913321"/>
              <a:ext cx="8514548" cy="143540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kumimoji="0" lang="de-CH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Conjecture</a:t>
              </a:r>
              <a:r>
                <a:rPr kumimoji="0" lang="de-CH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 </a:t>
              </a:r>
              <a:r>
                <a:rPr kumimoji="0" lang="de-CH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</a:p>
            <a:p>
              <a:pPr marL="342900" indent="-342900">
                <a:spcBef>
                  <a:spcPct val="20000"/>
                </a:spcBef>
                <a:defRPr/>
              </a:pPr>
              <a:r>
                <a:rPr lang="de-CH" sz="2400" dirty="0" smtClean="0"/>
                <a:t>              has a Hamilton </a:t>
              </a:r>
              <a:r>
                <a:rPr lang="de-CH" sz="2400" dirty="0" err="1" smtClean="0"/>
                <a:t>cycle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through</a:t>
              </a:r>
              <a:r>
                <a:rPr lang="de-CH" sz="2400" dirty="0" smtClean="0"/>
                <a:t> the</a:t>
              </a:r>
            </a:p>
            <a:p>
              <a:pPr marL="342900" indent="-342900">
                <a:spcBef>
                  <a:spcPct val="20000"/>
                </a:spcBef>
                <a:defRPr/>
              </a:pPr>
              <a:r>
                <a:rPr lang="de-CH" sz="2400" dirty="0" err="1" smtClean="0"/>
                <a:t>middle</a:t>
              </a:r>
              <a:r>
                <a:rPr lang="de-CH" sz="2400" dirty="0" smtClean="0"/>
                <a:t>        </a:t>
              </a:r>
              <a:r>
                <a:rPr lang="de-CH" sz="2400" dirty="0" err="1" smtClean="0"/>
                <a:t>levels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for</a:t>
              </a:r>
              <a:r>
                <a:rPr lang="de-CH" sz="2400" dirty="0" smtClean="0"/>
                <a:t> all             and                             .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8916" y="3838353"/>
              <a:ext cx="355207" cy="326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4815" y="3398099"/>
              <a:ext cx="900100" cy="361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9627" y="3882403"/>
              <a:ext cx="68262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09671" y="3816332"/>
              <a:ext cx="1903781" cy="381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5396" y="2745351"/>
            <a:ext cx="900100" cy="36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3" name="Gruppieren 92"/>
          <p:cNvGrpSpPr/>
          <p:nvPr/>
        </p:nvGrpSpPr>
        <p:grpSpPr>
          <a:xfrm>
            <a:off x="409759" y="2828925"/>
            <a:ext cx="3882841" cy="863599"/>
            <a:chOff x="409759" y="2727325"/>
            <a:chExt cx="3882841" cy="863599"/>
          </a:xfrm>
        </p:grpSpPr>
        <p:pic>
          <p:nvPicPr>
            <p:cNvPr id="90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50900" y="3220157"/>
              <a:ext cx="3441700" cy="370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" name="Inhaltsplatzhalter 2"/>
            <p:cNvSpPr txBox="1">
              <a:spLocks/>
            </p:cNvSpPr>
            <p:nvPr/>
          </p:nvSpPr>
          <p:spPr>
            <a:xfrm>
              <a:off x="409759" y="2727325"/>
              <a:ext cx="2371541" cy="498476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400" dirty="0" smtClean="0"/>
                <a:t>known cases:</a:t>
              </a:r>
              <a:endParaRPr lang="en-US" b="1" i="1" dirty="0" smtClean="0"/>
            </a:p>
          </p:txBody>
        </p:sp>
      </p:grpSp>
      <p:grpSp>
        <p:nvGrpSpPr>
          <p:cNvPr id="94" name="Gruppieren 93"/>
          <p:cNvGrpSpPr/>
          <p:nvPr/>
        </p:nvGrpSpPr>
        <p:grpSpPr>
          <a:xfrm>
            <a:off x="422459" y="3794125"/>
            <a:ext cx="4581341" cy="498476"/>
            <a:chOff x="422459" y="3806825"/>
            <a:chExt cx="4581341" cy="498476"/>
          </a:xfrm>
        </p:grpSpPr>
        <p:sp>
          <p:nvSpPr>
            <p:cNvPr id="92" name="Inhaltsplatzhalter 2"/>
            <p:cNvSpPr txBox="1">
              <a:spLocks/>
            </p:cNvSpPr>
            <p:nvPr/>
          </p:nvSpPr>
          <p:spPr>
            <a:xfrm>
              <a:off x="422459" y="3806825"/>
              <a:ext cx="4581341" cy="498476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400" dirty="0" smtClean="0"/>
                <a:t>first open case is</a:t>
              </a:r>
              <a:br>
                <a:rPr lang="en-US" sz="2400" dirty="0" smtClean="0"/>
              </a:br>
              <a:r>
                <a:rPr lang="en-US" sz="2400" dirty="0" smtClean="0"/>
                <a:t>(middle six levels)</a:t>
              </a: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00693" y="3878384"/>
              <a:ext cx="763587" cy="317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xQHBhUUBxQUFhQWFxoZGBYXFhQYIRgYGhccFyAaGhwdHCggGhwlHhoWITEhJSouLi4uHyM1ODM4NygtLisBCgoKDg0OGhAQGywmICYsLC83NzcvLC00LywvLCwsLzQwLCwsLjQvLC4sLCwsLCw0LCwsLy0sLC4sLCwsLCwtLP/AABEIAN8A4gMBEQACEQEDEQH/xAAcAAEAAgIDAQAAAAAAAAAAAAAABgcEBQIDCAH/xABAEAACAQIDBAYHBwIEBwAAAAAAAQIDEQQFBiExQWEHEiJRcYETFSNCcpGhFDJSYoKxwZKyFiQzwkNTg6LR4fD/xAAbAQEAAgMBAQAAAAAAAAAAAAAABAUCAwYHAf/EADYRAQABAwEEBwgCAQQDAAAAAAABAgMEEQUSITEGQVFhcYGhExQiMpGxwdHh8EIzUnKSI0OC/9oADAMBAAIRAxEAPwC8QAAAAAxczzCnlWClVx0lGEd7f7JcW+4xrriiNZbsfHuZFyLduNZlS+qdcV87xX+WlKlRjK8IRdm2ndSm1vd9tty+pU3smqueHCHoWztiWMWj44iqqY4zPLwiOz1n0XBpzMvW+RUa2y84Jyt+JbJLykmWlqvfoipwWfje7ZNdrsn06vRsjYiAAAAAAAAAAAAAAAAAAAAAAAAAAAAMTNMxp5VgZVcdJRhFbX/CXFvuMa64ojWW/Hx7mRci3bjWZUbq/VFTUuOvUvGlF+zp33c33yf03FPevTdnuej7M2Zbwbekcap5z+I7mgNC0W90P4/0+RVKUntpVLpd0Zq6/wC5TLTBq1omnscJ0osbmTTdj/KPWP40T4muYAAAAAAAAAAAAAAAAAAAAAAAAAAAxczzCnleClVx0lGEVtb/AGXe33GNdcURrLdj49zIuRbtxrMqM1fqipqXHXneNKL9nTvu/NLvk/puKe9fm7Pc9I2Xsu3g29I41Tzn8R3NAaFoATfokx/2bUrpyeyrTat+aPaX065MwqtLmna5zpNY38SLkf4zH0nh99Fylq4AAAAAAAAAAAAAAAAAAAAAAAAAAGNmOPp5ZgpVcdJRhFXbf7Lvb3JcTGqqKY1lusWLl+5Fu3Gsyo3WOqampcdeV40Yv2dP/dLvk/puXFunv35uz3PR9l7Lt4NvTnXPOfxHd90eNC1AAGdkWP8AVmc0a3CFSLfw37S+VzO3Vu1RUjZlj29iu12xMefV6vRqd1sL55M+gAAAAAAAAAAAAAAAAAAAAAAAACmuljMqlfUTo1JeypqLjFbF1pRu5Pve23JeLvVZlczXu9UO/wCjWNboxfbRHxVTOs90Ty8P72IQQ3RgAAAAvzQeZ+tdLUZyd5RXo5fFDs3firPzLrHr37cS8x2zje75ldMcpnWPCeP8JAb1WAAAADhVqKjTcqzUYpXbbSSS4tvcj5M6cZZU0zVMU0xrMo/jNdYDCStPERk/yKU/rFNfU0VZVqOtaWth59yNYtzHjpH34sWHSPgJb6k1406n8JmPvlrtbp6OZ8f4x9YZ+E1lgcX/AKWJpr424f3pGynItTyqRrux86381qfLj9tW5oYiGIhfDyjJd8Wn+xtiYnkr67ddE6VRMeLtPrAAAAAAAAAAAAACoOmHBehz6nVW6pTt+qD2/SUSrzqdK4nth3fRa9vY1dv/AG1ek/zEoEQnTgAAAAsfodzb0WMq4apumvSQ+KOyS8WrP9LJ+Dc0maHJ9KcTet0ZEdXCfCeXrr9Vqlk4kAAAAFQ9J2qvWGKeFwL9lB+0a9+a4c4xfzfgiry7+9O5HJ3fR7ZXsaIybkfFPLuj9z9vGUBITpwABzpVHRnei3FrjFtP5o+xOnJjVTFUaVRrDc4HV+NwP+hiajXdNqp/embaci5TyqV97ZGFd+a1Hlw+2iw+jvVeK1DjqkMeqbhCF3KMWpdZySS+9a1lLhwJ2LfruTMVOV27srFw7dNVrXWZ5a6xppx6tezrT0muZAAAAAAAAAACHdKeWfb9LudNdqjJT/T92XlZ3/SRcyjet69i/wCjmT7LMiieVcaefOP15qUKh6GAAAADNyXMZZTm1OtS305J271ua802vMzor3KoqhHy8enIs12quuNP19JeisLiI4rDRnQd4zipRfemrpl7ExMaw8ouW6rdc0VRxidHafWAAAh/SPqj1Hlvo8I/b1VstvhDc5+PBc7vgRcq9uU6RzlfbB2Z71d9pXHwU+s9n5nu8VJlQ9EAAAAAAt7ofy/0GR1K0ltq1LLnGCt/c5lpg0aUTV2uE6UZG/kU2o/xj1n+NE+JrmAAAAAAAAAAA68TQjisPKFdXjOLjJd6as18j5MRMaSzt11W6orp5xOvnDzlm2AlleZ1KNbfTm4370tz81Z+ZQ10zRVNM9T1jGv05Fmm7TyqjX++EsQxbwAAAAW50R539qyuWGrvt0dsOdOT/wBsr+TiWmFc1p3J6vs4XpNhezvRkUxwq4T/AMo/cfaVgE1y4Bg51mkMmyydbGPswW7jJ8Irm3sMLlcUUzVKRiYteTeptW+c+nf5PP8AnOaTznM51sY+1N7uEVwiuSWwpK65rqmqXqOJi0Y1mm1b5R6z1z5sEwSQAAAAZOXYKeZY6FLCK85yUV58XySu3yRlTTNUxTDTfvUWLdV2vlEavRGU4COV5bTo4f7tOKiudt7fNu78y9opiimKYeVZN+rIu1Xauczr/fBlmTQAAAAAAAAAAACqOmDJ/Q46niaS2VOxP44q8W+bimv0lbm29JiuOt2/RfM3rdWPV/jxjwnn6/dXRAdWAAAADZadzaWR5zTrUr9l9pfig9kl8t3OxstXJt1RVCHnYlOXYqs1dfLunq/vY9C4bERxWGjPDtOMkpRa4pq6ZeRMTGsPLLluq3XNFUaTE6O1uy2n1gpHpE1R6+zL0eEfsKT7Nvfluc/Dely28Soyb/tKtI5Q9F2Hsv3S1v1x8dXPujs/M9/giJFXoAAAAAFv9F+lvVuE+046NqtRdiL9ym+PKUtj5K3ey0xLG7G/POXB9Idqe3r93tz8NPPvn9R9/JPSa5kAAAAAAAAAAAADVaoyhZ5kVSi98leD7prbF/P6XNd637SiaU3Z2XOLk0XeqJ4+E83nmUXCTU0007NPY01wZRPVImJjWHwPoAAAALM6K9UKnH7Hj5WW10ZNpLbtdP53a813Fhh39Pgq8nH9I9lzVPvVqP8AlH5/E+XezulDVf2TC/ZcukvSVF7SS92D93xl+3ijPLv6RuUo/R7ZXtK/ebsfDHLvnt8I+/gqUrHcAAAAAATTo20v66zD02NjehSe5+/Peo80tjfkuLJeLY36t6eUOe29tT3W17K3Px1ekdvjPKPqugtnnwAAAAAAAAAAAAAABS3SlknqzP8A0tFWp17y8Ki+8vPZLzZU5dvdr1jlL0Lo7m+3xvZ1T8VHDy6v15QhhEdAAAAAAAAAAAAABscgyiee5rCjhN8t8rXUYrfJ8l9XZcTZbtzcqimETNy6MSzVdr6vWeqP71cXoDKsuhlOXwo4NWhBWXPvb5t3bLuiiKKYph5fk5FeRdqu3J4z/fRlmTQAAAAAAAAAAAAAAAaDW+SevtPzp017SPbp/HHh5q8fM0ZFr2lEx1rPZGb7plU1z8s8J8J/XNQXiUr08AAAAAAAAAAAHKnB1aijSTcm0kkrtt7EkuLPvNjVVFMTMzpEL00Lphacyz21nXqWdSXd3QXJfV35WuMez7Onjzeb7Y2nObe+H5I5fvxn7JMSFOAAAAAAAAAAAAAAAAAFI9JmR+qdQOdFWp17zXKd+2vm1L9RUZdrcr1jlL0Xo/ne8Yu5V81HDy6v15IiRV6AAAAAAAAAAFpdFulPRwWMzBbWvYxfBP8A4j5vhy28UWOHY/8AZV5OL6RbV3pnFtTwj5p/Hl19/DqlZRYORAAAAAAAAAAAAAAAAAABH9cZF6/yCcKa9pHt0/iXDzV158jRkWvaUada02Rne55NNc/LPCfCf1zUI1Z9rYylemvgfQAAAAAAACVdH+mP8Q5rfEJ+gpNOf5nvUPPjy8UScaz7SrjyhS7b2n7nZ0o+erl3d/67/CV4xXVjaO4uHm8zrxl9AAAAAAAAAAAAAAAAAAAABTnSlp31Zmf2jDL2dZ9pfhq2u/6tsvHrFVmWd2rejlP3d90d2j7ez7Cv5qPWn+OXhogxDdIAAAAAAAPcB6C0dlSybTlKnFdpxUpvvnJXfjbd4JF3Yt7lEQ8t2rlTk5Vdc8tdI8I5fvxbo3K8AAAAAAAAAAAAAAAAAAAABqtU5Ws5yCrSa2yi3HlNbYv5pGu9Rv0TSm7Oypxsmi72Tx8J4T6PPBRPVQAAAAAAB7gPQ+ms6pZ5lcZ4GW5JSi98JW3Nf/XLy1cpuU6w8qz8K7iXpouR4T1THc2ptQgAAAAAAAAAAAAAAAAAAAAHGpNU6bdRpJK7b4JcWNdH2mmap0jm835nUhVzOrLCf6bqTcNluy5NrZw2WKCuYmqdOT1vHprps0RX80RGvjpxYpi3AAAAAAANlkOdVchx6q4CVnulF7px/DJd37Gy3cqt1a0omZhWsu1Nu7H7ie2F36W1NR1Jg+thX1Zr79NvbF/zHuf87C3s3qbsaw852jsy9g17tfGJ5T1T+p7m7NyuAAAAAAAAAAAAAAAAAAAArzpX1H9lwawmEfbqK9Rr3af4fGT+i5kHMvaRuR1uq6N7O9pX7zXHCnl3z2+X38FTFY7gAAAAAAAAAd+Dxc8DiY1MHKUJxd1KLs1/65H2mqaZ1hru2qLtE0XI1iVpaV6SoYpKnn9qc9yqpdiXxL3Hz3eBZWcyJ4V8HF7R6N129a8X4o7OuPDt+/isGE1UgnTaae1NO6a5E5y0xNM6S5B8AAAAAAAAAAAAAAAAGt1DnMMhyqdbFcNkY8ZSe6K8forvga7tyLdO9KXg4deXei1R18+6OuXn3MMbPMcdOri3ec5OTfjwXcluS7kUlVU1TMy9SsWaLNum3RHCI0Y5i2gAAAAAAAAAAA3WntUYnT8/8jO8ONOV3F+XuvmrG61frt8pV2dsvGzI/wDJTx7Y4T/PmszIOknDZjaOY+wn+Z3g/CfD9SXiWFvMoq4VcHIZvRzJs/Fa+OO7n9P1qmlOoqsE6bTT3NO6fgyXE6ueqpmmdJji5B8AAAAAAAAAAAAA4zkoQbm0kldt7LLvYfYiZnSFGa81M9RZr7Bv0FO6prv75vm+HcrcymyL3tKuHKHpOxtmRhWfi+ern3d3l9/JGCOuAAAAAAAAAAAAAAADYZVneIyed8tqzhyTvF+MXeL+RnRcro+WUXJwsfJjS9RE/f6xxTnKOlWUElnFFS/PSdn/AEy2P5omUZ0/5Q5vK6K0zxsV6d0/uP0muUawwebWWGrRUn7k+xK/clLf5XJlGRbr5S57K2RmY/GuidO2OMenLz0b43KwAAAAAAAAAAK36V9S+gpfY8G+1JJ1WnujvUP1b3yt3kDMvafBHm63o3s3en3q5HCPl8eufLq7/BVZWu1AAADtwuGni8RGGFi5Tk7Rit7Z9iJmdIYXLlNuia650iF0aP0PSyfA3zGEKtaa7TlFSUfyxuvm+JbWMamiPi4y892ptu7k3NLUzTRHLSdJnvnT7dTLznRGDzWk70o05cJ0koNeKWyXmjK5jW6+rRoxNt5mPPzzVHZPH+Y8lUao0jX05UvXXXpcKsVs8JL3X47O5lbesVW+fJ2+ztr2M2NKeFXZP47Y/swjxoWoAAAAAAAAAAbPLNQYnKber69SCXu3vH+mV4/Q2UXa6PllDyNn42R/q0RPfyn6xxS3LOlSvR2ZlShUXfFuD/lP5IlUZ1UfNGqiyOi1irjarmnx4x+J+6WZZ0kYLGu1eU6L3e0js/qjdW8bEmjMt1c+CkyOjmba40xFUd0/idPTVKMHjaeOpdbBVITj3wkpL6EimqKuMSprtm5anduUzE98aMgyagAAAAa3UWcQyLKJ1sR7q7MfxSexR839Ls13bkW6ZqlLwcOvLv02qevn3R1y8+Y3FTx2LnUxTvOcnKT5v+ORR1VTVOsvU7Vqi1RFuiNIiNHQfGwAAduGw8sViIww0XKcnaMVtbbPsRMzpDC5cpt0zXXOkQuvQ2j46ew/XxVpYiS7Ut6gvwx/l8S3x8eLcazzeebY2xVm17lHCiPXvn8QlhJUYBwq01WpuNZKUWrNNJpruae9HyY14SypqmmYqpnSYVtqroz67lU067Pe6Mns/RJ7vB7Oa3EC9h9dH0dbs3pLppbyv+0fmPzH0lWuLws8FiHDFxlCcd8ZJpor5iaZ0l19u7RdpiuiYmJ64dJ8bAAAAAAAAAAAAc6FaWHqqWHlKMlulFtNea2n2JmOMMa6Ka43ao1jv4pxo/Ps1x9fqZbL00VvlWV4x+KeyV+V2+RLsXb9U6U8fFzm1MDZVqneuxuzP+3nPhHL00WxSjV9GvSyp9ayvaErX427W4s43utxFU2tZ3YnTxj9MkyaQABS/SdqH1tnHocM/ZUG1s96puk+aX3V595U5d3fq3Y5R93oPR7Z/u9j2tcfFX6U9X15z5diFkR0IAA7cNh5YrERhhouU5O0YpXbZ9iJmdIYXLlNuma650iF1aF0dHT1D0mLtLESW171BP3Y/wAvj4Ftj48W41nm882xtirMq3KOFuPXvn8QlpKUYAAAAMDNsmoZzR6uZU4zXBtbV8MltXkzCu3TXGlUJONmX8ares1TH2845SgWc9FSbbyWtb8lXb8pxV/mn4kKvB/2S6fF6UzyyKPOP1P7QnNdK4vKW/tlCfVXvxXXjbvvG9vOxDrsXKOcOixtqYmR/p3I17J4T9J/DSmpYAAAAAAAAHbhcPPF11DCxlOct0YptvyR9iJmdIYXLlFuma65iIjrlY+mOjHrWnqJ/wDRi/75L9o/Mn2cLrufRyW0Ok0RrRix/wDU/iPzP0WVhcNDB4dQwkYwhHdGKSS8kWEUxTGkOQuXa7tU11zMzPa7j6wAAET6Q9Teocp6uGft6qah+VcZ+W5c/BkbKvezp0jnK82Hs33u/vVx8FPPvnqj993io8p3owAA78Fg54/FRp4KLnOTsorj/wCF3t7EZU0zVOkNV29RZom5cnSIXXojR0NO0OviLTxEl2pcIr8MOXe+P0LbHx4txrPN57tfbFebVu08KI6u3vn9dSVElSAAAAAAAAADUZppnCZrd46hTbfvJdWX9UbP6mquzbr5wnY+08vH/wBO5MR2c4+k8EUzLoqo1W3l1apT5SSqLwW5/NsjVYNM/LOi8sdKb1PC7RFXhwn8x6QjWP6MsZhr/ZvRVVw6suq/lJJfUj1YVyOXFb2ekuHX8+tPjGv2/TQ4vTGMwcrV8NW8VBzXzjdGmqzcjnTKztbTw7ka03afrp6To1dWlKhK1aLi+6Sa/c1zGnNMpqpqjWmdXC58ZaMrBZbWx8rYGlUqfDCUvqlZGVNFVXKGi7k2bMa3K4jxmITXIejCtimpZzJUofgjaU35/dj9fAl28KqeNfBz2b0ms2/hx43p7Z4R+59PFZWSZDQyKh1ctpqN98t8pfFJ7X4biwt2qLcaUw5HLz7+XVvXqte7qjwhszYhgAABi5nj4ZXgJ1cY7Qgrt/sl3tuyS72Y11xRTNUt2Pj15F2m1bjWZeftQZxPPc1nWxW+WyMeEYrdFeH1d3xKS5cm5VvS9RwsOjEs02qOr1nrlrjWlgG00/kFbUGM6mXx3fem9kYLvk/43s2W7VVydKULOz7OHb37s+Edc+H75Lq0rpajpvC2w/aqNduq1tlyX4Y8vnct7Nim1HDm892ltS9nV61cKY5R2fue/wCzfG5WAAAAAAAAAAAAAAAHxq+8DgqEU9kY/JHzSGftKu2XYfWAAAAAAACoOlTUnrDMPs2Efs6T7dveqbreEd3i33Iq8y9vVbkco+7vOjmzvY2veK4+Krl3U/z9tO1AiE6YAlGjdG1NR1evUvTw6e2fGVt8Yd757l9CRYx5u8epTbV2zbwo3Y419nZ3z+uc+q6csy6nlWDVLAQUIR4Li+9vi+bLeiiKI0pee5GRcyLk3Ls6zLLMmgAAAAAAAAAAAAAAAAAAAAAAAAAEd11qD/D+RylTa9LPsU1+Z75eEVt8bLiaMi77OjXrWux9n++ZEUz8scZ8Ozz5fVQzfWd5bW+LKV6ZEacIdmFw08XXUMLGU5vdGKbb8kfYiZnSGNy5RbpmuuYiI65WRpToz7Sqai8VRi/75L9o/PgT7OH13Po5HaXSWNJt4n/afxH5n6dazKNKNCko0UoxirKKSSSXBJbkWEREcIchVVVVM1VTrMuZ9YgAAAAAAAAAAAAAAAAAAAAAAAAAAUfqvGVdYaoksvi5Rh7OnG6jsT2y7TSvJ3fhZcCnvVVXrnwvRtm2bWzcOJuzpM8Znn5cOyPXXtbrI+i2pValndRQX/Lp9qXg5PYvJM3W8GZ+eVfmdKLdPw49Os9s8I+nOfRYuTZHQySj1cspxhfe98pfFJ7WTrdqmiNKYcplZ1/Kq3r1Uz9o8I5NibEQAAAAAAAAAAAAAAAAAAAAAAAAAAAAA//Z"/>
          <p:cNvSpPr>
            <a:spLocks noChangeAspect="1" noChangeArrowheads="1"/>
          </p:cNvSpPr>
          <p:nvPr/>
        </p:nvSpPr>
        <p:spPr bwMode="auto">
          <a:xfrm>
            <a:off x="433705" y="-2545398"/>
            <a:ext cx="54102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Open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problem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3</a:t>
            </a:r>
            <a:endParaRPr lang="en-US" dirty="0"/>
          </a:p>
        </p:txBody>
      </p:sp>
      <p:sp>
        <p:nvSpPr>
          <p:cNvPr id="6155" name="AutoShape 11" descr="Image result for check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" name="AutoShape 13" descr="Image result for check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Inhaltsplatzhalter 2"/>
          <p:cNvSpPr txBox="1">
            <a:spLocks/>
          </p:cNvSpPr>
          <p:nvPr/>
        </p:nvSpPr>
        <p:spPr>
          <a:xfrm>
            <a:off x="416802" y="1290363"/>
            <a:ext cx="8514548" cy="1435409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de-CH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Conjecture</a:t>
            </a: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de-CH" sz="2400" dirty="0" smtClean="0"/>
              <a:t>       has                   </a:t>
            </a:r>
            <a:r>
              <a:rPr lang="de-CH" sz="2400" dirty="0" err="1" smtClean="0"/>
              <a:t>edge-disjoint</a:t>
            </a:r>
            <a:r>
              <a:rPr lang="de-CH" sz="2400" dirty="0" smtClean="0"/>
              <a:t> </a:t>
            </a:r>
            <a:r>
              <a:rPr lang="de-CH" sz="2400" dirty="0" err="1" smtClean="0"/>
              <a:t>symmetric</a:t>
            </a:r>
            <a:r>
              <a:rPr lang="de-CH" sz="2400" dirty="0" smtClean="0"/>
              <a:t> </a:t>
            </a:r>
            <a:r>
              <a:rPr lang="de-CH" sz="2400" dirty="0" err="1" smtClean="0"/>
              <a:t>chain</a:t>
            </a:r>
            <a:r>
              <a:rPr lang="de-CH" sz="2400" dirty="0" smtClean="0"/>
              <a:t> </a:t>
            </a:r>
            <a:r>
              <a:rPr lang="de-CH" sz="2400" dirty="0" err="1" smtClean="0"/>
              <a:t>decompositions</a:t>
            </a:r>
            <a:endParaRPr lang="de-CH" sz="2400" dirty="0" smtClean="0"/>
          </a:p>
          <a:p>
            <a:pPr marL="342900" indent="-342900">
              <a:spcBef>
                <a:spcPct val="20000"/>
              </a:spcBef>
              <a:defRPr/>
            </a:pPr>
            <a:r>
              <a:rPr lang="de-CH" sz="2400" dirty="0" err="1" smtClean="0"/>
              <a:t>for</a:t>
            </a:r>
            <a:r>
              <a:rPr lang="de-CH" sz="2400" dirty="0" smtClean="0"/>
              <a:t> all            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3121" y="2261598"/>
            <a:ext cx="6826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486" y="1800238"/>
            <a:ext cx="410845" cy="33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998" y="1840932"/>
            <a:ext cx="1139825" cy="34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Freeform 447"/>
          <p:cNvSpPr>
            <a:spLocks/>
          </p:cNvSpPr>
          <p:nvPr/>
        </p:nvSpPr>
        <p:spPr bwMode="auto">
          <a:xfrm>
            <a:off x="6184590" y="2922380"/>
            <a:ext cx="2378075" cy="3154362"/>
          </a:xfrm>
          <a:custGeom>
            <a:avLst/>
            <a:gdLst/>
            <a:ahLst/>
            <a:cxnLst>
              <a:cxn ang="0">
                <a:pos x="715" y="0"/>
              </a:cxn>
              <a:cxn ang="0">
                <a:pos x="519" y="274"/>
              </a:cxn>
              <a:cxn ang="0">
                <a:pos x="283" y="557"/>
              </a:cxn>
              <a:cxn ang="0">
                <a:pos x="0" y="850"/>
              </a:cxn>
              <a:cxn ang="0">
                <a:pos x="0" y="1114"/>
              </a:cxn>
              <a:cxn ang="0">
                <a:pos x="303" y="1407"/>
              </a:cxn>
              <a:cxn ang="0">
                <a:pos x="519" y="1709"/>
              </a:cxn>
              <a:cxn ang="0">
                <a:pos x="720" y="1987"/>
              </a:cxn>
              <a:cxn ang="0">
                <a:pos x="931" y="1704"/>
              </a:cxn>
              <a:cxn ang="0">
                <a:pos x="1200" y="1407"/>
              </a:cxn>
              <a:cxn ang="0">
                <a:pos x="1498" y="1114"/>
              </a:cxn>
              <a:cxn ang="0">
                <a:pos x="1498" y="855"/>
              </a:cxn>
              <a:cxn ang="0">
                <a:pos x="1195" y="562"/>
              </a:cxn>
              <a:cxn ang="0">
                <a:pos x="931" y="264"/>
              </a:cxn>
              <a:cxn ang="0">
                <a:pos x="715" y="0"/>
              </a:cxn>
            </a:cxnLst>
            <a:rect l="0" t="0" r="r" b="b"/>
            <a:pathLst>
              <a:path w="1498" h="1987">
                <a:moveTo>
                  <a:pt x="715" y="0"/>
                </a:moveTo>
                <a:lnTo>
                  <a:pt x="519" y="274"/>
                </a:lnTo>
                <a:lnTo>
                  <a:pt x="283" y="557"/>
                </a:lnTo>
                <a:lnTo>
                  <a:pt x="0" y="850"/>
                </a:lnTo>
                <a:lnTo>
                  <a:pt x="0" y="1114"/>
                </a:lnTo>
                <a:lnTo>
                  <a:pt x="303" y="1407"/>
                </a:lnTo>
                <a:lnTo>
                  <a:pt x="519" y="1709"/>
                </a:lnTo>
                <a:lnTo>
                  <a:pt x="720" y="1987"/>
                </a:lnTo>
                <a:lnTo>
                  <a:pt x="931" y="1704"/>
                </a:lnTo>
                <a:lnTo>
                  <a:pt x="1200" y="1407"/>
                </a:lnTo>
                <a:lnTo>
                  <a:pt x="1498" y="1114"/>
                </a:lnTo>
                <a:lnTo>
                  <a:pt x="1498" y="855"/>
                </a:lnTo>
                <a:lnTo>
                  <a:pt x="1195" y="562"/>
                </a:lnTo>
                <a:lnTo>
                  <a:pt x="931" y="264"/>
                </a:lnTo>
                <a:lnTo>
                  <a:pt x="71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444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1" name="Gruppieren 80"/>
          <p:cNvGrpSpPr/>
          <p:nvPr/>
        </p:nvGrpSpPr>
        <p:grpSpPr>
          <a:xfrm>
            <a:off x="6180138" y="2916873"/>
            <a:ext cx="2371729" cy="3157537"/>
            <a:chOff x="642938" y="3361373"/>
            <a:chExt cx="2371729" cy="3157537"/>
          </a:xfrm>
        </p:grpSpPr>
        <p:sp>
          <p:nvSpPr>
            <p:cNvPr id="87" name="Freihandform 86"/>
            <p:cNvSpPr/>
            <p:nvPr/>
          </p:nvSpPr>
          <p:spPr>
            <a:xfrm>
              <a:off x="642938" y="3361373"/>
              <a:ext cx="1152525" cy="3157537"/>
            </a:xfrm>
            <a:custGeom>
              <a:avLst/>
              <a:gdLst>
                <a:gd name="connsiteX0" fmla="*/ 1133475 w 1152525"/>
                <a:gd name="connsiteY0" fmla="*/ 0 h 3190875"/>
                <a:gd name="connsiteX1" fmla="*/ 823912 w 1152525"/>
                <a:gd name="connsiteY1" fmla="*/ 481012 h 3190875"/>
                <a:gd name="connsiteX2" fmla="*/ 466725 w 1152525"/>
                <a:gd name="connsiteY2" fmla="*/ 914400 h 3190875"/>
                <a:gd name="connsiteX3" fmla="*/ 0 w 1152525"/>
                <a:gd name="connsiteY3" fmla="*/ 1390650 h 3190875"/>
                <a:gd name="connsiteX4" fmla="*/ 4762 w 1152525"/>
                <a:gd name="connsiteY4" fmla="*/ 1819275 h 3190875"/>
                <a:gd name="connsiteX5" fmla="*/ 485775 w 1152525"/>
                <a:gd name="connsiteY5" fmla="*/ 2290762 h 3190875"/>
                <a:gd name="connsiteX6" fmla="*/ 833437 w 1152525"/>
                <a:gd name="connsiteY6" fmla="*/ 2733675 h 3190875"/>
                <a:gd name="connsiteX7" fmla="*/ 1152525 w 1152525"/>
                <a:gd name="connsiteY7" fmla="*/ 3190875 h 3190875"/>
                <a:gd name="connsiteX8" fmla="*/ 1152525 w 1152525"/>
                <a:gd name="connsiteY8" fmla="*/ 3190875 h 3190875"/>
                <a:gd name="connsiteX0" fmla="*/ 1152525 w 1152525"/>
                <a:gd name="connsiteY0" fmla="*/ 0 h 3162300"/>
                <a:gd name="connsiteX1" fmla="*/ 823912 w 1152525"/>
                <a:gd name="connsiteY1" fmla="*/ 452437 h 3162300"/>
                <a:gd name="connsiteX2" fmla="*/ 466725 w 1152525"/>
                <a:gd name="connsiteY2" fmla="*/ 885825 h 3162300"/>
                <a:gd name="connsiteX3" fmla="*/ 0 w 1152525"/>
                <a:gd name="connsiteY3" fmla="*/ 1362075 h 3162300"/>
                <a:gd name="connsiteX4" fmla="*/ 4762 w 1152525"/>
                <a:gd name="connsiteY4" fmla="*/ 1790700 h 3162300"/>
                <a:gd name="connsiteX5" fmla="*/ 485775 w 1152525"/>
                <a:gd name="connsiteY5" fmla="*/ 2262187 h 3162300"/>
                <a:gd name="connsiteX6" fmla="*/ 833437 w 1152525"/>
                <a:gd name="connsiteY6" fmla="*/ 2705100 h 3162300"/>
                <a:gd name="connsiteX7" fmla="*/ 1152525 w 1152525"/>
                <a:gd name="connsiteY7" fmla="*/ 3162300 h 3162300"/>
                <a:gd name="connsiteX8" fmla="*/ 1152525 w 1152525"/>
                <a:gd name="connsiteY8" fmla="*/ 3162300 h 3162300"/>
                <a:gd name="connsiteX0" fmla="*/ 1152525 w 1352550"/>
                <a:gd name="connsiteY0" fmla="*/ 0 h 3162300"/>
                <a:gd name="connsiteX1" fmla="*/ 823912 w 1352550"/>
                <a:gd name="connsiteY1" fmla="*/ 452437 h 3162300"/>
                <a:gd name="connsiteX2" fmla="*/ 466725 w 1352550"/>
                <a:gd name="connsiteY2" fmla="*/ 885825 h 3162300"/>
                <a:gd name="connsiteX3" fmla="*/ 0 w 1352550"/>
                <a:gd name="connsiteY3" fmla="*/ 1362075 h 3162300"/>
                <a:gd name="connsiteX4" fmla="*/ 4762 w 1352550"/>
                <a:gd name="connsiteY4" fmla="*/ 1790700 h 3162300"/>
                <a:gd name="connsiteX5" fmla="*/ 485775 w 1352550"/>
                <a:gd name="connsiteY5" fmla="*/ 2262187 h 3162300"/>
                <a:gd name="connsiteX6" fmla="*/ 833437 w 1352550"/>
                <a:gd name="connsiteY6" fmla="*/ 2705100 h 3162300"/>
                <a:gd name="connsiteX7" fmla="*/ 1152525 w 1352550"/>
                <a:gd name="connsiteY7" fmla="*/ 3162300 h 3162300"/>
                <a:gd name="connsiteX8" fmla="*/ 1352550 w 1352550"/>
                <a:gd name="connsiteY8" fmla="*/ 3043237 h 3162300"/>
                <a:gd name="connsiteX0" fmla="*/ 1152525 w 1352550"/>
                <a:gd name="connsiteY0" fmla="*/ 0 h 3043237"/>
                <a:gd name="connsiteX1" fmla="*/ 823912 w 1352550"/>
                <a:gd name="connsiteY1" fmla="*/ 452437 h 3043237"/>
                <a:gd name="connsiteX2" fmla="*/ 466725 w 1352550"/>
                <a:gd name="connsiteY2" fmla="*/ 885825 h 3043237"/>
                <a:gd name="connsiteX3" fmla="*/ 0 w 1352550"/>
                <a:gd name="connsiteY3" fmla="*/ 1362075 h 3043237"/>
                <a:gd name="connsiteX4" fmla="*/ 4762 w 1352550"/>
                <a:gd name="connsiteY4" fmla="*/ 1790700 h 3043237"/>
                <a:gd name="connsiteX5" fmla="*/ 485775 w 1352550"/>
                <a:gd name="connsiteY5" fmla="*/ 2262187 h 3043237"/>
                <a:gd name="connsiteX6" fmla="*/ 833437 w 1352550"/>
                <a:gd name="connsiteY6" fmla="*/ 2705100 h 3043237"/>
                <a:gd name="connsiteX7" fmla="*/ 1352550 w 1352550"/>
                <a:gd name="connsiteY7" fmla="*/ 3043237 h 3043237"/>
                <a:gd name="connsiteX0" fmla="*/ 1152525 w 1152525"/>
                <a:gd name="connsiteY0" fmla="*/ 0 h 3157537"/>
                <a:gd name="connsiteX1" fmla="*/ 823912 w 1152525"/>
                <a:gd name="connsiteY1" fmla="*/ 452437 h 3157537"/>
                <a:gd name="connsiteX2" fmla="*/ 466725 w 1152525"/>
                <a:gd name="connsiteY2" fmla="*/ 885825 h 3157537"/>
                <a:gd name="connsiteX3" fmla="*/ 0 w 1152525"/>
                <a:gd name="connsiteY3" fmla="*/ 1362075 h 3157537"/>
                <a:gd name="connsiteX4" fmla="*/ 4762 w 1152525"/>
                <a:gd name="connsiteY4" fmla="*/ 1790700 h 3157537"/>
                <a:gd name="connsiteX5" fmla="*/ 485775 w 1152525"/>
                <a:gd name="connsiteY5" fmla="*/ 2262187 h 3157537"/>
                <a:gd name="connsiteX6" fmla="*/ 833437 w 1152525"/>
                <a:gd name="connsiteY6" fmla="*/ 2705100 h 3157537"/>
                <a:gd name="connsiteX7" fmla="*/ 1152525 w 1152525"/>
                <a:gd name="connsiteY7" fmla="*/ 3157537 h 315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2525" h="3157537">
                  <a:moveTo>
                    <a:pt x="1152525" y="0"/>
                  </a:moveTo>
                  <a:lnTo>
                    <a:pt x="823912" y="452437"/>
                  </a:lnTo>
                  <a:lnTo>
                    <a:pt x="466725" y="885825"/>
                  </a:lnTo>
                  <a:lnTo>
                    <a:pt x="0" y="1362075"/>
                  </a:lnTo>
                  <a:cubicBezTo>
                    <a:pt x="1587" y="1504950"/>
                    <a:pt x="3175" y="1647825"/>
                    <a:pt x="4762" y="1790700"/>
                  </a:cubicBezTo>
                  <a:lnTo>
                    <a:pt x="485775" y="2262187"/>
                  </a:lnTo>
                  <a:lnTo>
                    <a:pt x="833437" y="2705100"/>
                  </a:lnTo>
                  <a:lnTo>
                    <a:pt x="1152525" y="3157537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ihandform 87"/>
            <p:cNvSpPr/>
            <p:nvPr/>
          </p:nvSpPr>
          <p:spPr>
            <a:xfrm>
              <a:off x="966788" y="3804285"/>
              <a:ext cx="842962" cy="2262188"/>
            </a:xfrm>
            <a:custGeom>
              <a:avLst/>
              <a:gdLst>
                <a:gd name="connsiteX0" fmla="*/ 842962 w 842962"/>
                <a:gd name="connsiteY0" fmla="*/ 0 h 2262188"/>
                <a:gd name="connsiteX1" fmla="*/ 504825 w 842962"/>
                <a:gd name="connsiteY1" fmla="*/ 447675 h 2262188"/>
                <a:gd name="connsiteX2" fmla="*/ 0 w 842962"/>
                <a:gd name="connsiteY2" fmla="*/ 904875 h 2262188"/>
                <a:gd name="connsiteX3" fmla="*/ 9525 w 842962"/>
                <a:gd name="connsiteY3" fmla="*/ 1352550 h 2262188"/>
                <a:gd name="connsiteX4" fmla="*/ 514350 w 842962"/>
                <a:gd name="connsiteY4" fmla="*/ 1819275 h 2262188"/>
                <a:gd name="connsiteX5" fmla="*/ 823912 w 842962"/>
                <a:gd name="connsiteY5" fmla="*/ 2262188 h 226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2962" h="2262188">
                  <a:moveTo>
                    <a:pt x="842962" y="0"/>
                  </a:moveTo>
                  <a:lnTo>
                    <a:pt x="504825" y="447675"/>
                  </a:lnTo>
                  <a:lnTo>
                    <a:pt x="0" y="904875"/>
                  </a:lnTo>
                  <a:lnTo>
                    <a:pt x="9525" y="1352550"/>
                  </a:lnTo>
                  <a:lnTo>
                    <a:pt x="514350" y="1819275"/>
                  </a:lnTo>
                  <a:lnTo>
                    <a:pt x="823912" y="2262188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ihandform 88"/>
            <p:cNvSpPr/>
            <p:nvPr/>
          </p:nvSpPr>
          <p:spPr>
            <a:xfrm>
              <a:off x="1285875" y="3799523"/>
              <a:ext cx="842963" cy="2266950"/>
            </a:xfrm>
            <a:custGeom>
              <a:avLst/>
              <a:gdLst>
                <a:gd name="connsiteX0" fmla="*/ 833438 w 842963"/>
                <a:gd name="connsiteY0" fmla="*/ 0 h 2266950"/>
                <a:gd name="connsiteX1" fmla="*/ 514350 w 842963"/>
                <a:gd name="connsiteY1" fmla="*/ 452437 h 2266950"/>
                <a:gd name="connsiteX2" fmla="*/ 0 w 842963"/>
                <a:gd name="connsiteY2" fmla="*/ 919162 h 2266950"/>
                <a:gd name="connsiteX3" fmla="*/ 19050 w 842963"/>
                <a:gd name="connsiteY3" fmla="*/ 1357312 h 2266950"/>
                <a:gd name="connsiteX4" fmla="*/ 542925 w 842963"/>
                <a:gd name="connsiteY4" fmla="*/ 1814512 h 2266950"/>
                <a:gd name="connsiteX5" fmla="*/ 842963 w 842963"/>
                <a:gd name="connsiteY5" fmla="*/ 2266950 h 226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2963" h="2266950">
                  <a:moveTo>
                    <a:pt x="833438" y="0"/>
                  </a:moveTo>
                  <a:lnTo>
                    <a:pt x="514350" y="452437"/>
                  </a:lnTo>
                  <a:lnTo>
                    <a:pt x="0" y="919162"/>
                  </a:lnTo>
                  <a:lnTo>
                    <a:pt x="19050" y="1357312"/>
                  </a:lnTo>
                  <a:lnTo>
                    <a:pt x="542925" y="1814512"/>
                  </a:lnTo>
                  <a:lnTo>
                    <a:pt x="842963" y="2266950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ihandform 89"/>
            <p:cNvSpPr/>
            <p:nvPr/>
          </p:nvSpPr>
          <p:spPr>
            <a:xfrm>
              <a:off x="1647825" y="4242435"/>
              <a:ext cx="514350" cy="1371600"/>
            </a:xfrm>
            <a:custGeom>
              <a:avLst/>
              <a:gdLst>
                <a:gd name="connsiteX0" fmla="*/ 514350 w 514350"/>
                <a:gd name="connsiteY0" fmla="*/ 0 h 1371600"/>
                <a:gd name="connsiteX1" fmla="*/ 0 w 514350"/>
                <a:gd name="connsiteY1" fmla="*/ 485775 h 1371600"/>
                <a:gd name="connsiteX2" fmla="*/ 4763 w 514350"/>
                <a:gd name="connsiteY2" fmla="*/ 914400 h 1371600"/>
                <a:gd name="connsiteX3" fmla="*/ 514350 w 51435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1371600">
                  <a:moveTo>
                    <a:pt x="514350" y="0"/>
                  </a:moveTo>
                  <a:lnTo>
                    <a:pt x="0" y="485775"/>
                  </a:lnTo>
                  <a:cubicBezTo>
                    <a:pt x="1588" y="628650"/>
                    <a:pt x="3175" y="771525"/>
                    <a:pt x="4763" y="914400"/>
                  </a:cubicBezTo>
                  <a:lnTo>
                    <a:pt x="514350" y="1371600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ihandform 90"/>
            <p:cNvSpPr/>
            <p:nvPr/>
          </p:nvSpPr>
          <p:spPr>
            <a:xfrm>
              <a:off x="1966913" y="4251960"/>
              <a:ext cx="595312" cy="1362075"/>
            </a:xfrm>
            <a:custGeom>
              <a:avLst/>
              <a:gdLst>
                <a:gd name="connsiteX0" fmla="*/ 547687 w 595312"/>
                <a:gd name="connsiteY0" fmla="*/ 0 h 1362075"/>
                <a:gd name="connsiteX1" fmla="*/ 14287 w 595312"/>
                <a:gd name="connsiteY1" fmla="*/ 481013 h 1362075"/>
                <a:gd name="connsiteX2" fmla="*/ 0 w 595312"/>
                <a:gd name="connsiteY2" fmla="*/ 890588 h 1362075"/>
                <a:gd name="connsiteX3" fmla="*/ 595312 w 595312"/>
                <a:gd name="connsiteY3" fmla="*/ 1362075 h 136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312" h="1362075">
                  <a:moveTo>
                    <a:pt x="547687" y="0"/>
                  </a:moveTo>
                  <a:lnTo>
                    <a:pt x="14287" y="481013"/>
                  </a:lnTo>
                  <a:lnTo>
                    <a:pt x="0" y="890588"/>
                  </a:lnTo>
                  <a:lnTo>
                    <a:pt x="595312" y="1362075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ihandform 91"/>
            <p:cNvSpPr/>
            <p:nvPr/>
          </p:nvSpPr>
          <p:spPr>
            <a:xfrm>
              <a:off x="2338392" y="4732973"/>
              <a:ext cx="4762" cy="381017"/>
            </a:xfrm>
            <a:custGeom>
              <a:avLst/>
              <a:gdLst>
                <a:gd name="connsiteX0" fmla="*/ 0 w 14287"/>
                <a:gd name="connsiteY0" fmla="*/ 0 h 404813"/>
                <a:gd name="connsiteX1" fmla="*/ 14287 w 14287"/>
                <a:gd name="connsiteY1" fmla="*/ 404813 h 404813"/>
                <a:gd name="connsiteX0" fmla="*/ 0 w 4762"/>
                <a:gd name="connsiteY0" fmla="*/ 0 h 390526"/>
                <a:gd name="connsiteX1" fmla="*/ 4762 w 4762"/>
                <a:gd name="connsiteY1" fmla="*/ 390526 h 390526"/>
                <a:gd name="connsiteX0" fmla="*/ 0 w 20002"/>
                <a:gd name="connsiteY0" fmla="*/ 0 h 9878"/>
                <a:gd name="connsiteX1" fmla="*/ 20002 w 20002"/>
                <a:gd name="connsiteY1" fmla="*/ 9878 h 9878"/>
                <a:gd name="connsiteX0" fmla="*/ 4999 w 4999"/>
                <a:gd name="connsiteY0" fmla="*/ 0 h 9877"/>
                <a:gd name="connsiteX1" fmla="*/ 0 w 4999"/>
                <a:gd name="connsiteY1" fmla="*/ 9877 h 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99" h="9877">
                  <a:moveTo>
                    <a:pt x="4999" y="0"/>
                  </a:moveTo>
                  <a:lnTo>
                    <a:pt x="0" y="9877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ihandform 92"/>
            <p:cNvSpPr/>
            <p:nvPr/>
          </p:nvSpPr>
          <p:spPr>
            <a:xfrm>
              <a:off x="2671768" y="4737736"/>
              <a:ext cx="4762" cy="381017"/>
            </a:xfrm>
            <a:custGeom>
              <a:avLst/>
              <a:gdLst>
                <a:gd name="connsiteX0" fmla="*/ 0 w 14287"/>
                <a:gd name="connsiteY0" fmla="*/ 0 h 404813"/>
                <a:gd name="connsiteX1" fmla="*/ 14287 w 14287"/>
                <a:gd name="connsiteY1" fmla="*/ 404813 h 404813"/>
                <a:gd name="connsiteX0" fmla="*/ 0 w 4762"/>
                <a:gd name="connsiteY0" fmla="*/ 0 h 390526"/>
                <a:gd name="connsiteX1" fmla="*/ 4762 w 4762"/>
                <a:gd name="connsiteY1" fmla="*/ 390526 h 390526"/>
                <a:gd name="connsiteX0" fmla="*/ 0 w 20002"/>
                <a:gd name="connsiteY0" fmla="*/ 0 h 9878"/>
                <a:gd name="connsiteX1" fmla="*/ 20002 w 20002"/>
                <a:gd name="connsiteY1" fmla="*/ 9878 h 9878"/>
                <a:gd name="connsiteX0" fmla="*/ 4999 w 4999"/>
                <a:gd name="connsiteY0" fmla="*/ 0 h 9877"/>
                <a:gd name="connsiteX1" fmla="*/ 0 w 4999"/>
                <a:gd name="connsiteY1" fmla="*/ 9877 h 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99" h="9877">
                  <a:moveTo>
                    <a:pt x="4999" y="0"/>
                  </a:moveTo>
                  <a:lnTo>
                    <a:pt x="0" y="9877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ihandform 93"/>
            <p:cNvSpPr/>
            <p:nvPr/>
          </p:nvSpPr>
          <p:spPr>
            <a:xfrm>
              <a:off x="3009905" y="4728212"/>
              <a:ext cx="4762" cy="381017"/>
            </a:xfrm>
            <a:custGeom>
              <a:avLst/>
              <a:gdLst>
                <a:gd name="connsiteX0" fmla="*/ 0 w 14287"/>
                <a:gd name="connsiteY0" fmla="*/ 0 h 404813"/>
                <a:gd name="connsiteX1" fmla="*/ 14287 w 14287"/>
                <a:gd name="connsiteY1" fmla="*/ 404813 h 404813"/>
                <a:gd name="connsiteX0" fmla="*/ 0 w 4762"/>
                <a:gd name="connsiteY0" fmla="*/ 0 h 390526"/>
                <a:gd name="connsiteX1" fmla="*/ 4762 w 4762"/>
                <a:gd name="connsiteY1" fmla="*/ 390526 h 390526"/>
                <a:gd name="connsiteX0" fmla="*/ 0 w 20002"/>
                <a:gd name="connsiteY0" fmla="*/ 0 h 9878"/>
                <a:gd name="connsiteX1" fmla="*/ 20002 w 20002"/>
                <a:gd name="connsiteY1" fmla="*/ 9878 h 9878"/>
                <a:gd name="connsiteX0" fmla="*/ 4999 w 4999"/>
                <a:gd name="connsiteY0" fmla="*/ 0 h 9877"/>
                <a:gd name="connsiteX1" fmla="*/ 0 w 4999"/>
                <a:gd name="connsiteY1" fmla="*/ 9877 h 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99" h="9877">
                  <a:moveTo>
                    <a:pt x="4999" y="0"/>
                  </a:moveTo>
                  <a:lnTo>
                    <a:pt x="0" y="9877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Oval 409"/>
          <p:cNvSpPr>
            <a:spLocks noChangeArrowheads="1"/>
          </p:cNvSpPr>
          <p:nvPr/>
        </p:nvSpPr>
        <p:spPr bwMode="auto">
          <a:xfrm>
            <a:off x="7273615" y="286205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Oval 416"/>
          <p:cNvSpPr>
            <a:spLocks noChangeArrowheads="1"/>
          </p:cNvSpPr>
          <p:nvPr/>
        </p:nvSpPr>
        <p:spPr bwMode="auto">
          <a:xfrm>
            <a:off x="6600515" y="376058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Oval 417"/>
          <p:cNvSpPr>
            <a:spLocks noChangeArrowheads="1"/>
          </p:cNvSpPr>
          <p:nvPr/>
        </p:nvSpPr>
        <p:spPr bwMode="auto">
          <a:xfrm>
            <a:off x="6978340" y="375740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Oval 418"/>
          <p:cNvSpPr>
            <a:spLocks noChangeArrowheads="1"/>
          </p:cNvSpPr>
          <p:nvPr/>
        </p:nvSpPr>
        <p:spPr bwMode="auto">
          <a:xfrm>
            <a:off x="7308540" y="376216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Oval 419"/>
          <p:cNvSpPr>
            <a:spLocks noChangeArrowheads="1"/>
          </p:cNvSpPr>
          <p:nvPr/>
        </p:nvSpPr>
        <p:spPr bwMode="auto">
          <a:xfrm>
            <a:off x="7649852" y="376216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Oval 420"/>
          <p:cNvSpPr>
            <a:spLocks noChangeArrowheads="1"/>
          </p:cNvSpPr>
          <p:nvPr/>
        </p:nvSpPr>
        <p:spPr bwMode="auto">
          <a:xfrm>
            <a:off x="8019740" y="376693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Oval 421"/>
          <p:cNvSpPr>
            <a:spLocks noChangeArrowheads="1"/>
          </p:cNvSpPr>
          <p:nvPr/>
        </p:nvSpPr>
        <p:spPr bwMode="auto">
          <a:xfrm>
            <a:off x="6143315" y="423048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Oval 422"/>
          <p:cNvSpPr>
            <a:spLocks noChangeArrowheads="1"/>
          </p:cNvSpPr>
          <p:nvPr/>
        </p:nvSpPr>
        <p:spPr bwMode="auto">
          <a:xfrm>
            <a:off x="6465577" y="422730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Oval 423"/>
          <p:cNvSpPr>
            <a:spLocks noChangeArrowheads="1"/>
          </p:cNvSpPr>
          <p:nvPr/>
        </p:nvSpPr>
        <p:spPr bwMode="auto">
          <a:xfrm>
            <a:off x="6795777" y="423206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Oval 424"/>
          <p:cNvSpPr>
            <a:spLocks noChangeArrowheads="1"/>
          </p:cNvSpPr>
          <p:nvPr/>
        </p:nvSpPr>
        <p:spPr bwMode="auto">
          <a:xfrm>
            <a:off x="7137090" y="423206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Oval 425"/>
          <p:cNvSpPr>
            <a:spLocks noChangeArrowheads="1"/>
          </p:cNvSpPr>
          <p:nvPr/>
        </p:nvSpPr>
        <p:spPr bwMode="auto">
          <a:xfrm>
            <a:off x="7467290" y="423683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Oval 426"/>
          <p:cNvSpPr>
            <a:spLocks noChangeArrowheads="1"/>
          </p:cNvSpPr>
          <p:nvPr/>
        </p:nvSpPr>
        <p:spPr bwMode="auto">
          <a:xfrm>
            <a:off x="7821302" y="423683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Oval 427"/>
          <p:cNvSpPr>
            <a:spLocks noChangeArrowheads="1"/>
          </p:cNvSpPr>
          <p:nvPr/>
        </p:nvSpPr>
        <p:spPr bwMode="auto">
          <a:xfrm>
            <a:off x="8162615" y="423683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428"/>
          <p:cNvSpPr>
            <a:spLocks noChangeArrowheads="1"/>
          </p:cNvSpPr>
          <p:nvPr/>
        </p:nvSpPr>
        <p:spPr bwMode="auto">
          <a:xfrm>
            <a:off x="8492815" y="424159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Oval 429"/>
          <p:cNvSpPr>
            <a:spLocks noChangeArrowheads="1"/>
          </p:cNvSpPr>
          <p:nvPr/>
        </p:nvSpPr>
        <p:spPr bwMode="auto">
          <a:xfrm flipV="1">
            <a:off x="7278377" y="602276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Oval 433"/>
          <p:cNvSpPr>
            <a:spLocks noChangeArrowheads="1"/>
          </p:cNvSpPr>
          <p:nvPr/>
        </p:nvSpPr>
        <p:spPr bwMode="auto">
          <a:xfrm flipV="1">
            <a:off x="6613215" y="512424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Oval 434"/>
          <p:cNvSpPr>
            <a:spLocks noChangeArrowheads="1"/>
          </p:cNvSpPr>
          <p:nvPr/>
        </p:nvSpPr>
        <p:spPr bwMode="auto">
          <a:xfrm flipV="1">
            <a:off x="6983102" y="512741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Oval 435"/>
          <p:cNvSpPr>
            <a:spLocks noChangeArrowheads="1"/>
          </p:cNvSpPr>
          <p:nvPr/>
        </p:nvSpPr>
        <p:spPr bwMode="auto">
          <a:xfrm flipV="1">
            <a:off x="7313302" y="512265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Oval 436"/>
          <p:cNvSpPr>
            <a:spLocks noChangeArrowheads="1"/>
          </p:cNvSpPr>
          <p:nvPr/>
        </p:nvSpPr>
        <p:spPr bwMode="auto">
          <a:xfrm flipV="1">
            <a:off x="7654615" y="512265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Oval 437"/>
          <p:cNvSpPr>
            <a:spLocks noChangeArrowheads="1"/>
          </p:cNvSpPr>
          <p:nvPr/>
        </p:nvSpPr>
        <p:spPr bwMode="auto">
          <a:xfrm flipV="1">
            <a:off x="8040377" y="511789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Oval 438"/>
          <p:cNvSpPr>
            <a:spLocks noChangeArrowheads="1"/>
          </p:cNvSpPr>
          <p:nvPr/>
        </p:nvSpPr>
        <p:spPr bwMode="auto">
          <a:xfrm flipV="1">
            <a:off x="6148077" y="465434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Oval 439"/>
          <p:cNvSpPr>
            <a:spLocks noChangeArrowheads="1"/>
          </p:cNvSpPr>
          <p:nvPr/>
        </p:nvSpPr>
        <p:spPr bwMode="auto">
          <a:xfrm flipV="1">
            <a:off x="6470340" y="465751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Oval 440"/>
          <p:cNvSpPr>
            <a:spLocks noChangeArrowheads="1"/>
          </p:cNvSpPr>
          <p:nvPr/>
        </p:nvSpPr>
        <p:spPr bwMode="auto">
          <a:xfrm flipV="1">
            <a:off x="6800540" y="465275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Oval 441"/>
          <p:cNvSpPr>
            <a:spLocks noChangeArrowheads="1"/>
          </p:cNvSpPr>
          <p:nvPr/>
        </p:nvSpPr>
        <p:spPr bwMode="auto">
          <a:xfrm flipV="1">
            <a:off x="7141852" y="465275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Oval 442"/>
          <p:cNvSpPr>
            <a:spLocks noChangeArrowheads="1"/>
          </p:cNvSpPr>
          <p:nvPr/>
        </p:nvSpPr>
        <p:spPr bwMode="auto">
          <a:xfrm flipV="1">
            <a:off x="7472052" y="464799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Oval 443"/>
          <p:cNvSpPr>
            <a:spLocks noChangeArrowheads="1"/>
          </p:cNvSpPr>
          <p:nvPr/>
        </p:nvSpPr>
        <p:spPr bwMode="auto">
          <a:xfrm flipV="1">
            <a:off x="7826065" y="464799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Oval 444"/>
          <p:cNvSpPr>
            <a:spLocks noChangeArrowheads="1"/>
          </p:cNvSpPr>
          <p:nvPr/>
        </p:nvSpPr>
        <p:spPr bwMode="auto">
          <a:xfrm flipV="1">
            <a:off x="8167377" y="464799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Oval 445"/>
          <p:cNvSpPr>
            <a:spLocks noChangeArrowheads="1"/>
          </p:cNvSpPr>
          <p:nvPr/>
        </p:nvSpPr>
        <p:spPr bwMode="auto">
          <a:xfrm flipV="1">
            <a:off x="8497577" y="464323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Oval 413"/>
          <p:cNvSpPr>
            <a:spLocks noChangeArrowheads="1"/>
          </p:cNvSpPr>
          <p:nvPr/>
        </p:nvSpPr>
        <p:spPr bwMode="auto">
          <a:xfrm>
            <a:off x="6960877" y="331131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Oval 414"/>
          <p:cNvSpPr>
            <a:spLocks noChangeArrowheads="1"/>
          </p:cNvSpPr>
          <p:nvPr/>
        </p:nvSpPr>
        <p:spPr bwMode="auto">
          <a:xfrm>
            <a:off x="7283140" y="330814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Oval 415"/>
          <p:cNvSpPr>
            <a:spLocks noChangeArrowheads="1"/>
          </p:cNvSpPr>
          <p:nvPr/>
        </p:nvSpPr>
        <p:spPr bwMode="auto">
          <a:xfrm>
            <a:off x="7613340" y="331290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Oval 430"/>
          <p:cNvSpPr>
            <a:spLocks noChangeArrowheads="1"/>
          </p:cNvSpPr>
          <p:nvPr/>
        </p:nvSpPr>
        <p:spPr bwMode="auto">
          <a:xfrm flipV="1">
            <a:off x="6965640" y="5573505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Oval 431"/>
          <p:cNvSpPr>
            <a:spLocks noChangeArrowheads="1"/>
          </p:cNvSpPr>
          <p:nvPr/>
        </p:nvSpPr>
        <p:spPr bwMode="auto">
          <a:xfrm flipV="1">
            <a:off x="7287902" y="557668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Oval 432"/>
          <p:cNvSpPr>
            <a:spLocks noChangeArrowheads="1"/>
          </p:cNvSpPr>
          <p:nvPr/>
        </p:nvSpPr>
        <p:spPr bwMode="auto">
          <a:xfrm flipV="1">
            <a:off x="7618102" y="557191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" name="Gruppieren 180"/>
          <p:cNvGrpSpPr/>
          <p:nvPr/>
        </p:nvGrpSpPr>
        <p:grpSpPr>
          <a:xfrm>
            <a:off x="409759" y="3349625"/>
            <a:ext cx="4581341" cy="498476"/>
            <a:chOff x="409759" y="3349625"/>
            <a:chExt cx="4581341" cy="498476"/>
          </a:xfrm>
        </p:grpSpPr>
        <p:sp>
          <p:nvSpPr>
            <p:cNvPr id="162" name="Inhaltsplatzhalter 2"/>
            <p:cNvSpPr txBox="1">
              <a:spLocks/>
            </p:cNvSpPr>
            <p:nvPr/>
          </p:nvSpPr>
          <p:spPr>
            <a:xfrm>
              <a:off x="409759" y="3349625"/>
              <a:ext cx="4581341" cy="498476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400" dirty="0" smtClean="0"/>
                <a:t>first open case is</a:t>
              </a:r>
              <a:br>
                <a:rPr lang="en-US" sz="2400" dirty="0" smtClean="0"/>
              </a:br>
              <a:r>
                <a:rPr lang="en-US" sz="2400" dirty="0" smtClean="0"/>
                <a:t>(five SCDs)</a:t>
              </a:r>
            </a:p>
          </p:txBody>
        </p:sp>
        <p:pic>
          <p:nvPicPr>
            <p:cNvPr id="17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78150" y="3426554"/>
              <a:ext cx="727075" cy="311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0" name="Gruppieren 179"/>
          <p:cNvGrpSpPr/>
          <p:nvPr/>
        </p:nvGrpSpPr>
        <p:grpSpPr>
          <a:xfrm>
            <a:off x="409759" y="2828925"/>
            <a:ext cx="2371541" cy="498476"/>
            <a:chOff x="409759" y="2828925"/>
            <a:chExt cx="2371541" cy="498476"/>
          </a:xfrm>
        </p:grpSpPr>
        <p:sp>
          <p:nvSpPr>
            <p:cNvPr id="178" name="Inhaltsplatzhalter 2"/>
            <p:cNvSpPr txBox="1">
              <a:spLocks/>
            </p:cNvSpPr>
            <p:nvPr/>
          </p:nvSpPr>
          <p:spPr>
            <a:xfrm>
              <a:off x="409759" y="2828925"/>
              <a:ext cx="2371541" cy="498476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400" dirty="0" smtClean="0"/>
                <a:t>true for</a:t>
              </a:r>
              <a:endParaRPr lang="en-US" b="1" i="1" dirty="0" smtClean="0"/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60550" y="2909094"/>
              <a:ext cx="819150" cy="307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035484" y="2493308"/>
            <a:ext cx="2885256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Thank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you</a:t>
            </a:r>
            <a:r>
              <a:rPr lang="de-CH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 smtClean="0">
                <a:solidFill>
                  <a:prstClr val="black"/>
                </a:solidFill>
                <a:cs typeface="Arial" pitchFamily="34" charset="0"/>
              </a:rPr>
              <a:t>The </a:t>
            </a:r>
            <a:r>
              <a:rPr lang="de-CH" dirty="0" err="1" smtClean="0">
                <a:solidFill>
                  <a:prstClr val="black"/>
                </a:solidFill>
                <a:cs typeface="Arial" pitchFamily="34" charset="0"/>
              </a:rPr>
              <a:t>hypercube</a:t>
            </a:r>
            <a:endParaRPr lang="en-US" dirty="0"/>
          </a:p>
        </p:txBody>
      </p:sp>
      <p:sp>
        <p:nvSpPr>
          <p:cNvPr id="2052" name="AutoShape 4" descr="data:image/jpeg;base64,/9j/4AAQSkZJRgABAQAAAQABAAD/2wCEAAkGBxQHBhUUBxQUFhQWFxoZGBYXFhQYIRgYGhccFyAaGhwdHCggGhwlHhoWITEhJSouLi4uHyM1ODM4NygtLisBCgoKDg0OGhAQGywmICYsLC83NzcvLC00LywvLCwsLzQwLCwsLjQvLC4sLCwsLCw0LCwsLy0sLC4sLCwsLCwtLP/AABEIAN8A4gMBEQACEQEDEQH/xAAcAAEAAgIDAQAAAAAAAAAAAAAABgcEBQIDCAH/xABAEAACAQIDBAYHBwIEBwAAAAAAAQIDEQQFBiExQWEHEiJRcYETFSNCcpGhFDJSYoKxwZKyFiQzwkNTg6LR4fD/xAAbAQEAAgMBAQAAAAAAAAAAAAAABAUCAwYHAf/EADYRAQABAwEEBwgCAQQDAAAAAAABAgMEEQUSITEGQVFhcYGhExQiMpGxwdHh8EIzUnKSI0OC/9oADAMBAAIRAxEAPwC8QAAAAAxczzCnlWClVx0lGEd7f7JcW+4xrriiNZbsfHuZFyLduNZlS+qdcV87xX+WlKlRjK8IRdm2ndSm1vd9tty+pU3smqueHCHoWztiWMWj44iqqY4zPLwiOz1n0XBpzMvW+RUa2y84Jyt+JbJLykmWlqvfoipwWfje7ZNdrsn06vRsjYiAAAAAAAAAAAAAAAAAAAAAAAAAAAAMTNMxp5VgZVcdJRhFbX/CXFvuMa64ojWW/Hx7mRci3bjWZUbq/VFTUuOvUvGlF+zp33c33yf03FPevTdnuej7M2Zbwbekcap5z+I7mgNC0W90P4/0+RVKUntpVLpd0Zq6/wC5TLTBq1omnscJ0osbmTTdj/KPWP40T4muYAAAAAAAAAAAAAAAAAAAAAAAAAAAxczzCnleClVx0lGEVtb/AGXe33GNdcURrLdj49zIuRbtxrMqM1fqipqXHXneNKL9nTvu/NLvk/puKe9fm7Pc9I2Xsu3g29I41Tzn8R3NAaFoATfokx/2bUrpyeyrTat+aPaX065MwqtLmna5zpNY38SLkf4zH0nh99Fylq4AAAAAAAAAAAAAAAAAAAAAAAAAAGNmOPp5ZgpVcdJRhFXbf7Lvb3JcTGqqKY1lusWLl+5Fu3Gsyo3WOqampcdeV40Yv2dP/dLvk/puXFunv35uz3PR9l7Lt4NvTnXPOfxHd90eNC1AAGdkWP8AVmc0a3CFSLfw37S+VzO3Vu1RUjZlj29iu12xMefV6vRqd1sL55M+gAAAAAAAAAAAAAAAAAAAAAAAACmuljMqlfUTo1JeypqLjFbF1pRu5Pve23JeLvVZlczXu9UO/wCjWNboxfbRHxVTOs90Ty8P72IQQ3RgAAAAvzQeZ+tdLUZyd5RXo5fFDs3firPzLrHr37cS8x2zje75ldMcpnWPCeP8JAb1WAAAADhVqKjTcqzUYpXbbSSS4tvcj5M6cZZU0zVMU0xrMo/jNdYDCStPERk/yKU/rFNfU0VZVqOtaWth59yNYtzHjpH34sWHSPgJb6k1406n8JmPvlrtbp6OZ8f4x9YZ+E1lgcX/AKWJpr424f3pGynItTyqRrux86381qfLj9tW5oYiGIhfDyjJd8Wn+xtiYnkr67ddE6VRMeLtPrAAAAAAAAAAAAACoOmHBehz6nVW6pTt+qD2/SUSrzqdK4nth3fRa9vY1dv/AG1ek/zEoEQnTgAAAAsfodzb0WMq4apumvSQ+KOyS8WrP9LJ+Dc0maHJ9KcTet0ZEdXCfCeXrr9Vqlk4kAAAAFQ9J2qvWGKeFwL9lB+0a9+a4c4xfzfgiry7+9O5HJ3fR7ZXsaIybkfFPLuj9z9vGUBITpwABzpVHRnei3FrjFtP5o+xOnJjVTFUaVRrDc4HV+NwP+hiajXdNqp/embaci5TyqV97ZGFd+a1Hlw+2iw+jvVeK1DjqkMeqbhCF3KMWpdZySS+9a1lLhwJ2LfruTMVOV27srFw7dNVrXWZ5a6xppx6tezrT0muZAAAAAAAAAACHdKeWfb9LudNdqjJT/T92XlZ3/SRcyjet69i/wCjmT7LMiieVcaefOP15qUKh6GAAAADNyXMZZTm1OtS305J271ua802vMzor3KoqhHy8enIs12quuNP19JeisLiI4rDRnQd4zipRfemrpl7ExMaw8ouW6rdc0VRxidHafWAAAh/SPqj1Hlvo8I/b1VstvhDc5+PBc7vgRcq9uU6RzlfbB2Z71d9pXHwU+s9n5nu8VJlQ9EAAAAAAt7ofy/0GR1K0ltq1LLnGCt/c5lpg0aUTV2uE6UZG/kU2o/xj1n+NE+JrmAAAAAAAAAAA68TQjisPKFdXjOLjJd6as18j5MRMaSzt11W6orp5xOvnDzlm2AlleZ1KNbfTm4370tz81Z+ZQ10zRVNM9T1jGv05Fmm7TyqjX++EsQxbwAAAAW50R539qyuWGrvt0dsOdOT/wBsr+TiWmFc1p3J6vs4XpNhezvRkUxwq4T/AMo/cfaVgE1y4Bg51mkMmyydbGPswW7jJ8Irm3sMLlcUUzVKRiYteTeptW+c+nf5PP8AnOaTznM51sY+1N7uEVwiuSWwpK65rqmqXqOJi0Y1mm1b5R6z1z5sEwSQAAAAZOXYKeZY6FLCK85yUV58XySu3yRlTTNUxTDTfvUWLdV2vlEavRGU4COV5bTo4f7tOKiudt7fNu78y9opiimKYeVZN+rIu1Xauczr/fBlmTQAAAAAAAAAAACqOmDJ/Q46niaS2VOxP44q8W+bimv0lbm29JiuOt2/RfM3rdWPV/jxjwnn6/dXRAdWAAAADZadzaWR5zTrUr9l9pfig9kl8t3OxstXJt1RVCHnYlOXYqs1dfLunq/vY9C4bERxWGjPDtOMkpRa4pq6ZeRMTGsPLLluq3XNFUaTE6O1uy2n1gpHpE1R6+zL0eEfsKT7Nvfluc/Dely28Soyb/tKtI5Q9F2Hsv3S1v1x8dXPujs/M9/giJFXoAAAAAFv9F+lvVuE+046NqtRdiL9ym+PKUtj5K3ey0xLG7G/POXB9Idqe3r93tz8NPPvn9R9/JPSa5kAAAAAAAAAAAADVaoyhZ5kVSi98leD7prbF/P6XNd637SiaU3Z2XOLk0XeqJ4+E83nmUXCTU0007NPY01wZRPVImJjWHwPoAAAALM6K9UKnH7Hj5WW10ZNpLbtdP53a813Fhh39Pgq8nH9I9lzVPvVqP8AlH5/E+XezulDVf2TC/ZcukvSVF7SS92D93xl+3ijPLv6RuUo/R7ZXtK/ebsfDHLvnt8I+/gqUrHcAAAAAATTo20v66zD02NjehSe5+/Peo80tjfkuLJeLY36t6eUOe29tT3W17K3Px1ekdvjPKPqugtnnwAAAAAAAAAAAAAABS3SlknqzP8A0tFWp17y8Ki+8vPZLzZU5dvdr1jlL0Lo7m+3xvZ1T8VHDy6v15QhhEdAAAAAAAAAAAAABscgyiee5rCjhN8t8rXUYrfJ8l9XZcTZbtzcqimETNy6MSzVdr6vWeqP71cXoDKsuhlOXwo4NWhBWXPvb5t3bLuiiKKYph5fk5FeRdqu3J4z/fRlmTQAAAAAAAAAAAAAAAaDW+SevtPzp017SPbp/HHh5q8fM0ZFr2lEx1rPZGb7plU1z8s8J8J/XNQXiUr08AAAAAAAAAAAHKnB1aijSTcm0kkrtt7EkuLPvNjVVFMTMzpEL00Lphacyz21nXqWdSXd3QXJfV35WuMez7Onjzeb7Y2nObe+H5I5fvxn7JMSFOAAAAAAAAAAAAAAAAAFI9JmR+qdQOdFWp17zXKd+2vm1L9RUZdrcr1jlL0Xo/ne8Yu5V81HDy6v15IiRV6AAAAAAAAAAFpdFulPRwWMzBbWvYxfBP8A4j5vhy28UWOHY/8AZV5OL6RbV3pnFtTwj5p/Hl19/DqlZRYORAAAAAAAAAAAAAAAAAABH9cZF6/yCcKa9pHt0/iXDzV158jRkWvaUada02Rne55NNc/LPCfCf1zUI1Z9rYylemvgfQAAAAAAACVdH+mP8Q5rfEJ+gpNOf5nvUPPjy8UScaz7SrjyhS7b2n7nZ0o+erl3d/67/CV4xXVjaO4uHm8zrxl9AAAAAAAAAAAAAAAAAAAABTnSlp31Zmf2jDL2dZ9pfhq2u/6tsvHrFVmWd2rejlP3d90d2j7ez7Cv5qPWn+OXhogxDdIAAAAAAAPcB6C0dlSybTlKnFdpxUpvvnJXfjbd4JF3Yt7lEQ8t2rlTk5Vdc8tdI8I5fvxbo3K8AAAAAAAAAAAAAAAAAAAABqtU5Ws5yCrSa2yi3HlNbYv5pGu9Rv0TSm7Oypxsmi72Tx8J4T6PPBRPVQAAAAAAB7gPQ+ms6pZ5lcZ4GW5JSi98JW3Nf/XLy1cpuU6w8qz8K7iXpouR4T1THc2ptQgAAAAAAAAAAAAAAAAAAAAHGpNU6bdRpJK7b4JcWNdH2mmap0jm835nUhVzOrLCf6bqTcNluy5NrZw2WKCuYmqdOT1vHprps0RX80RGvjpxYpi3AAAAAAANlkOdVchx6q4CVnulF7px/DJd37Gy3cqt1a0omZhWsu1Nu7H7ie2F36W1NR1Jg+thX1Zr79NvbF/zHuf87C3s3qbsaw852jsy9g17tfGJ5T1T+p7m7NyuAAAAAAAAAAAAAAAAAAAArzpX1H9lwawmEfbqK9Rr3af4fGT+i5kHMvaRuR1uq6N7O9pX7zXHCnl3z2+X38FTFY7gAAAAAAAAAd+Dxc8DiY1MHKUJxd1KLs1/65H2mqaZ1hru2qLtE0XI1iVpaV6SoYpKnn9qc9yqpdiXxL3Hz3eBZWcyJ4V8HF7R6N129a8X4o7OuPDt+/isGE1UgnTaae1NO6a5E5y0xNM6S5B8AAAAAAAAAAAAAAAAGt1DnMMhyqdbFcNkY8ZSe6K8forvga7tyLdO9KXg4deXei1R18+6OuXn3MMbPMcdOri3ec5OTfjwXcluS7kUlVU1TMy9SsWaLNum3RHCI0Y5i2gAAAAAAAAAAA3WntUYnT8/8jO8ONOV3F+XuvmrG61frt8pV2dsvGzI/wDJTx7Y4T/PmszIOknDZjaOY+wn+Z3g/CfD9SXiWFvMoq4VcHIZvRzJs/Fa+OO7n9P1qmlOoqsE6bTT3NO6fgyXE6ueqpmmdJji5B8AAAAAAAAAAAAA4zkoQbm0kldt7LLvYfYiZnSFGa81M9RZr7Bv0FO6prv75vm+HcrcymyL3tKuHKHpOxtmRhWfi+ern3d3l9/JGCOuAAAAAAAAAAAAAAADYZVneIyed8tqzhyTvF+MXeL+RnRcro+WUXJwsfJjS9RE/f6xxTnKOlWUElnFFS/PSdn/AEy2P5omUZ0/5Q5vK6K0zxsV6d0/uP0muUawwebWWGrRUn7k+xK/clLf5XJlGRbr5S57K2RmY/GuidO2OMenLz0b43KwAAAAAAAAAAK36V9S+gpfY8G+1JJ1WnujvUP1b3yt3kDMvafBHm63o3s3en3q5HCPl8eufLq7/BVZWu1AAADtwuGni8RGGFi5Tk7Rit7Z9iJmdIYXLlNuia650iF0aP0PSyfA3zGEKtaa7TlFSUfyxuvm+JbWMamiPi4y892ptu7k3NLUzTRHLSdJnvnT7dTLznRGDzWk70o05cJ0koNeKWyXmjK5jW6+rRoxNt5mPPzzVHZPH+Y8lUao0jX05UvXXXpcKsVs8JL3X47O5lbesVW+fJ2+ztr2M2NKeFXZP47Y/swjxoWoAAAAAAAAAAbPLNQYnKber69SCXu3vH+mV4/Q2UXa6PllDyNn42R/q0RPfyn6xxS3LOlSvR2ZlShUXfFuD/lP5IlUZ1UfNGqiyOi1irjarmnx4x+J+6WZZ0kYLGu1eU6L3e0js/qjdW8bEmjMt1c+CkyOjmba40xFUd0/idPTVKMHjaeOpdbBVITj3wkpL6EimqKuMSprtm5anduUzE98aMgyagAAAAa3UWcQyLKJ1sR7q7MfxSexR839Ls13bkW6ZqlLwcOvLv02qevn3R1y8+Y3FTx2LnUxTvOcnKT5v+ORR1VTVOsvU7Vqi1RFuiNIiNHQfGwAAduGw8sViIww0XKcnaMVtbbPsRMzpDC5cpt0zXXOkQuvQ2j46ew/XxVpYiS7Ut6gvwx/l8S3x8eLcazzeebY2xVm17lHCiPXvn8QlhJUYBwq01WpuNZKUWrNNJpruae9HyY14SypqmmYqpnSYVtqroz67lU067Pe6Mns/RJ7vB7Oa3EC9h9dH0dbs3pLppbyv+0fmPzH0lWuLws8FiHDFxlCcd8ZJpor5iaZ0l19u7RdpiuiYmJ64dJ8bAAAAAAAAAAAAc6FaWHqqWHlKMlulFtNea2n2JmOMMa6Ka43ao1jv4pxo/Ps1x9fqZbL00VvlWV4x+KeyV+V2+RLsXb9U6U8fFzm1MDZVqneuxuzP+3nPhHL00WxSjV9GvSyp9ayvaErX427W4s43utxFU2tZ3YnTxj9MkyaQABS/SdqH1tnHocM/ZUG1s96puk+aX3V595U5d3fq3Y5R93oPR7Z/u9j2tcfFX6U9X15z5diFkR0IAA7cNh5YrERhhouU5O0YpXbZ9iJmdIYXLlNuma650iF1aF0dHT1D0mLtLESW171BP3Y/wAvj4Ftj48W41nm882xtirMq3KOFuPXvn8QlpKUYAAAAMDNsmoZzR6uZU4zXBtbV8MltXkzCu3TXGlUJONmX8ares1TH2845SgWc9FSbbyWtb8lXb8pxV/mn4kKvB/2S6fF6UzyyKPOP1P7QnNdK4vKW/tlCfVXvxXXjbvvG9vOxDrsXKOcOixtqYmR/p3I17J4T9J/DSmpYAAAAAAAAHbhcPPF11DCxlOct0YptvyR9iJmdIYXLlFuma65iIjrlY+mOjHrWnqJ/wDRi/75L9o/Mn2cLrufRyW0Ok0RrRix/wDU/iPzP0WVhcNDB4dQwkYwhHdGKSS8kWEUxTGkOQuXa7tU11zMzPa7j6wAAET6Q9Teocp6uGft6qah+VcZ+W5c/BkbKvezp0jnK82Hs33u/vVx8FPPvnqj993io8p3owAA78Fg54/FRp4KLnOTsorj/wCF3t7EZU0zVOkNV29RZom5cnSIXXojR0NO0OviLTxEl2pcIr8MOXe+P0LbHx4txrPN57tfbFebVu08KI6u3vn9dSVElSAAAAAAAAADUZppnCZrd46hTbfvJdWX9UbP6mquzbr5wnY+08vH/wBO5MR2c4+k8EUzLoqo1W3l1apT5SSqLwW5/NsjVYNM/LOi8sdKb1PC7RFXhwn8x6QjWP6MsZhr/ZvRVVw6suq/lJJfUj1YVyOXFb2ekuHX8+tPjGv2/TQ4vTGMwcrV8NW8VBzXzjdGmqzcjnTKztbTw7ka03afrp6To1dWlKhK1aLi+6Sa/c1zGnNMpqpqjWmdXC58ZaMrBZbWx8rYGlUqfDCUvqlZGVNFVXKGi7k2bMa3K4jxmITXIejCtimpZzJUofgjaU35/dj9fAl28KqeNfBz2b0ms2/hx43p7Z4R+59PFZWSZDQyKh1ctpqN98t8pfFJ7X4biwt2qLcaUw5HLz7+XVvXqte7qjwhszYhgAABi5nj4ZXgJ1cY7Qgrt/sl3tuyS72Y11xRTNUt2Pj15F2m1bjWZeftQZxPPc1nWxW+WyMeEYrdFeH1d3xKS5cm5VvS9RwsOjEs02qOr1nrlrjWlgG00/kFbUGM6mXx3fem9kYLvk/43s2W7VVydKULOz7OHb37s+Edc+H75Lq0rpajpvC2w/aqNduq1tlyX4Y8vnct7Nim1HDm892ltS9nV61cKY5R2fue/wCzfG5WAAAAAAAAAAAAAAAHxq+8DgqEU9kY/JHzSGftKu2XYfWAAAAAAACoOlTUnrDMPs2Efs6T7dveqbreEd3i33Iq8y9vVbkco+7vOjmzvY2veK4+Krl3U/z9tO1AiE6YAlGjdG1NR1evUvTw6e2fGVt8Yd757l9CRYx5u8epTbV2zbwo3Y419nZ3z+uc+q6csy6nlWDVLAQUIR4Li+9vi+bLeiiKI0pee5GRcyLk3Ls6zLLMmgAAAAAAAAAAAAAAAAAAAAAAAAAEd11qD/D+RylTa9LPsU1+Z75eEVt8bLiaMi77OjXrWux9n++ZEUz8scZ8Ozz5fVQzfWd5bW+LKV6ZEacIdmFw08XXUMLGU5vdGKbb8kfYiZnSGNy5RbpmuuYiI65WRpToz7Sqai8VRi/75L9o/PgT7OH13Po5HaXSWNJt4n/afxH5n6dazKNKNCko0UoxirKKSSSXBJbkWEREcIchVVVVM1VTrMuZ9YgAAAAAAAAAAAAAAAAAAAAAAAAAAUfqvGVdYaoksvi5Rh7OnG6jsT2y7TSvJ3fhZcCnvVVXrnwvRtm2bWzcOJuzpM8Znn5cOyPXXtbrI+i2pValndRQX/Lp9qXg5PYvJM3W8GZ+eVfmdKLdPw49Os9s8I+nOfRYuTZHQySj1cspxhfe98pfFJ7WTrdqmiNKYcplZ1/Kq3r1Uz9o8I5NibEQAAAAAAAAAAAAAAAAAAAAAAAAAAAAA//Z"/>
          <p:cNvSpPr>
            <a:spLocks noChangeAspect="1" noChangeArrowheads="1"/>
          </p:cNvSpPr>
          <p:nvPr/>
        </p:nvSpPr>
        <p:spPr bwMode="auto">
          <a:xfrm>
            <a:off x="433705" y="-2545398"/>
            <a:ext cx="54102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" name="Gruppieren 40"/>
          <p:cNvGrpSpPr/>
          <p:nvPr/>
        </p:nvGrpSpPr>
        <p:grpSpPr>
          <a:xfrm>
            <a:off x="459331" y="1406542"/>
            <a:ext cx="8316924" cy="972108"/>
            <a:chOff x="459331" y="1406542"/>
            <a:chExt cx="8316924" cy="972108"/>
          </a:xfrm>
        </p:grpSpPr>
        <p:sp>
          <p:nvSpPr>
            <p:cNvPr id="36" name="Inhaltsplatzhalter 2"/>
            <p:cNvSpPr txBox="1">
              <a:spLocks/>
            </p:cNvSpPr>
            <p:nvPr/>
          </p:nvSpPr>
          <p:spPr>
            <a:xfrm>
              <a:off x="459331" y="1406542"/>
              <a:ext cx="8316924" cy="972108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kumimoji="0" lang="de-CH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Theorem</a:t>
              </a:r>
              <a:r>
                <a:rPr kumimoji="0" lang="de-CH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[Folklore]</a:t>
              </a:r>
              <a:r>
                <a:rPr kumimoji="0" lang="de-CH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  <a:endPara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indent="-342900">
                <a:spcBef>
                  <a:spcPct val="20000"/>
                </a:spcBef>
                <a:defRPr/>
              </a:pPr>
              <a:r>
                <a:rPr lang="de-CH" sz="2400" dirty="0" smtClean="0"/>
                <a:t>       has a Hamilton </a:t>
              </a:r>
              <a:r>
                <a:rPr lang="de-CH" sz="2400" dirty="0" err="1" smtClean="0"/>
                <a:t>cycle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for</a:t>
              </a:r>
              <a:r>
                <a:rPr lang="de-CH" sz="2400" dirty="0" smtClean="0"/>
                <a:t> </a:t>
              </a:r>
              <a:r>
                <a:rPr lang="de-CH" sz="2400" dirty="0" err="1" smtClean="0"/>
                <a:t>every</a:t>
              </a:r>
              <a:r>
                <a:rPr lang="de-CH" sz="2400" dirty="0" smtClean="0"/>
                <a:t>             .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5201" y="1911447"/>
              <a:ext cx="401098" cy="328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5417" y="1942510"/>
              <a:ext cx="744052" cy="300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Rectangle 183"/>
          <p:cNvSpPr>
            <a:spLocks noChangeArrowheads="1"/>
          </p:cNvSpPr>
          <p:nvPr/>
        </p:nvSpPr>
        <p:spPr bwMode="auto">
          <a:xfrm>
            <a:off x="2984220" y="5144759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001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3" name="Rectangle 183"/>
          <p:cNvSpPr>
            <a:spLocks noChangeArrowheads="1"/>
          </p:cNvSpPr>
          <p:nvPr/>
        </p:nvSpPr>
        <p:spPr bwMode="auto">
          <a:xfrm>
            <a:off x="4036199" y="5144759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100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4" name="Rectangle 183"/>
          <p:cNvSpPr>
            <a:spLocks noChangeArrowheads="1"/>
          </p:cNvSpPr>
          <p:nvPr/>
        </p:nvSpPr>
        <p:spPr bwMode="auto">
          <a:xfrm>
            <a:off x="5152323" y="5144759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010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5" name="Rectangle 183"/>
          <p:cNvSpPr>
            <a:spLocks noChangeArrowheads="1"/>
          </p:cNvSpPr>
          <p:nvPr/>
        </p:nvSpPr>
        <p:spPr bwMode="auto">
          <a:xfrm>
            <a:off x="4036199" y="4300408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011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6" name="Rectangle 183"/>
          <p:cNvSpPr>
            <a:spLocks noChangeArrowheads="1"/>
          </p:cNvSpPr>
          <p:nvPr/>
        </p:nvSpPr>
        <p:spPr bwMode="auto">
          <a:xfrm>
            <a:off x="5152323" y="4300408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110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7" name="Rectangle 183"/>
          <p:cNvSpPr>
            <a:spLocks noChangeArrowheads="1"/>
          </p:cNvSpPr>
          <p:nvPr/>
        </p:nvSpPr>
        <p:spPr bwMode="auto">
          <a:xfrm>
            <a:off x="4108206" y="6116867"/>
            <a:ext cx="532198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000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>
            <a:off x="4712412" y="3688340"/>
            <a:ext cx="1116124" cy="7560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117"/>
          <p:cNvSpPr>
            <a:spLocks noChangeShapeType="1"/>
          </p:cNvSpPr>
          <p:nvPr/>
        </p:nvSpPr>
        <p:spPr bwMode="auto">
          <a:xfrm flipH="1">
            <a:off x="3611278" y="4459414"/>
            <a:ext cx="0" cy="8491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118"/>
          <p:cNvSpPr>
            <a:spLocks noChangeShapeType="1"/>
          </p:cNvSpPr>
          <p:nvPr/>
        </p:nvSpPr>
        <p:spPr bwMode="auto">
          <a:xfrm flipH="1">
            <a:off x="3605875" y="4444424"/>
            <a:ext cx="1116124" cy="86409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Rectangle 183"/>
          <p:cNvSpPr>
            <a:spLocks noChangeArrowheads="1"/>
          </p:cNvSpPr>
          <p:nvPr/>
        </p:nvSpPr>
        <p:spPr bwMode="auto">
          <a:xfrm>
            <a:off x="2992083" y="4300408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101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2" name="Rectangle 183"/>
          <p:cNvSpPr>
            <a:spLocks noChangeArrowheads="1"/>
          </p:cNvSpPr>
          <p:nvPr/>
        </p:nvSpPr>
        <p:spPr bwMode="auto">
          <a:xfrm>
            <a:off x="4108206" y="3364304"/>
            <a:ext cx="532198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111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3" name="Oval 416"/>
          <p:cNvSpPr>
            <a:spLocks noChangeArrowheads="1"/>
          </p:cNvSpPr>
          <p:nvPr/>
        </p:nvSpPr>
        <p:spPr bwMode="auto">
          <a:xfrm>
            <a:off x="4659578" y="602860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416"/>
          <p:cNvSpPr>
            <a:spLocks noChangeArrowheads="1"/>
          </p:cNvSpPr>
          <p:nvPr/>
        </p:nvSpPr>
        <p:spPr bwMode="auto">
          <a:xfrm>
            <a:off x="4659578" y="3625734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6"/>
          <p:cNvSpPr>
            <a:spLocks noChangeShapeType="1"/>
          </p:cNvSpPr>
          <p:nvPr/>
        </p:nvSpPr>
        <p:spPr bwMode="auto">
          <a:xfrm flipH="1">
            <a:off x="4712412" y="3688340"/>
            <a:ext cx="0" cy="7560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Line 6"/>
          <p:cNvSpPr>
            <a:spLocks noChangeShapeType="1"/>
          </p:cNvSpPr>
          <p:nvPr/>
        </p:nvSpPr>
        <p:spPr bwMode="auto">
          <a:xfrm flipH="1">
            <a:off x="3596288" y="3688340"/>
            <a:ext cx="1116124" cy="792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Line 118"/>
          <p:cNvSpPr>
            <a:spLocks noChangeShapeType="1"/>
          </p:cNvSpPr>
          <p:nvPr/>
        </p:nvSpPr>
        <p:spPr bwMode="auto">
          <a:xfrm flipH="1" flipV="1">
            <a:off x="4712410" y="4444424"/>
            <a:ext cx="1116125" cy="8280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Line 117"/>
          <p:cNvSpPr>
            <a:spLocks noChangeShapeType="1"/>
          </p:cNvSpPr>
          <p:nvPr/>
        </p:nvSpPr>
        <p:spPr bwMode="auto">
          <a:xfrm flipH="1">
            <a:off x="5806051" y="4445895"/>
            <a:ext cx="0" cy="8491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Line 117"/>
          <p:cNvSpPr>
            <a:spLocks noChangeShapeType="1"/>
          </p:cNvSpPr>
          <p:nvPr/>
        </p:nvSpPr>
        <p:spPr bwMode="auto">
          <a:xfrm flipH="1">
            <a:off x="4719907" y="4451919"/>
            <a:ext cx="1080120" cy="8280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Line 118"/>
          <p:cNvSpPr>
            <a:spLocks noChangeShapeType="1"/>
          </p:cNvSpPr>
          <p:nvPr/>
        </p:nvSpPr>
        <p:spPr bwMode="auto">
          <a:xfrm flipH="1" flipV="1">
            <a:off x="3602312" y="4457943"/>
            <a:ext cx="1116125" cy="8280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Line 6"/>
          <p:cNvSpPr>
            <a:spLocks noChangeShapeType="1"/>
          </p:cNvSpPr>
          <p:nvPr/>
        </p:nvSpPr>
        <p:spPr bwMode="auto">
          <a:xfrm flipV="1">
            <a:off x="4697422" y="5294248"/>
            <a:ext cx="1110447" cy="7898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 flipH="1" flipV="1">
            <a:off x="4709327" y="5328063"/>
            <a:ext cx="0" cy="7560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 flipH="1" flipV="1">
            <a:off x="3581298" y="5292059"/>
            <a:ext cx="1116124" cy="792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Oval 416"/>
          <p:cNvSpPr>
            <a:spLocks noChangeArrowheads="1"/>
          </p:cNvSpPr>
          <p:nvPr/>
        </p:nvSpPr>
        <p:spPr bwMode="auto">
          <a:xfrm>
            <a:off x="3579458" y="5246099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416"/>
          <p:cNvSpPr>
            <a:spLocks noChangeArrowheads="1"/>
          </p:cNvSpPr>
          <p:nvPr/>
        </p:nvSpPr>
        <p:spPr bwMode="auto">
          <a:xfrm>
            <a:off x="4659578" y="523651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416"/>
          <p:cNvSpPr>
            <a:spLocks noChangeArrowheads="1"/>
          </p:cNvSpPr>
          <p:nvPr/>
        </p:nvSpPr>
        <p:spPr bwMode="auto">
          <a:xfrm>
            <a:off x="5766115" y="523651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416"/>
          <p:cNvSpPr>
            <a:spLocks noChangeArrowheads="1"/>
          </p:cNvSpPr>
          <p:nvPr/>
        </p:nvSpPr>
        <p:spPr bwMode="auto">
          <a:xfrm>
            <a:off x="3569871" y="441800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Oval 416"/>
          <p:cNvSpPr>
            <a:spLocks noChangeArrowheads="1"/>
          </p:cNvSpPr>
          <p:nvPr/>
        </p:nvSpPr>
        <p:spPr bwMode="auto">
          <a:xfrm>
            <a:off x="4649991" y="440842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416"/>
          <p:cNvSpPr>
            <a:spLocks noChangeArrowheads="1"/>
          </p:cNvSpPr>
          <p:nvPr/>
        </p:nvSpPr>
        <p:spPr bwMode="auto">
          <a:xfrm>
            <a:off x="5756528" y="440842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3796" y="3339725"/>
            <a:ext cx="3444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4" name="Gruppieren 73"/>
          <p:cNvGrpSpPr/>
          <p:nvPr/>
        </p:nvGrpSpPr>
        <p:grpSpPr>
          <a:xfrm>
            <a:off x="469988" y="2451094"/>
            <a:ext cx="8314506" cy="476627"/>
            <a:chOff x="469988" y="2451094"/>
            <a:chExt cx="8314506" cy="47662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15681" y="2463401"/>
              <a:ext cx="3286314" cy="46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Inhaltsplatzhalter 2"/>
            <p:cNvSpPr txBox="1">
              <a:spLocks/>
            </p:cNvSpPr>
            <p:nvPr/>
          </p:nvSpPr>
          <p:spPr>
            <a:xfrm>
              <a:off x="469988" y="2451094"/>
              <a:ext cx="8314506" cy="440953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 dirty="0" smtClean="0"/>
                <a:t>Proof:</a:t>
              </a:r>
              <a:r>
                <a:rPr lang="en-US" sz="2400" dirty="0" smtClean="0"/>
                <a:t> binary reflected Gray code</a:t>
              </a:r>
            </a:p>
          </p:txBody>
        </p:sp>
        <p:sp>
          <p:nvSpPr>
            <p:cNvPr id="73" name="Rechteck 72"/>
            <p:cNvSpPr/>
            <p:nvPr/>
          </p:nvSpPr>
          <p:spPr>
            <a:xfrm>
              <a:off x="8495417" y="2604960"/>
              <a:ext cx="202018" cy="2020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452"/>
          <p:cNvSpPr>
            <a:spLocks noChangeArrowheads="1"/>
          </p:cNvSpPr>
          <p:nvPr/>
        </p:nvSpPr>
        <p:spPr bwMode="auto">
          <a:xfrm>
            <a:off x="2495550" y="3653349"/>
            <a:ext cx="2197894" cy="834832"/>
          </a:xfrm>
          <a:prstGeom prst="rect">
            <a:avLst/>
          </a:prstGeom>
          <a:solidFill>
            <a:srgbClr val="FF0000">
              <a:alpha val="50000"/>
            </a:srgbClr>
          </a:solidFill>
          <a:ln w="444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>
                <a:solidFill>
                  <a:prstClr val="black"/>
                </a:solidFill>
                <a:ea typeface="+mn-ea"/>
                <a:cs typeface="Arial" pitchFamily="34" charset="0"/>
              </a:rPr>
              <a:t>The </a:t>
            </a:r>
            <a:r>
              <a:rPr lang="de-CH" dirty="0" err="1">
                <a:solidFill>
                  <a:prstClr val="black"/>
                </a:solidFill>
                <a:ea typeface="+mn-ea"/>
                <a:cs typeface="Arial" pitchFamily="34" charset="0"/>
              </a:rPr>
              <a:t>middle</a:t>
            </a:r>
            <a:r>
              <a:rPr lang="de-CH" dirty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>
                <a:solidFill>
                  <a:prstClr val="black"/>
                </a:solidFill>
                <a:ea typeface="+mn-ea"/>
                <a:cs typeface="Arial" pitchFamily="34" charset="0"/>
              </a:rPr>
              <a:t>layer</a:t>
            </a:r>
            <a:r>
              <a:rPr lang="de-CH" dirty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graph</a:t>
            </a:r>
            <a:endParaRPr lang="en-US" dirty="0"/>
          </a:p>
        </p:txBody>
      </p:sp>
      <p:sp>
        <p:nvSpPr>
          <p:cNvPr id="78" name="Inhaltsplatzhalter 2"/>
          <p:cNvSpPr txBox="1">
            <a:spLocks/>
          </p:cNvSpPr>
          <p:nvPr/>
        </p:nvSpPr>
        <p:spPr>
          <a:xfrm>
            <a:off x="467544" y="1376772"/>
            <a:ext cx="2556284" cy="609600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CH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de-CH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cube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1820" y="1448780"/>
            <a:ext cx="900100" cy="36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" name="Rectangle 183"/>
          <p:cNvSpPr>
            <a:spLocks noChangeArrowheads="1"/>
          </p:cNvSpPr>
          <p:nvPr/>
        </p:nvSpPr>
        <p:spPr bwMode="auto">
          <a:xfrm>
            <a:off x="1871700" y="4345359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100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57" name="Rectangle 183"/>
          <p:cNvSpPr>
            <a:spLocks noChangeArrowheads="1"/>
          </p:cNvSpPr>
          <p:nvPr/>
        </p:nvSpPr>
        <p:spPr bwMode="auto">
          <a:xfrm>
            <a:off x="2923679" y="4345359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010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58" name="Rectangle 183"/>
          <p:cNvSpPr>
            <a:spLocks noChangeArrowheads="1"/>
          </p:cNvSpPr>
          <p:nvPr/>
        </p:nvSpPr>
        <p:spPr bwMode="auto">
          <a:xfrm>
            <a:off x="4039803" y="4345359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001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59" name="Rectangle 183"/>
          <p:cNvSpPr>
            <a:spLocks noChangeArrowheads="1"/>
          </p:cNvSpPr>
          <p:nvPr/>
        </p:nvSpPr>
        <p:spPr bwMode="auto">
          <a:xfrm>
            <a:off x="2923679" y="3501008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101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60" name="Rectangle 183"/>
          <p:cNvSpPr>
            <a:spLocks noChangeArrowheads="1"/>
          </p:cNvSpPr>
          <p:nvPr/>
        </p:nvSpPr>
        <p:spPr bwMode="auto">
          <a:xfrm>
            <a:off x="4039803" y="3501008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011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61" name="Rectangle 183"/>
          <p:cNvSpPr>
            <a:spLocks noChangeArrowheads="1"/>
          </p:cNvSpPr>
          <p:nvPr/>
        </p:nvSpPr>
        <p:spPr bwMode="auto">
          <a:xfrm>
            <a:off x="2995686" y="5317467"/>
            <a:ext cx="532198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000</a:t>
            </a:r>
            <a:endParaRPr lang="en-US" sz="2000" b="1" dirty="0">
              <a:latin typeface="Courier New" pitchFamily="49" charset="0"/>
            </a:endParaRPr>
          </a:p>
        </p:txBody>
      </p:sp>
      <p:grpSp>
        <p:nvGrpSpPr>
          <p:cNvPr id="116" name="Gruppieren 115"/>
          <p:cNvGrpSpPr/>
          <p:nvPr/>
        </p:nvGrpSpPr>
        <p:grpSpPr>
          <a:xfrm>
            <a:off x="719572" y="2624140"/>
            <a:ext cx="3996444" cy="3001104"/>
            <a:chOff x="719572" y="2624140"/>
            <a:chExt cx="3996444" cy="3001104"/>
          </a:xfrm>
        </p:grpSpPr>
        <p:sp>
          <p:nvSpPr>
            <p:cNvPr id="109" name="Inhaltsplatzhalter 2"/>
            <p:cNvSpPr txBox="1">
              <a:spLocks/>
            </p:cNvSpPr>
            <p:nvPr/>
          </p:nvSpPr>
          <p:spPr>
            <a:xfrm>
              <a:off x="734812" y="5015644"/>
              <a:ext cx="1035732" cy="609600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CH" sz="2400" dirty="0" err="1" smtClean="0"/>
                <a:t>level</a:t>
              </a:r>
              <a:r>
                <a:rPr lang="de-CH" sz="2400" dirty="0" smtClean="0"/>
                <a:t> 0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Line 397"/>
            <p:cNvSpPr>
              <a:spLocks noChangeShapeType="1"/>
            </p:cNvSpPr>
            <p:nvPr/>
          </p:nvSpPr>
          <p:spPr bwMode="auto">
            <a:xfrm>
              <a:off x="1655676" y="5267300"/>
              <a:ext cx="2001161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397"/>
            <p:cNvSpPr>
              <a:spLocks noChangeShapeType="1"/>
            </p:cNvSpPr>
            <p:nvPr/>
          </p:nvSpPr>
          <p:spPr bwMode="auto">
            <a:xfrm>
              <a:off x="1619672" y="3645024"/>
              <a:ext cx="3062177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397"/>
            <p:cNvSpPr>
              <a:spLocks noChangeShapeType="1"/>
            </p:cNvSpPr>
            <p:nvPr/>
          </p:nvSpPr>
          <p:spPr bwMode="auto">
            <a:xfrm>
              <a:off x="1619672" y="4473116"/>
              <a:ext cx="3096344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397"/>
            <p:cNvSpPr>
              <a:spLocks noChangeShapeType="1"/>
            </p:cNvSpPr>
            <p:nvPr/>
          </p:nvSpPr>
          <p:spPr bwMode="auto">
            <a:xfrm>
              <a:off x="1619672" y="2868176"/>
              <a:ext cx="2029934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Inhaltsplatzhalter 2"/>
            <p:cNvSpPr txBox="1">
              <a:spLocks/>
            </p:cNvSpPr>
            <p:nvPr/>
          </p:nvSpPr>
          <p:spPr>
            <a:xfrm>
              <a:off x="727956" y="4208316"/>
              <a:ext cx="1035732" cy="609600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CH" sz="2400" dirty="0" err="1" smtClean="0"/>
                <a:t>level</a:t>
              </a:r>
              <a:r>
                <a:rPr lang="de-CH" sz="2400" dirty="0" smtClean="0"/>
                <a:t> 1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Inhaltsplatzhalter 2"/>
            <p:cNvSpPr txBox="1">
              <a:spLocks/>
            </p:cNvSpPr>
            <p:nvPr/>
          </p:nvSpPr>
          <p:spPr>
            <a:xfrm>
              <a:off x="719572" y="3380224"/>
              <a:ext cx="1035732" cy="609600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CH" sz="2400" dirty="0" err="1" smtClean="0"/>
                <a:t>level</a:t>
              </a:r>
              <a:r>
                <a:rPr lang="de-CH" sz="2400" dirty="0" smtClean="0"/>
                <a:t> 2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Inhaltsplatzhalter 2"/>
            <p:cNvSpPr txBox="1">
              <a:spLocks/>
            </p:cNvSpPr>
            <p:nvPr/>
          </p:nvSpPr>
          <p:spPr>
            <a:xfrm>
              <a:off x="719572" y="2624140"/>
              <a:ext cx="1035732" cy="609600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CH" sz="2400" dirty="0" err="1" smtClean="0"/>
                <a:t>level</a:t>
              </a:r>
              <a:r>
                <a:rPr lang="de-CH" sz="2400" dirty="0" smtClean="0"/>
                <a:t> 3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1200" y="2218194"/>
            <a:ext cx="1390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Line 6"/>
          <p:cNvSpPr>
            <a:spLocks noChangeShapeType="1"/>
          </p:cNvSpPr>
          <p:nvPr/>
        </p:nvSpPr>
        <p:spPr bwMode="auto">
          <a:xfrm>
            <a:off x="3599892" y="2888940"/>
            <a:ext cx="1116124" cy="7560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Line 117"/>
          <p:cNvSpPr>
            <a:spLocks noChangeShapeType="1"/>
          </p:cNvSpPr>
          <p:nvPr/>
        </p:nvSpPr>
        <p:spPr bwMode="auto">
          <a:xfrm flipH="1">
            <a:off x="2498758" y="3660014"/>
            <a:ext cx="0" cy="8491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" name="Line 118"/>
          <p:cNvSpPr>
            <a:spLocks noChangeShapeType="1"/>
          </p:cNvSpPr>
          <p:nvPr/>
        </p:nvSpPr>
        <p:spPr bwMode="auto">
          <a:xfrm flipH="1">
            <a:off x="2493355" y="3645024"/>
            <a:ext cx="1116124" cy="86409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" name="Rectangle 183"/>
          <p:cNvSpPr>
            <a:spLocks noChangeArrowheads="1"/>
          </p:cNvSpPr>
          <p:nvPr/>
        </p:nvSpPr>
        <p:spPr bwMode="auto">
          <a:xfrm>
            <a:off x="1879563" y="3501008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110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26" name="Rectangle 183"/>
          <p:cNvSpPr>
            <a:spLocks noChangeArrowheads="1"/>
          </p:cNvSpPr>
          <p:nvPr/>
        </p:nvSpPr>
        <p:spPr bwMode="auto">
          <a:xfrm>
            <a:off x="2995686" y="2564904"/>
            <a:ext cx="532198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111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29" name="Oval 416"/>
          <p:cNvSpPr>
            <a:spLocks noChangeArrowheads="1"/>
          </p:cNvSpPr>
          <p:nvPr/>
        </p:nvSpPr>
        <p:spPr bwMode="auto">
          <a:xfrm>
            <a:off x="3547058" y="522920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Oval 416"/>
          <p:cNvSpPr>
            <a:spLocks noChangeArrowheads="1"/>
          </p:cNvSpPr>
          <p:nvPr/>
        </p:nvSpPr>
        <p:spPr bwMode="auto">
          <a:xfrm>
            <a:off x="3547058" y="2826334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Line 6"/>
          <p:cNvSpPr>
            <a:spLocks noChangeShapeType="1"/>
          </p:cNvSpPr>
          <p:nvPr/>
        </p:nvSpPr>
        <p:spPr bwMode="auto">
          <a:xfrm flipH="1">
            <a:off x="3599892" y="2888940"/>
            <a:ext cx="0" cy="7560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" name="Line 6"/>
          <p:cNvSpPr>
            <a:spLocks noChangeShapeType="1"/>
          </p:cNvSpPr>
          <p:nvPr/>
        </p:nvSpPr>
        <p:spPr bwMode="auto">
          <a:xfrm flipH="1">
            <a:off x="2483768" y="2888940"/>
            <a:ext cx="1116124" cy="792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" name="Line 118"/>
          <p:cNvSpPr>
            <a:spLocks noChangeShapeType="1"/>
          </p:cNvSpPr>
          <p:nvPr/>
        </p:nvSpPr>
        <p:spPr bwMode="auto">
          <a:xfrm flipH="1" flipV="1">
            <a:off x="3599890" y="3645024"/>
            <a:ext cx="1116125" cy="8280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0" name="Line 117"/>
          <p:cNvSpPr>
            <a:spLocks noChangeShapeType="1"/>
          </p:cNvSpPr>
          <p:nvPr/>
        </p:nvSpPr>
        <p:spPr bwMode="auto">
          <a:xfrm flipH="1">
            <a:off x="4693531" y="3646495"/>
            <a:ext cx="0" cy="8491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" name="Line 117"/>
          <p:cNvSpPr>
            <a:spLocks noChangeShapeType="1"/>
          </p:cNvSpPr>
          <p:nvPr/>
        </p:nvSpPr>
        <p:spPr bwMode="auto">
          <a:xfrm flipH="1">
            <a:off x="3607387" y="3652519"/>
            <a:ext cx="1080120" cy="8280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" name="Line 118"/>
          <p:cNvSpPr>
            <a:spLocks noChangeShapeType="1"/>
          </p:cNvSpPr>
          <p:nvPr/>
        </p:nvSpPr>
        <p:spPr bwMode="auto">
          <a:xfrm flipH="1" flipV="1">
            <a:off x="2489792" y="3658543"/>
            <a:ext cx="1116125" cy="8280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6" name="Gruppieren 145"/>
          <p:cNvGrpSpPr/>
          <p:nvPr/>
        </p:nvGrpSpPr>
        <p:grpSpPr>
          <a:xfrm flipV="1">
            <a:off x="2468778" y="4492659"/>
            <a:ext cx="2232248" cy="792088"/>
            <a:chOff x="2627784" y="2168860"/>
            <a:chExt cx="2232248" cy="792088"/>
          </a:xfrm>
        </p:grpSpPr>
        <p:sp>
          <p:nvSpPr>
            <p:cNvPr id="143" name="Line 6"/>
            <p:cNvSpPr>
              <a:spLocks noChangeShapeType="1"/>
            </p:cNvSpPr>
            <p:nvPr/>
          </p:nvSpPr>
          <p:spPr bwMode="auto">
            <a:xfrm>
              <a:off x="3743908" y="2168860"/>
              <a:ext cx="1116124" cy="7560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6"/>
            <p:cNvSpPr>
              <a:spLocks noChangeShapeType="1"/>
            </p:cNvSpPr>
            <p:nvPr/>
          </p:nvSpPr>
          <p:spPr bwMode="auto">
            <a:xfrm flipH="1">
              <a:off x="3743908" y="2168860"/>
              <a:ext cx="0" cy="7560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6"/>
            <p:cNvSpPr>
              <a:spLocks noChangeShapeType="1"/>
            </p:cNvSpPr>
            <p:nvPr/>
          </p:nvSpPr>
          <p:spPr bwMode="auto">
            <a:xfrm flipH="1">
              <a:off x="2627784" y="2168860"/>
              <a:ext cx="1116124" cy="7920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7" name="Gruppieren 176"/>
          <p:cNvGrpSpPr/>
          <p:nvPr/>
        </p:nvGrpSpPr>
        <p:grpSpPr>
          <a:xfrm>
            <a:off x="5004048" y="1988840"/>
            <a:ext cx="3636404" cy="3888432"/>
            <a:chOff x="5004048" y="1988840"/>
            <a:chExt cx="3636404" cy="3888432"/>
          </a:xfrm>
        </p:grpSpPr>
        <p:sp>
          <p:nvSpPr>
            <p:cNvPr id="4" name="Freeform 447"/>
            <p:cNvSpPr>
              <a:spLocks/>
            </p:cNvSpPr>
            <p:nvPr/>
          </p:nvSpPr>
          <p:spPr bwMode="auto">
            <a:xfrm>
              <a:off x="6229040" y="2344614"/>
              <a:ext cx="2378075" cy="3154362"/>
            </a:xfrm>
            <a:custGeom>
              <a:avLst/>
              <a:gdLst/>
              <a:ahLst/>
              <a:cxnLst>
                <a:cxn ang="0">
                  <a:pos x="715" y="0"/>
                </a:cxn>
                <a:cxn ang="0">
                  <a:pos x="519" y="274"/>
                </a:cxn>
                <a:cxn ang="0">
                  <a:pos x="283" y="557"/>
                </a:cxn>
                <a:cxn ang="0">
                  <a:pos x="0" y="850"/>
                </a:cxn>
                <a:cxn ang="0">
                  <a:pos x="0" y="1114"/>
                </a:cxn>
                <a:cxn ang="0">
                  <a:pos x="303" y="1407"/>
                </a:cxn>
                <a:cxn ang="0">
                  <a:pos x="519" y="1709"/>
                </a:cxn>
                <a:cxn ang="0">
                  <a:pos x="720" y="1987"/>
                </a:cxn>
                <a:cxn ang="0">
                  <a:pos x="931" y="1704"/>
                </a:cxn>
                <a:cxn ang="0">
                  <a:pos x="1200" y="1407"/>
                </a:cxn>
                <a:cxn ang="0">
                  <a:pos x="1498" y="1114"/>
                </a:cxn>
                <a:cxn ang="0">
                  <a:pos x="1498" y="855"/>
                </a:cxn>
                <a:cxn ang="0">
                  <a:pos x="1195" y="562"/>
                </a:cxn>
                <a:cxn ang="0">
                  <a:pos x="931" y="264"/>
                </a:cxn>
                <a:cxn ang="0">
                  <a:pos x="715" y="0"/>
                </a:cxn>
              </a:cxnLst>
              <a:rect l="0" t="0" r="r" b="b"/>
              <a:pathLst>
                <a:path w="1498" h="1987">
                  <a:moveTo>
                    <a:pt x="715" y="0"/>
                  </a:moveTo>
                  <a:lnTo>
                    <a:pt x="519" y="274"/>
                  </a:lnTo>
                  <a:lnTo>
                    <a:pt x="283" y="557"/>
                  </a:lnTo>
                  <a:lnTo>
                    <a:pt x="0" y="850"/>
                  </a:lnTo>
                  <a:lnTo>
                    <a:pt x="0" y="1114"/>
                  </a:lnTo>
                  <a:lnTo>
                    <a:pt x="303" y="1407"/>
                  </a:lnTo>
                  <a:lnTo>
                    <a:pt x="519" y="1709"/>
                  </a:lnTo>
                  <a:lnTo>
                    <a:pt x="720" y="1987"/>
                  </a:lnTo>
                  <a:lnTo>
                    <a:pt x="931" y="1704"/>
                  </a:lnTo>
                  <a:lnTo>
                    <a:pt x="1200" y="1407"/>
                  </a:lnTo>
                  <a:lnTo>
                    <a:pt x="1498" y="1114"/>
                  </a:lnTo>
                  <a:lnTo>
                    <a:pt x="1498" y="855"/>
                  </a:lnTo>
                  <a:lnTo>
                    <a:pt x="1195" y="562"/>
                  </a:lnTo>
                  <a:lnTo>
                    <a:pt x="931" y="264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44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Rectangle 183"/>
            <p:cNvSpPr>
              <a:spLocks noChangeArrowheads="1"/>
            </p:cNvSpPr>
            <p:nvPr/>
          </p:nvSpPr>
          <p:spPr bwMode="auto">
            <a:xfrm>
              <a:off x="6804248" y="1988840"/>
              <a:ext cx="1008112" cy="307777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dirty="0" smtClean="0">
                  <a:latin typeface="Courier New" pitchFamily="49" charset="0"/>
                </a:rPr>
                <a:t>11...1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162" name="Rectangle 183"/>
            <p:cNvSpPr>
              <a:spLocks noChangeArrowheads="1"/>
            </p:cNvSpPr>
            <p:nvPr/>
          </p:nvSpPr>
          <p:spPr bwMode="auto">
            <a:xfrm>
              <a:off x="6840252" y="5569495"/>
              <a:ext cx="1008112" cy="307777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dirty="0" smtClean="0">
                  <a:latin typeface="Courier New" pitchFamily="49" charset="0"/>
                </a:rPr>
                <a:t>00...</a:t>
              </a:r>
              <a:r>
                <a:rPr lang="de-CH" sz="2000" b="1" dirty="0">
                  <a:latin typeface="Courier New" pitchFamily="49" charset="0"/>
                </a:rPr>
                <a:t>0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114" name="Line 397"/>
            <p:cNvSpPr>
              <a:spLocks noChangeShapeType="1"/>
            </p:cNvSpPr>
            <p:nvPr/>
          </p:nvSpPr>
          <p:spPr bwMode="auto">
            <a:xfrm>
              <a:off x="5868144" y="2335736"/>
              <a:ext cx="1489874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397"/>
            <p:cNvSpPr>
              <a:spLocks noChangeShapeType="1"/>
            </p:cNvSpPr>
            <p:nvPr/>
          </p:nvSpPr>
          <p:spPr bwMode="auto">
            <a:xfrm>
              <a:off x="5869674" y="5488848"/>
              <a:ext cx="1489874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4048" y="2204864"/>
              <a:ext cx="788987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12060" y="3573016"/>
              <a:ext cx="65563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80112" y="4041068"/>
              <a:ext cx="198437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16116" y="5380769"/>
              <a:ext cx="1682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397"/>
            <p:cNvSpPr>
              <a:spLocks noChangeShapeType="1"/>
            </p:cNvSpPr>
            <p:nvPr/>
          </p:nvSpPr>
          <p:spPr bwMode="auto">
            <a:xfrm>
              <a:off x="5832140" y="3700339"/>
              <a:ext cx="2762560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409"/>
            <p:cNvSpPr>
              <a:spLocks noChangeArrowheads="1"/>
            </p:cNvSpPr>
            <p:nvPr/>
          </p:nvSpPr>
          <p:spPr bwMode="auto">
            <a:xfrm>
              <a:off x="7318065" y="2284289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413"/>
            <p:cNvSpPr>
              <a:spLocks noChangeArrowheads="1"/>
            </p:cNvSpPr>
            <p:nvPr/>
          </p:nvSpPr>
          <p:spPr bwMode="auto">
            <a:xfrm>
              <a:off x="7005327" y="2733551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414"/>
            <p:cNvSpPr>
              <a:spLocks noChangeArrowheads="1"/>
            </p:cNvSpPr>
            <p:nvPr/>
          </p:nvSpPr>
          <p:spPr bwMode="auto">
            <a:xfrm>
              <a:off x="7327590" y="2730376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415"/>
            <p:cNvSpPr>
              <a:spLocks noChangeArrowheads="1"/>
            </p:cNvSpPr>
            <p:nvPr/>
          </p:nvSpPr>
          <p:spPr bwMode="auto">
            <a:xfrm>
              <a:off x="7657790" y="2735139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416"/>
            <p:cNvSpPr>
              <a:spLocks noChangeArrowheads="1"/>
            </p:cNvSpPr>
            <p:nvPr/>
          </p:nvSpPr>
          <p:spPr bwMode="auto">
            <a:xfrm>
              <a:off x="6644965" y="3182814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417"/>
            <p:cNvSpPr>
              <a:spLocks noChangeArrowheads="1"/>
            </p:cNvSpPr>
            <p:nvPr/>
          </p:nvSpPr>
          <p:spPr bwMode="auto">
            <a:xfrm>
              <a:off x="7022790" y="3179639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418"/>
            <p:cNvSpPr>
              <a:spLocks noChangeArrowheads="1"/>
            </p:cNvSpPr>
            <p:nvPr/>
          </p:nvSpPr>
          <p:spPr bwMode="auto">
            <a:xfrm>
              <a:off x="7352990" y="3184401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419"/>
            <p:cNvSpPr>
              <a:spLocks noChangeArrowheads="1"/>
            </p:cNvSpPr>
            <p:nvPr/>
          </p:nvSpPr>
          <p:spPr bwMode="auto">
            <a:xfrm>
              <a:off x="7694302" y="3184401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420"/>
            <p:cNvSpPr>
              <a:spLocks noChangeArrowheads="1"/>
            </p:cNvSpPr>
            <p:nvPr/>
          </p:nvSpPr>
          <p:spPr bwMode="auto">
            <a:xfrm>
              <a:off x="8064190" y="3189164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421"/>
            <p:cNvSpPr>
              <a:spLocks noChangeArrowheads="1"/>
            </p:cNvSpPr>
            <p:nvPr/>
          </p:nvSpPr>
          <p:spPr bwMode="auto">
            <a:xfrm>
              <a:off x="6187765" y="3652714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422"/>
            <p:cNvSpPr>
              <a:spLocks noChangeArrowheads="1"/>
            </p:cNvSpPr>
            <p:nvPr/>
          </p:nvSpPr>
          <p:spPr bwMode="auto">
            <a:xfrm>
              <a:off x="6510027" y="3649539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423"/>
            <p:cNvSpPr>
              <a:spLocks noChangeArrowheads="1"/>
            </p:cNvSpPr>
            <p:nvPr/>
          </p:nvSpPr>
          <p:spPr bwMode="auto">
            <a:xfrm>
              <a:off x="6840227" y="3654301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424"/>
            <p:cNvSpPr>
              <a:spLocks noChangeArrowheads="1"/>
            </p:cNvSpPr>
            <p:nvPr/>
          </p:nvSpPr>
          <p:spPr bwMode="auto">
            <a:xfrm>
              <a:off x="7181540" y="3654301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425"/>
            <p:cNvSpPr>
              <a:spLocks noChangeArrowheads="1"/>
            </p:cNvSpPr>
            <p:nvPr/>
          </p:nvSpPr>
          <p:spPr bwMode="auto">
            <a:xfrm>
              <a:off x="7511740" y="3659064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426"/>
            <p:cNvSpPr>
              <a:spLocks noChangeArrowheads="1"/>
            </p:cNvSpPr>
            <p:nvPr/>
          </p:nvSpPr>
          <p:spPr bwMode="auto">
            <a:xfrm>
              <a:off x="7865752" y="3659064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427"/>
            <p:cNvSpPr>
              <a:spLocks noChangeArrowheads="1"/>
            </p:cNvSpPr>
            <p:nvPr/>
          </p:nvSpPr>
          <p:spPr bwMode="auto">
            <a:xfrm>
              <a:off x="8207065" y="3659064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428"/>
            <p:cNvSpPr>
              <a:spLocks noChangeArrowheads="1"/>
            </p:cNvSpPr>
            <p:nvPr/>
          </p:nvSpPr>
          <p:spPr bwMode="auto">
            <a:xfrm>
              <a:off x="8537265" y="3663826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429"/>
            <p:cNvSpPr>
              <a:spLocks noChangeArrowheads="1"/>
            </p:cNvSpPr>
            <p:nvPr/>
          </p:nvSpPr>
          <p:spPr bwMode="auto">
            <a:xfrm flipV="1">
              <a:off x="7322827" y="5445001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430"/>
            <p:cNvSpPr>
              <a:spLocks noChangeArrowheads="1"/>
            </p:cNvSpPr>
            <p:nvPr/>
          </p:nvSpPr>
          <p:spPr bwMode="auto">
            <a:xfrm flipV="1">
              <a:off x="7010090" y="4995739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431"/>
            <p:cNvSpPr>
              <a:spLocks noChangeArrowheads="1"/>
            </p:cNvSpPr>
            <p:nvPr/>
          </p:nvSpPr>
          <p:spPr bwMode="auto">
            <a:xfrm flipV="1">
              <a:off x="7332352" y="4998914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432"/>
            <p:cNvSpPr>
              <a:spLocks noChangeArrowheads="1"/>
            </p:cNvSpPr>
            <p:nvPr/>
          </p:nvSpPr>
          <p:spPr bwMode="auto">
            <a:xfrm flipV="1">
              <a:off x="7662552" y="4994151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433"/>
            <p:cNvSpPr>
              <a:spLocks noChangeArrowheads="1"/>
            </p:cNvSpPr>
            <p:nvPr/>
          </p:nvSpPr>
          <p:spPr bwMode="auto">
            <a:xfrm flipV="1">
              <a:off x="6657665" y="4546476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434"/>
            <p:cNvSpPr>
              <a:spLocks noChangeArrowheads="1"/>
            </p:cNvSpPr>
            <p:nvPr/>
          </p:nvSpPr>
          <p:spPr bwMode="auto">
            <a:xfrm flipV="1">
              <a:off x="7027552" y="4549651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435"/>
            <p:cNvSpPr>
              <a:spLocks noChangeArrowheads="1"/>
            </p:cNvSpPr>
            <p:nvPr/>
          </p:nvSpPr>
          <p:spPr bwMode="auto">
            <a:xfrm flipV="1">
              <a:off x="7357752" y="4544889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436"/>
            <p:cNvSpPr>
              <a:spLocks noChangeArrowheads="1"/>
            </p:cNvSpPr>
            <p:nvPr/>
          </p:nvSpPr>
          <p:spPr bwMode="auto">
            <a:xfrm flipV="1">
              <a:off x="7699065" y="4544889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437"/>
            <p:cNvSpPr>
              <a:spLocks noChangeArrowheads="1"/>
            </p:cNvSpPr>
            <p:nvPr/>
          </p:nvSpPr>
          <p:spPr bwMode="auto">
            <a:xfrm flipV="1">
              <a:off x="8084827" y="4540126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438"/>
            <p:cNvSpPr>
              <a:spLocks noChangeArrowheads="1"/>
            </p:cNvSpPr>
            <p:nvPr/>
          </p:nvSpPr>
          <p:spPr bwMode="auto">
            <a:xfrm flipV="1">
              <a:off x="6192527" y="4076576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439"/>
            <p:cNvSpPr>
              <a:spLocks noChangeArrowheads="1"/>
            </p:cNvSpPr>
            <p:nvPr/>
          </p:nvSpPr>
          <p:spPr bwMode="auto">
            <a:xfrm flipV="1">
              <a:off x="6514790" y="4079751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440"/>
            <p:cNvSpPr>
              <a:spLocks noChangeArrowheads="1"/>
            </p:cNvSpPr>
            <p:nvPr/>
          </p:nvSpPr>
          <p:spPr bwMode="auto">
            <a:xfrm flipV="1">
              <a:off x="6844990" y="4074989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441"/>
            <p:cNvSpPr>
              <a:spLocks noChangeArrowheads="1"/>
            </p:cNvSpPr>
            <p:nvPr/>
          </p:nvSpPr>
          <p:spPr bwMode="auto">
            <a:xfrm flipV="1">
              <a:off x="7186302" y="4074989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442"/>
            <p:cNvSpPr>
              <a:spLocks noChangeArrowheads="1"/>
            </p:cNvSpPr>
            <p:nvPr/>
          </p:nvSpPr>
          <p:spPr bwMode="auto">
            <a:xfrm flipV="1">
              <a:off x="7516502" y="4070226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443"/>
            <p:cNvSpPr>
              <a:spLocks noChangeArrowheads="1"/>
            </p:cNvSpPr>
            <p:nvPr/>
          </p:nvSpPr>
          <p:spPr bwMode="auto">
            <a:xfrm flipV="1">
              <a:off x="7870515" y="4070226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444"/>
            <p:cNvSpPr>
              <a:spLocks noChangeArrowheads="1"/>
            </p:cNvSpPr>
            <p:nvPr/>
          </p:nvSpPr>
          <p:spPr bwMode="auto">
            <a:xfrm flipV="1">
              <a:off x="8211827" y="4070226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445"/>
            <p:cNvSpPr>
              <a:spLocks noChangeArrowheads="1"/>
            </p:cNvSpPr>
            <p:nvPr/>
          </p:nvSpPr>
          <p:spPr bwMode="auto">
            <a:xfrm flipV="1">
              <a:off x="8542027" y="4065464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51"/>
            <p:cNvSpPr>
              <a:spLocks noChangeShapeType="1"/>
            </p:cNvSpPr>
            <p:nvPr/>
          </p:nvSpPr>
          <p:spPr bwMode="auto">
            <a:xfrm>
              <a:off x="5832140" y="4117851"/>
              <a:ext cx="2762560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55"/>
            <p:cNvSpPr>
              <a:spLocks noChangeShapeType="1"/>
            </p:cNvSpPr>
            <p:nvPr/>
          </p:nvSpPr>
          <p:spPr bwMode="auto">
            <a:xfrm>
              <a:off x="7210115" y="2871664"/>
              <a:ext cx="490537" cy="250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56"/>
            <p:cNvSpPr>
              <a:spLocks noChangeShapeType="1"/>
            </p:cNvSpPr>
            <p:nvPr/>
          </p:nvSpPr>
          <p:spPr bwMode="auto">
            <a:xfrm flipV="1">
              <a:off x="7084702" y="2879601"/>
              <a:ext cx="474663" cy="225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463"/>
            <p:cNvSpPr>
              <a:spLocks noChangeShapeType="1"/>
            </p:cNvSpPr>
            <p:nvPr/>
          </p:nvSpPr>
          <p:spPr bwMode="auto">
            <a:xfrm flipV="1">
              <a:off x="7229165" y="2447801"/>
              <a:ext cx="142875" cy="2270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464"/>
            <p:cNvSpPr>
              <a:spLocks noChangeShapeType="1"/>
            </p:cNvSpPr>
            <p:nvPr/>
          </p:nvSpPr>
          <p:spPr bwMode="auto">
            <a:xfrm flipH="1" flipV="1">
              <a:off x="7364102" y="2449389"/>
              <a:ext cx="155575" cy="2270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465"/>
            <p:cNvSpPr>
              <a:spLocks noChangeShapeType="1"/>
            </p:cNvSpPr>
            <p:nvPr/>
          </p:nvSpPr>
          <p:spPr bwMode="auto">
            <a:xfrm>
              <a:off x="6778315" y="3335214"/>
              <a:ext cx="490537" cy="250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466"/>
            <p:cNvSpPr>
              <a:spLocks noChangeShapeType="1"/>
            </p:cNvSpPr>
            <p:nvPr/>
          </p:nvSpPr>
          <p:spPr bwMode="auto">
            <a:xfrm flipV="1">
              <a:off x="6652902" y="3343151"/>
              <a:ext cx="474663" cy="225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467"/>
            <p:cNvSpPr>
              <a:spLocks noChangeShapeType="1"/>
            </p:cNvSpPr>
            <p:nvPr/>
          </p:nvSpPr>
          <p:spPr bwMode="auto">
            <a:xfrm>
              <a:off x="7649852" y="3359026"/>
              <a:ext cx="490538" cy="250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468"/>
            <p:cNvSpPr>
              <a:spLocks noChangeShapeType="1"/>
            </p:cNvSpPr>
            <p:nvPr/>
          </p:nvSpPr>
          <p:spPr bwMode="auto">
            <a:xfrm flipV="1">
              <a:off x="7524440" y="3366964"/>
              <a:ext cx="474662" cy="225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" name="Group 485"/>
            <p:cNvGrpSpPr>
              <a:grpSpLocks/>
            </p:cNvGrpSpPr>
            <p:nvPr/>
          </p:nvGrpSpPr>
          <p:grpSpPr bwMode="auto">
            <a:xfrm flipV="1">
              <a:off x="6656077" y="4221039"/>
              <a:ext cx="1487488" cy="1162050"/>
              <a:chOff x="4183" y="783"/>
              <a:chExt cx="937" cy="732"/>
            </a:xfrm>
          </p:grpSpPr>
          <p:sp>
            <p:nvSpPr>
              <p:cNvPr id="60" name="Line 477"/>
              <p:cNvSpPr>
                <a:spLocks noChangeShapeType="1"/>
              </p:cNvSpPr>
              <p:nvPr/>
            </p:nvSpPr>
            <p:spPr bwMode="auto">
              <a:xfrm>
                <a:off x="4534" y="1050"/>
                <a:ext cx="309" cy="1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478"/>
              <p:cNvSpPr>
                <a:spLocks noChangeShapeType="1"/>
              </p:cNvSpPr>
              <p:nvPr/>
            </p:nvSpPr>
            <p:spPr bwMode="auto">
              <a:xfrm flipV="1">
                <a:off x="4455" y="1055"/>
                <a:ext cx="299" cy="1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479"/>
              <p:cNvSpPr>
                <a:spLocks noChangeShapeType="1"/>
              </p:cNvSpPr>
              <p:nvPr/>
            </p:nvSpPr>
            <p:spPr bwMode="auto">
              <a:xfrm flipV="1">
                <a:off x="4546" y="783"/>
                <a:ext cx="90" cy="14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480"/>
              <p:cNvSpPr>
                <a:spLocks noChangeShapeType="1"/>
              </p:cNvSpPr>
              <p:nvPr/>
            </p:nvSpPr>
            <p:spPr bwMode="auto">
              <a:xfrm flipH="1" flipV="1">
                <a:off x="4631" y="784"/>
                <a:ext cx="98" cy="14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481"/>
              <p:cNvSpPr>
                <a:spLocks noChangeShapeType="1"/>
              </p:cNvSpPr>
              <p:nvPr/>
            </p:nvSpPr>
            <p:spPr bwMode="auto">
              <a:xfrm>
                <a:off x="4262" y="1342"/>
                <a:ext cx="309" cy="1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482"/>
              <p:cNvSpPr>
                <a:spLocks noChangeShapeType="1"/>
              </p:cNvSpPr>
              <p:nvPr/>
            </p:nvSpPr>
            <p:spPr bwMode="auto">
              <a:xfrm flipV="1">
                <a:off x="4183" y="1347"/>
                <a:ext cx="299" cy="1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483"/>
              <p:cNvSpPr>
                <a:spLocks noChangeShapeType="1"/>
              </p:cNvSpPr>
              <p:nvPr/>
            </p:nvSpPr>
            <p:spPr bwMode="auto">
              <a:xfrm>
                <a:off x="4811" y="1357"/>
                <a:ext cx="309" cy="1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484"/>
              <p:cNvSpPr>
                <a:spLocks noChangeShapeType="1"/>
              </p:cNvSpPr>
              <p:nvPr/>
            </p:nvSpPr>
            <p:spPr bwMode="auto">
              <a:xfrm flipV="1">
                <a:off x="4732" y="1362"/>
                <a:ext cx="299" cy="1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0" name="Oval 416"/>
          <p:cNvSpPr>
            <a:spLocks noChangeArrowheads="1"/>
          </p:cNvSpPr>
          <p:nvPr/>
        </p:nvSpPr>
        <p:spPr bwMode="auto">
          <a:xfrm>
            <a:off x="2466938" y="4446699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Oval 416"/>
          <p:cNvSpPr>
            <a:spLocks noChangeArrowheads="1"/>
          </p:cNvSpPr>
          <p:nvPr/>
        </p:nvSpPr>
        <p:spPr bwMode="auto">
          <a:xfrm>
            <a:off x="3547058" y="443711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Oval 416"/>
          <p:cNvSpPr>
            <a:spLocks noChangeArrowheads="1"/>
          </p:cNvSpPr>
          <p:nvPr/>
        </p:nvSpPr>
        <p:spPr bwMode="auto">
          <a:xfrm>
            <a:off x="4653595" y="443711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Oval 416"/>
          <p:cNvSpPr>
            <a:spLocks noChangeArrowheads="1"/>
          </p:cNvSpPr>
          <p:nvPr/>
        </p:nvSpPr>
        <p:spPr bwMode="auto">
          <a:xfrm>
            <a:off x="2457351" y="361860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Oval 416"/>
          <p:cNvSpPr>
            <a:spLocks noChangeArrowheads="1"/>
          </p:cNvSpPr>
          <p:nvPr/>
        </p:nvSpPr>
        <p:spPr bwMode="auto">
          <a:xfrm>
            <a:off x="3537471" y="360902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Oval 416"/>
          <p:cNvSpPr>
            <a:spLocks noChangeArrowheads="1"/>
          </p:cNvSpPr>
          <p:nvPr/>
        </p:nvSpPr>
        <p:spPr bwMode="auto">
          <a:xfrm>
            <a:off x="4644008" y="360902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9" name="Gruppieren 178"/>
          <p:cNvGrpSpPr/>
          <p:nvPr/>
        </p:nvGrpSpPr>
        <p:grpSpPr>
          <a:xfrm>
            <a:off x="2457351" y="3609020"/>
            <a:ext cx="2294669" cy="936104"/>
            <a:chOff x="2457351" y="3609020"/>
            <a:chExt cx="2294669" cy="936104"/>
          </a:xfrm>
        </p:grpSpPr>
        <p:sp>
          <p:nvSpPr>
            <p:cNvPr id="122" name="Oval 416"/>
            <p:cNvSpPr>
              <a:spLocks noChangeArrowheads="1"/>
            </p:cNvSpPr>
            <p:nvPr/>
          </p:nvSpPr>
          <p:spPr bwMode="auto">
            <a:xfrm>
              <a:off x="2466938" y="4446699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Oval 416"/>
            <p:cNvSpPr>
              <a:spLocks noChangeArrowheads="1"/>
            </p:cNvSpPr>
            <p:nvPr/>
          </p:nvSpPr>
          <p:spPr bwMode="auto">
            <a:xfrm>
              <a:off x="3547058" y="4437112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Oval 416"/>
            <p:cNvSpPr>
              <a:spLocks noChangeArrowheads="1"/>
            </p:cNvSpPr>
            <p:nvPr/>
          </p:nvSpPr>
          <p:spPr bwMode="auto">
            <a:xfrm>
              <a:off x="4653595" y="4437112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Oval 416"/>
            <p:cNvSpPr>
              <a:spLocks noChangeArrowheads="1"/>
            </p:cNvSpPr>
            <p:nvPr/>
          </p:nvSpPr>
          <p:spPr bwMode="auto">
            <a:xfrm>
              <a:off x="2457351" y="3618607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Oval 416"/>
            <p:cNvSpPr>
              <a:spLocks noChangeArrowheads="1"/>
            </p:cNvSpPr>
            <p:nvPr/>
          </p:nvSpPr>
          <p:spPr bwMode="auto">
            <a:xfrm>
              <a:off x="3537471" y="3609020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Oval 416"/>
            <p:cNvSpPr>
              <a:spLocks noChangeArrowheads="1"/>
            </p:cNvSpPr>
            <p:nvPr/>
          </p:nvSpPr>
          <p:spPr bwMode="auto">
            <a:xfrm>
              <a:off x="4644008" y="3609020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9" name="Gruppieren 148"/>
          <p:cNvGrpSpPr/>
          <p:nvPr/>
        </p:nvGrpSpPr>
        <p:grpSpPr>
          <a:xfrm>
            <a:off x="6187765" y="3649539"/>
            <a:ext cx="2452687" cy="528637"/>
            <a:chOff x="6187765" y="3649539"/>
            <a:chExt cx="2452687" cy="528637"/>
          </a:xfrm>
        </p:grpSpPr>
        <p:sp>
          <p:nvSpPr>
            <p:cNvPr id="150" name="Rectangle 452"/>
            <p:cNvSpPr>
              <a:spLocks noChangeArrowheads="1"/>
            </p:cNvSpPr>
            <p:nvPr/>
          </p:nvSpPr>
          <p:spPr bwMode="auto">
            <a:xfrm>
              <a:off x="6235390" y="3706689"/>
              <a:ext cx="2370137" cy="41116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444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Oval 421"/>
            <p:cNvSpPr>
              <a:spLocks noChangeArrowheads="1"/>
            </p:cNvSpPr>
            <p:nvPr/>
          </p:nvSpPr>
          <p:spPr bwMode="auto">
            <a:xfrm>
              <a:off x="6187765" y="3652714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Oval 422"/>
            <p:cNvSpPr>
              <a:spLocks noChangeArrowheads="1"/>
            </p:cNvSpPr>
            <p:nvPr/>
          </p:nvSpPr>
          <p:spPr bwMode="auto">
            <a:xfrm>
              <a:off x="6510027" y="3649539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Oval 423"/>
            <p:cNvSpPr>
              <a:spLocks noChangeArrowheads="1"/>
            </p:cNvSpPr>
            <p:nvPr/>
          </p:nvSpPr>
          <p:spPr bwMode="auto">
            <a:xfrm>
              <a:off x="6840227" y="3654301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Oval 424"/>
            <p:cNvSpPr>
              <a:spLocks noChangeArrowheads="1"/>
            </p:cNvSpPr>
            <p:nvPr/>
          </p:nvSpPr>
          <p:spPr bwMode="auto">
            <a:xfrm>
              <a:off x="7181540" y="3654301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Oval 425"/>
            <p:cNvSpPr>
              <a:spLocks noChangeArrowheads="1"/>
            </p:cNvSpPr>
            <p:nvPr/>
          </p:nvSpPr>
          <p:spPr bwMode="auto">
            <a:xfrm>
              <a:off x="7511740" y="3659064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Oval 426"/>
            <p:cNvSpPr>
              <a:spLocks noChangeArrowheads="1"/>
            </p:cNvSpPr>
            <p:nvPr/>
          </p:nvSpPr>
          <p:spPr bwMode="auto">
            <a:xfrm>
              <a:off x="7865752" y="3659064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Oval 427"/>
            <p:cNvSpPr>
              <a:spLocks noChangeArrowheads="1"/>
            </p:cNvSpPr>
            <p:nvPr/>
          </p:nvSpPr>
          <p:spPr bwMode="auto">
            <a:xfrm>
              <a:off x="8207065" y="3659064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Oval 428"/>
            <p:cNvSpPr>
              <a:spLocks noChangeArrowheads="1"/>
            </p:cNvSpPr>
            <p:nvPr/>
          </p:nvSpPr>
          <p:spPr bwMode="auto">
            <a:xfrm>
              <a:off x="8537265" y="3663826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Oval 438"/>
            <p:cNvSpPr>
              <a:spLocks noChangeArrowheads="1"/>
            </p:cNvSpPr>
            <p:nvPr/>
          </p:nvSpPr>
          <p:spPr bwMode="auto">
            <a:xfrm flipV="1">
              <a:off x="6192527" y="4076576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Oval 439"/>
            <p:cNvSpPr>
              <a:spLocks noChangeArrowheads="1"/>
            </p:cNvSpPr>
            <p:nvPr/>
          </p:nvSpPr>
          <p:spPr bwMode="auto">
            <a:xfrm flipV="1">
              <a:off x="6514790" y="4079751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Oval 440"/>
            <p:cNvSpPr>
              <a:spLocks noChangeArrowheads="1"/>
            </p:cNvSpPr>
            <p:nvPr/>
          </p:nvSpPr>
          <p:spPr bwMode="auto">
            <a:xfrm flipV="1">
              <a:off x="6844990" y="4074989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Oval 441"/>
            <p:cNvSpPr>
              <a:spLocks noChangeArrowheads="1"/>
            </p:cNvSpPr>
            <p:nvPr/>
          </p:nvSpPr>
          <p:spPr bwMode="auto">
            <a:xfrm flipV="1">
              <a:off x="7186302" y="4074989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Oval 442"/>
            <p:cNvSpPr>
              <a:spLocks noChangeArrowheads="1"/>
            </p:cNvSpPr>
            <p:nvPr/>
          </p:nvSpPr>
          <p:spPr bwMode="auto">
            <a:xfrm flipV="1">
              <a:off x="7516502" y="4070226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Oval 443"/>
            <p:cNvSpPr>
              <a:spLocks noChangeArrowheads="1"/>
            </p:cNvSpPr>
            <p:nvPr/>
          </p:nvSpPr>
          <p:spPr bwMode="auto">
            <a:xfrm flipV="1">
              <a:off x="7870515" y="4070226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Oval 444"/>
            <p:cNvSpPr>
              <a:spLocks noChangeArrowheads="1"/>
            </p:cNvSpPr>
            <p:nvPr/>
          </p:nvSpPr>
          <p:spPr bwMode="auto">
            <a:xfrm flipV="1">
              <a:off x="8211827" y="4070226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Oval 445"/>
            <p:cNvSpPr>
              <a:spLocks noChangeArrowheads="1"/>
            </p:cNvSpPr>
            <p:nvPr/>
          </p:nvSpPr>
          <p:spPr bwMode="auto">
            <a:xfrm flipV="1">
              <a:off x="8542027" y="4065464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" name="Rectangle 453"/>
          <p:cNvSpPr>
            <a:spLocks noChangeArrowheads="1"/>
          </p:cNvSpPr>
          <p:nvPr/>
        </p:nvSpPr>
        <p:spPr bwMode="auto">
          <a:xfrm>
            <a:off x="3779912" y="5919663"/>
            <a:ext cx="2628292" cy="46166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de-CH" sz="2400" b="1" dirty="0" err="1" smtClean="0">
                <a:solidFill>
                  <a:srgbClr val="FF0000"/>
                </a:solidFill>
              </a:rPr>
              <a:t>Middle</a:t>
            </a:r>
            <a:r>
              <a:rPr lang="de-CH" sz="2400" b="1" dirty="0" smtClean="0">
                <a:solidFill>
                  <a:srgbClr val="FF0000"/>
                </a:solidFill>
              </a:rPr>
              <a:t> </a:t>
            </a:r>
            <a:r>
              <a:rPr lang="de-CH" sz="2400" b="1" dirty="0" err="1" smtClean="0">
                <a:solidFill>
                  <a:srgbClr val="FF0000"/>
                </a:solidFill>
              </a:rPr>
              <a:t>layer</a:t>
            </a:r>
            <a:r>
              <a:rPr lang="de-CH" sz="2400" b="1" dirty="0" smtClean="0">
                <a:solidFill>
                  <a:srgbClr val="FF0000"/>
                </a:solidFill>
              </a:rPr>
              <a:t> </a:t>
            </a:r>
            <a:r>
              <a:rPr lang="de-CH" sz="2400" b="1" dirty="0" err="1">
                <a:solidFill>
                  <a:srgbClr val="FF0000"/>
                </a:solidFill>
              </a:rPr>
              <a:t>graph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78" name="Gruppieren 177"/>
          <p:cNvGrpSpPr/>
          <p:nvPr/>
        </p:nvGrpSpPr>
        <p:grpSpPr>
          <a:xfrm>
            <a:off x="6314765" y="3782889"/>
            <a:ext cx="2178050" cy="258762"/>
            <a:chOff x="6314765" y="3782889"/>
            <a:chExt cx="2178050" cy="258762"/>
          </a:xfrm>
        </p:grpSpPr>
        <p:sp>
          <p:nvSpPr>
            <p:cNvPr id="68" name="Line 486"/>
            <p:cNvSpPr>
              <a:spLocks noChangeShapeType="1"/>
            </p:cNvSpPr>
            <p:nvPr/>
          </p:nvSpPr>
          <p:spPr bwMode="auto">
            <a:xfrm>
              <a:off x="6319527" y="3782889"/>
              <a:ext cx="490538" cy="250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487"/>
            <p:cNvSpPr>
              <a:spLocks noChangeShapeType="1"/>
            </p:cNvSpPr>
            <p:nvPr/>
          </p:nvSpPr>
          <p:spPr bwMode="auto">
            <a:xfrm flipV="1">
              <a:off x="6314765" y="3795589"/>
              <a:ext cx="474662" cy="225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" name="Group 492"/>
            <p:cNvGrpSpPr>
              <a:grpSpLocks/>
            </p:cNvGrpSpPr>
            <p:nvPr/>
          </p:nvGrpSpPr>
          <p:grpSpPr bwMode="auto">
            <a:xfrm>
              <a:off x="7089465" y="3790826"/>
              <a:ext cx="638175" cy="250825"/>
              <a:chOff x="1798" y="2856"/>
              <a:chExt cx="312" cy="158"/>
            </a:xfrm>
          </p:grpSpPr>
          <p:sp>
            <p:nvSpPr>
              <p:cNvPr id="71" name="Line 488"/>
              <p:cNvSpPr>
                <a:spLocks noChangeShapeType="1"/>
              </p:cNvSpPr>
              <p:nvPr/>
            </p:nvSpPr>
            <p:spPr bwMode="auto">
              <a:xfrm>
                <a:off x="1801" y="2856"/>
                <a:ext cx="309" cy="1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489"/>
              <p:cNvSpPr>
                <a:spLocks noChangeShapeType="1"/>
              </p:cNvSpPr>
              <p:nvPr/>
            </p:nvSpPr>
            <p:spPr bwMode="auto">
              <a:xfrm flipV="1">
                <a:off x="1798" y="2864"/>
                <a:ext cx="299" cy="1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" name="Line 490"/>
            <p:cNvSpPr>
              <a:spLocks noChangeShapeType="1"/>
            </p:cNvSpPr>
            <p:nvPr/>
          </p:nvSpPr>
          <p:spPr bwMode="auto">
            <a:xfrm>
              <a:off x="8002277" y="3789239"/>
              <a:ext cx="490538" cy="250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491"/>
            <p:cNvSpPr>
              <a:spLocks noChangeShapeType="1"/>
            </p:cNvSpPr>
            <p:nvPr/>
          </p:nvSpPr>
          <p:spPr bwMode="auto">
            <a:xfrm flipV="1">
              <a:off x="7997515" y="3801939"/>
              <a:ext cx="474662" cy="225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452"/>
          <p:cNvSpPr>
            <a:spLocks noChangeArrowheads="1"/>
          </p:cNvSpPr>
          <p:nvPr/>
        </p:nvSpPr>
        <p:spPr bwMode="auto">
          <a:xfrm>
            <a:off x="2495550" y="3653349"/>
            <a:ext cx="2197894" cy="834832"/>
          </a:xfrm>
          <a:prstGeom prst="rect">
            <a:avLst/>
          </a:prstGeom>
          <a:solidFill>
            <a:srgbClr val="FF0000">
              <a:alpha val="50000"/>
            </a:srgbClr>
          </a:solidFill>
          <a:ln w="444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>
                <a:solidFill>
                  <a:prstClr val="black"/>
                </a:solidFill>
                <a:ea typeface="+mn-ea"/>
                <a:cs typeface="Arial" pitchFamily="34" charset="0"/>
              </a:rPr>
              <a:t>The </a:t>
            </a:r>
            <a:r>
              <a:rPr lang="de-CH" dirty="0" err="1">
                <a:solidFill>
                  <a:prstClr val="black"/>
                </a:solidFill>
                <a:ea typeface="+mn-ea"/>
                <a:cs typeface="Arial" pitchFamily="34" charset="0"/>
              </a:rPr>
              <a:t>middle</a:t>
            </a:r>
            <a:r>
              <a:rPr lang="de-CH" dirty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>
                <a:solidFill>
                  <a:prstClr val="black"/>
                </a:solidFill>
                <a:ea typeface="+mn-ea"/>
                <a:cs typeface="Arial" pitchFamily="34" charset="0"/>
              </a:rPr>
              <a:t>layer</a:t>
            </a:r>
            <a:r>
              <a:rPr lang="de-CH" dirty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graph</a:t>
            </a:r>
            <a:endParaRPr lang="en-US" dirty="0"/>
          </a:p>
        </p:txBody>
      </p:sp>
      <p:sp>
        <p:nvSpPr>
          <p:cNvPr id="78" name="Inhaltsplatzhalter 2"/>
          <p:cNvSpPr txBox="1">
            <a:spLocks/>
          </p:cNvSpPr>
          <p:nvPr/>
        </p:nvSpPr>
        <p:spPr>
          <a:xfrm>
            <a:off x="467544" y="1376772"/>
            <a:ext cx="2556284" cy="609600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CH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de-CH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cube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1820" y="1448780"/>
            <a:ext cx="900100" cy="36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" name="Rectangle 183"/>
          <p:cNvSpPr>
            <a:spLocks noChangeArrowheads="1"/>
          </p:cNvSpPr>
          <p:nvPr/>
        </p:nvSpPr>
        <p:spPr bwMode="auto">
          <a:xfrm>
            <a:off x="1871700" y="4345359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100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57" name="Rectangle 183"/>
          <p:cNvSpPr>
            <a:spLocks noChangeArrowheads="1"/>
          </p:cNvSpPr>
          <p:nvPr/>
        </p:nvSpPr>
        <p:spPr bwMode="auto">
          <a:xfrm>
            <a:off x="2923679" y="4345359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010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58" name="Rectangle 183"/>
          <p:cNvSpPr>
            <a:spLocks noChangeArrowheads="1"/>
          </p:cNvSpPr>
          <p:nvPr/>
        </p:nvSpPr>
        <p:spPr bwMode="auto">
          <a:xfrm>
            <a:off x="4039803" y="4345359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001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59" name="Rectangle 183"/>
          <p:cNvSpPr>
            <a:spLocks noChangeArrowheads="1"/>
          </p:cNvSpPr>
          <p:nvPr/>
        </p:nvSpPr>
        <p:spPr bwMode="auto">
          <a:xfrm>
            <a:off x="2923679" y="3501008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101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60" name="Rectangle 183"/>
          <p:cNvSpPr>
            <a:spLocks noChangeArrowheads="1"/>
          </p:cNvSpPr>
          <p:nvPr/>
        </p:nvSpPr>
        <p:spPr bwMode="auto">
          <a:xfrm>
            <a:off x="4039803" y="3501008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011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61" name="Rectangle 183"/>
          <p:cNvSpPr>
            <a:spLocks noChangeArrowheads="1"/>
          </p:cNvSpPr>
          <p:nvPr/>
        </p:nvSpPr>
        <p:spPr bwMode="auto">
          <a:xfrm>
            <a:off x="2995686" y="5317467"/>
            <a:ext cx="532198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000</a:t>
            </a:r>
            <a:endParaRPr lang="en-US" sz="2000" b="1" dirty="0">
              <a:latin typeface="Courier New" pitchFamily="49" charset="0"/>
            </a:endParaRPr>
          </a:p>
        </p:txBody>
      </p:sp>
      <p:grpSp>
        <p:nvGrpSpPr>
          <p:cNvPr id="3" name="Gruppieren 115"/>
          <p:cNvGrpSpPr/>
          <p:nvPr/>
        </p:nvGrpSpPr>
        <p:grpSpPr>
          <a:xfrm>
            <a:off x="719572" y="2624140"/>
            <a:ext cx="3996444" cy="3001104"/>
            <a:chOff x="719572" y="2624140"/>
            <a:chExt cx="3996444" cy="3001104"/>
          </a:xfrm>
        </p:grpSpPr>
        <p:sp>
          <p:nvSpPr>
            <p:cNvPr id="109" name="Inhaltsplatzhalter 2"/>
            <p:cNvSpPr txBox="1">
              <a:spLocks/>
            </p:cNvSpPr>
            <p:nvPr/>
          </p:nvSpPr>
          <p:spPr>
            <a:xfrm>
              <a:off x="734812" y="5015644"/>
              <a:ext cx="1035732" cy="609600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CH" sz="2400" dirty="0" err="1" smtClean="0"/>
                <a:t>level</a:t>
              </a:r>
              <a:r>
                <a:rPr lang="de-CH" sz="2400" dirty="0" smtClean="0"/>
                <a:t> 0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Line 397"/>
            <p:cNvSpPr>
              <a:spLocks noChangeShapeType="1"/>
            </p:cNvSpPr>
            <p:nvPr/>
          </p:nvSpPr>
          <p:spPr bwMode="auto">
            <a:xfrm>
              <a:off x="1655676" y="5267300"/>
              <a:ext cx="2001161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397"/>
            <p:cNvSpPr>
              <a:spLocks noChangeShapeType="1"/>
            </p:cNvSpPr>
            <p:nvPr/>
          </p:nvSpPr>
          <p:spPr bwMode="auto">
            <a:xfrm>
              <a:off x="1619672" y="3645024"/>
              <a:ext cx="3062177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397"/>
            <p:cNvSpPr>
              <a:spLocks noChangeShapeType="1"/>
            </p:cNvSpPr>
            <p:nvPr/>
          </p:nvSpPr>
          <p:spPr bwMode="auto">
            <a:xfrm>
              <a:off x="1619672" y="4473116"/>
              <a:ext cx="3096344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397"/>
            <p:cNvSpPr>
              <a:spLocks noChangeShapeType="1"/>
            </p:cNvSpPr>
            <p:nvPr/>
          </p:nvSpPr>
          <p:spPr bwMode="auto">
            <a:xfrm>
              <a:off x="1619672" y="2868176"/>
              <a:ext cx="2029934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Inhaltsplatzhalter 2"/>
            <p:cNvSpPr txBox="1">
              <a:spLocks/>
            </p:cNvSpPr>
            <p:nvPr/>
          </p:nvSpPr>
          <p:spPr>
            <a:xfrm>
              <a:off x="727956" y="4208316"/>
              <a:ext cx="1035732" cy="609600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CH" sz="2400" dirty="0" err="1" smtClean="0"/>
                <a:t>level</a:t>
              </a:r>
              <a:r>
                <a:rPr lang="de-CH" sz="2400" dirty="0" smtClean="0"/>
                <a:t> 1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Inhaltsplatzhalter 2"/>
            <p:cNvSpPr txBox="1">
              <a:spLocks/>
            </p:cNvSpPr>
            <p:nvPr/>
          </p:nvSpPr>
          <p:spPr>
            <a:xfrm>
              <a:off x="719572" y="3380224"/>
              <a:ext cx="1035732" cy="609600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CH" sz="2400" dirty="0" err="1" smtClean="0"/>
                <a:t>level</a:t>
              </a:r>
              <a:r>
                <a:rPr lang="de-CH" sz="2400" dirty="0" smtClean="0"/>
                <a:t> 2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Inhaltsplatzhalter 2"/>
            <p:cNvSpPr txBox="1">
              <a:spLocks/>
            </p:cNvSpPr>
            <p:nvPr/>
          </p:nvSpPr>
          <p:spPr>
            <a:xfrm>
              <a:off x="719572" y="2624140"/>
              <a:ext cx="1035732" cy="609600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CH" sz="2400" dirty="0" err="1" smtClean="0"/>
                <a:t>level</a:t>
              </a:r>
              <a:r>
                <a:rPr lang="de-CH" sz="2400" dirty="0" smtClean="0"/>
                <a:t> 3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1200" y="2218194"/>
            <a:ext cx="1390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Line 6"/>
          <p:cNvSpPr>
            <a:spLocks noChangeShapeType="1"/>
          </p:cNvSpPr>
          <p:nvPr/>
        </p:nvSpPr>
        <p:spPr bwMode="auto">
          <a:xfrm>
            <a:off x="3599892" y="2888940"/>
            <a:ext cx="1116124" cy="7560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Line 117"/>
          <p:cNvSpPr>
            <a:spLocks noChangeShapeType="1"/>
          </p:cNvSpPr>
          <p:nvPr/>
        </p:nvSpPr>
        <p:spPr bwMode="auto">
          <a:xfrm flipH="1">
            <a:off x="2498758" y="3660014"/>
            <a:ext cx="0" cy="8491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" name="Line 118"/>
          <p:cNvSpPr>
            <a:spLocks noChangeShapeType="1"/>
          </p:cNvSpPr>
          <p:nvPr/>
        </p:nvSpPr>
        <p:spPr bwMode="auto">
          <a:xfrm flipH="1">
            <a:off x="2493355" y="3645024"/>
            <a:ext cx="1116124" cy="86409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" name="Rectangle 183"/>
          <p:cNvSpPr>
            <a:spLocks noChangeArrowheads="1"/>
          </p:cNvSpPr>
          <p:nvPr/>
        </p:nvSpPr>
        <p:spPr bwMode="auto">
          <a:xfrm>
            <a:off x="1879563" y="3501008"/>
            <a:ext cx="532197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110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26" name="Rectangle 183"/>
          <p:cNvSpPr>
            <a:spLocks noChangeArrowheads="1"/>
          </p:cNvSpPr>
          <p:nvPr/>
        </p:nvSpPr>
        <p:spPr bwMode="auto">
          <a:xfrm>
            <a:off x="2995686" y="2564904"/>
            <a:ext cx="532198" cy="3077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2000" b="1" dirty="0" smtClean="0">
                <a:latin typeface="Courier New" pitchFamily="49" charset="0"/>
              </a:rPr>
              <a:t>111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29" name="Oval 416"/>
          <p:cNvSpPr>
            <a:spLocks noChangeArrowheads="1"/>
          </p:cNvSpPr>
          <p:nvPr/>
        </p:nvSpPr>
        <p:spPr bwMode="auto">
          <a:xfrm>
            <a:off x="3547058" y="522920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Oval 416"/>
          <p:cNvSpPr>
            <a:spLocks noChangeArrowheads="1"/>
          </p:cNvSpPr>
          <p:nvPr/>
        </p:nvSpPr>
        <p:spPr bwMode="auto">
          <a:xfrm>
            <a:off x="3547058" y="2826334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Line 6"/>
          <p:cNvSpPr>
            <a:spLocks noChangeShapeType="1"/>
          </p:cNvSpPr>
          <p:nvPr/>
        </p:nvSpPr>
        <p:spPr bwMode="auto">
          <a:xfrm flipH="1">
            <a:off x="3599892" y="2888940"/>
            <a:ext cx="0" cy="7560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" name="Line 6"/>
          <p:cNvSpPr>
            <a:spLocks noChangeShapeType="1"/>
          </p:cNvSpPr>
          <p:nvPr/>
        </p:nvSpPr>
        <p:spPr bwMode="auto">
          <a:xfrm flipH="1">
            <a:off x="2483768" y="2888940"/>
            <a:ext cx="1116124" cy="792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" name="Line 118"/>
          <p:cNvSpPr>
            <a:spLocks noChangeShapeType="1"/>
          </p:cNvSpPr>
          <p:nvPr/>
        </p:nvSpPr>
        <p:spPr bwMode="auto">
          <a:xfrm flipH="1" flipV="1">
            <a:off x="3599890" y="3645024"/>
            <a:ext cx="1116125" cy="8280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0" name="Line 117"/>
          <p:cNvSpPr>
            <a:spLocks noChangeShapeType="1"/>
          </p:cNvSpPr>
          <p:nvPr/>
        </p:nvSpPr>
        <p:spPr bwMode="auto">
          <a:xfrm flipH="1">
            <a:off x="4693531" y="3646495"/>
            <a:ext cx="0" cy="8491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" name="Line 117"/>
          <p:cNvSpPr>
            <a:spLocks noChangeShapeType="1"/>
          </p:cNvSpPr>
          <p:nvPr/>
        </p:nvSpPr>
        <p:spPr bwMode="auto">
          <a:xfrm flipH="1">
            <a:off x="3607387" y="3652519"/>
            <a:ext cx="1080120" cy="8280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" name="Line 118"/>
          <p:cNvSpPr>
            <a:spLocks noChangeShapeType="1"/>
          </p:cNvSpPr>
          <p:nvPr/>
        </p:nvSpPr>
        <p:spPr bwMode="auto">
          <a:xfrm flipH="1" flipV="1">
            <a:off x="2489792" y="3658543"/>
            <a:ext cx="1116125" cy="8280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uppieren 145"/>
          <p:cNvGrpSpPr/>
          <p:nvPr/>
        </p:nvGrpSpPr>
        <p:grpSpPr>
          <a:xfrm flipV="1">
            <a:off x="2468778" y="4492659"/>
            <a:ext cx="2232248" cy="792088"/>
            <a:chOff x="2627784" y="2168860"/>
            <a:chExt cx="2232248" cy="792088"/>
          </a:xfrm>
        </p:grpSpPr>
        <p:sp>
          <p:nvSpPr>
            <p:cNvPr id="143" name="Line 6"/>
            <p:cNvSpPr>
              <a:spLocks noChangeShapeType="1"/>
            </p:cNvSpPr>
            <p:nvPr/>
          </p:nvSpPr>
          <p:spPr bwMode="auto">
            <a:xfrm>
              <a:off x="3743908" y="2168860"/>
              <a:ext cx="1116124" cy="7560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6"/>
            <p:cNvSpPr>
              <a:spLocks noChangeShapeType="1"/>
            </p:cNvSpPr>
            <p:nvPr/>
          </p:nvSpPr>
          <p:spPr bwMode="auto">
            <a:xfrm flipH="1">
              <a:off x="3743908" y="2168860"/>
              <a:ext cx="0" cy="7560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6"/>
            <p:cNvSpPr>
              <a:spLocks noChangeShapeType="1"/>
            </p:cNvSpPr>
            <p:nvPr/>
          </p:nvSpPr>
          <p:spPr bwMode="auto">
            <a:xfrm flipH="1">
              <a:off x="2627784" y="2168860"/>
              <a:ext cx="1116124" cy="7920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uppieren 176"/>
          <p:cNvGrpSpPr/>
          <p:nvPr/>
        </p:nvGrpSpPr>
        <p:grpSpPr>
          <a:xfrm>
            <a:off x="5004048" y="1988840"/>
            <a:ext cx="3636404" cy="3888432"/>
            <a:chOff x="5004048" y="1988840"/>
            <a:chExt cx="3636404" cy="3888432"/>
          </a:xfrm>
        </p:grpSpPr>
        <p:sp>
          <p:nvSpPr>
            <p:cNvPr id="4" name="Freeform 447"/>
            <p:cNvSpPr>
              <a:spLocks/>
            </p:cNvSpPr>
            <p:nvPr/>
          </p:nvSpPr>
          <p:spPr bwMode="auto">
            <a:xfrm>
              <a:off x="6229040" y="2344614"/>
              <a:ext cx="2378075" cy="3154362"/>
            </a:xfrm>
            <a:custGeom>
              <a:avLst/>
              <a:gdLst/>
              <a:ahLst/>
              <a:cxnLst>
                <a:cxn ang="0">
                  <a:pos x="715" y="0"/>
                </a:cxn>
                <a:cxn ang="0">
                  <a:pos x="519" y="274"/>
                </a:cxn>
                <a:cxn ang="0">
                  <a:pos x="283" y="557"/>
                </a:cxn>
                <a:cxn ang="0">
                  <a:pos x="0" y="850"/>
                </a:cxn>
                <a:cxn ang="0">
                  <a:pos x="0" y="1114"/>
                </a:cxn>
                <a:cxn ang="0">
                  <a:pos x="303" y="1407"/>
                </a:cxn>
                <a:cxn ang="0">
                  <a:pos x="519" y="1709"/>
                </a:cxn>
                <a:cxn ang="0">
                  <a:pos x="720" y="1987"/>
                </a:cxn>
                <a:cxn ang="0">
                  <a:pos x="931" y="1704"/>
                </a:cxn>
                <a:cxn ang="0">
                  <a:pos x="1200" y="1407"/>
                </a:cxn>
                <a:cxn ang="0">
                  <a:pos x="1498" y="1114"/>
                </a:cxn>
                <a:cxn ang="0">
                  <a:pos x="1498" y="855"/>
                </a:cxn>
                <a:cxn ang="0">
                  <a:pos x="1195" y="562"/>
                </a:cxn>
                <a:cxn ang="0">
                  <a:pos x="931" y="264"/>
                </a:cxn>
                <a:cxn ang="0">
                  <a:pos x="715" y="0"/>
                </a:cxn>
              </a:cxnLst>
              <a:rect l="0" t="0" r="r" b="b"/>
              <a:pathLst>
                <a:path w="1498" h="1987">
                  <a:moveTo>
                    <a:pt x="715" y="0"/>
                  </a:moveTo>
                  <a:lnTo>
                    <a:pt x="519" y="274"/>
                  </a:lnTo>
                  <a:lnTo>
                    <a:pt x="283" y="557"/>
                  </a:lnTo>
                  <a:lnTo>
                    <a:pt x="0" y="850"/>
                  </a:lnTo>
                  <a:lnTo>
                    <a:pt x="0" y="1114"/>
                  </a:lnTo>
                  <a:lnTo>
                    <a:pt x="303" y="1407"/>
                  </a:lnTo>
                  <a:lnTo>
                    <a:pt x="519" y="1709"/>
                  </a:lnTo>
                  <a:lnTo>
                    <a:pt x="720" y="1987"/>
                  </a:lnTo>
                  <a:lnTo>
                    <a:pt x="931" y="1704"/>
                  </a:lnTo>
                  <a:lnTo>
                    <a:pt x="1200" y="1407"/>
                  </a:lnTo>
                  <a:lnTo>
                    <a:pt x="1498" y="1114"/>
                  </a:lnTo>
                  <a:lnTo>
                    <a:pt x="1498" y="855"/>
                  </a:lnTo>
                  <a:lnTo>
                    <a:pt x="1195" y="562"/>
                  </a:lnTo>
                  <a:lnTo>
                    <a:pt x="931" y="264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44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Rectangle 183"/>
            <p:cNvSpPr>
              <a:spLocks noChangeArrowheads="1"/>
            </p:cNvSpPr>
            <p:nvPr/>
          </p:nvSpPr>
          <p:spPr bwMode="auto">
            <a:xfrm>
              <a:off x="6804248" y="1988840"/>
              <a:ext cx="1008112" cy="307777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dirty="0" smtClean="0">
                  <a:latin typeface="Courier New" pitchFamily="49" charset="0"/>
                </a:rPr>
                <a:t>11...1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162" name="Rectangle 183"/>
            <p:cNvSpPr>
              <a:spLocks noChangeArrowheads="1"/>
            </p:cNvSpPr>
            <p:nvPr/>
          </p:nvSpPr>
          <p:spPr bwMode="auto">
            <a:xfrm>
              <a:off x="6840252" y="5569495"/>
              <a:ext cx="1008112" cy="307777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square" lIns="27432" tIns="0" rIns="27432" bIns="0">
              <a:spAutoFit/>
            </a:bodyPr>
            <a:lstStyle/>
            <a:p>
              <a:r>
                <a:rPr lang="de-CH" sz="2000" b="1" dirty="0" smtClean="0">
                  <a:latin typeface="Courier New" pitchFamily="49" charset="0"/>
                </a:rPr>
                <a:t>00...</a:t>
              </a:r>
              <a:r>
                <a:rPr lang="de-CH" sz="2000" b="1" dirty="0">
                  <a:latin typeface="Courier New" pitchFamily="49" charset="0"/>
                </a:rPr>
                <a:t>0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114" name="Line 397"/>
            <p:cNvSpPr>
              <a:spLocks noChangeShapeType="1"/>
            </p:cNvSpPr>
            <p:nvPr/>
          </p:nvSpPr>
          <p:spPr bwMode="auto">
            <a:xfrm>
              <a:off x="5868144" y="2335736"/>
              <a:ext cx="1489874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397"/>
            <p:cNvSpPr>
              <a:spLocks noChangeShapeType="1"/>
            </p:cNvSpPr>
            <p:nvPr/>
          </p:nvSpPr>
          <p:spPr bwMode="auto">
            <a:xfrm>
              <a:off x="5869674" y="5488848"/>
              <a:ext cx="1489874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4048" y="2204864"/>
              <a:ext cx="788987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12060" y="3573016"/>
              <a:ext cx="65563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80112" y="4041068"/>
              <a:ext cx="198437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16116" y="5380769"/>
              <a:ext cx="1682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397"/>
            <p:cNvSpPr>
              <a:spLocks noChangeShapeType="1"/>
            </p:cNvSpPr>
            <p:nvPr/>
          </p:nvSpPr>
          <p:spPr bwMode="auto">
            <a:xfrm>
              <a:off x="5832140" y="3700339"/>
              <a:ext cx="2762560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409"/>
            <p:cNvSpPr>
              <a:spLocks noChangeArrowheads="1"/>
            </p:cNvSpPr>
            <p:nvPr/>
          </p:nvSpPr>
          <p:spPr bwMode="auto">
            <a:xfrm>
              <a:off x="7318065" y="2284289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413"/>
            <p:cNvSpPr>
              <a:spLocks noChangeArrowheads="1"/>
            </p:cNvSpPr>
            <p:nvPr/>
          </p:nvSpPr>
          <p:spPr bwMode="auto">
            <a:xfrm>
              <a:off x="7005327" y="2733551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414"/>
            <p:cNvSpPr>
              <a:spLocks noChangeArrowheads="1"/>
            </p:cNvSpPr>
            <p:nvPr/>
          </p:nvSpPr>
          <p:spPr bwMode="auto">
            <a:xfrm>
              <a:off x="7327590" y="2730376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415"/>
            <p:cNvSpPr>
              <a:spLocks noChangeArrowheads="1"/>
            </p:cNvSpPr>
            <p:nvPr/>
          </p:nvSpPr>
          <p:spPr bwMode="auto">
            <a:xfrm>
              <a:off x="7657790" y="2735139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416"/>
            <p:cNvSpPr>
              <a:spLocks noChangeArrowheads="1"/>
            </p:cNvSpPr>
            <p:nvPr/>
          </p:nvSpPr>
          <p:spPr bwMode="auto">
            <a:xfrm>
              <a:off x="6644965" y="3182814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417"/>
            <p:cNvSpPr>
              <a:spLocks noChangeArrowheads="1"/>
            </p:cNvSpPr>
            <p:nvPr/>
          </p:nvSpPr>
          <p:spPr bwMode="auto">
            <a:xfrm>
              <a:off x="7022790" y="3179639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418"/>
            <p:cNvSpPr>
              <a:spLocks noChangeArrowheads="1"/>
            </p:cNvSpPr>
            <p:nvPr/>
          </p:nvSpPr>
          <p:spPr bwMode="auto">
            <a:xfrm>
              <a:off x="7352990" y="3184401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419"/>
            <p:cNvSpPr>
              <a:spLocks noChangeArrowheads="1"/>
            </p:cNvSpPr>
            <p:nvPr/>
          </p:nvSpPr>
          <p:spPr bwMode="auto">
            <a:xfrm>
              <a:off x="7694302" y="3184401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420"/>
            <p:cNvSpPr>
              <a:spLocks noChangeArrowheads="1"/>
            </p:cNvSpPr>
            <p:nvPr/>
          </p:nvSpPr>
          <p:spPr bwMode="auto">
            <a:xfrm>
              <a:off x="8064190" y="3189164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421"/>
            <p:cNvSpPr>
              <a:spLocks noChangeArrowheads="1"/>
            </p:cNvSpPr>
            <p:nvPr/>
          </p:nvSpPr>
          <p:spPr bwMode="auto">
            <a:xfrm>
              <a:off x="6187765" y="3652714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422"/>
            <p:cNvSpPr>
              <a:spLocks noChangeArrowheads="1"/>
            </p:cNvSpPr>
            <p:nvPr/>
          </p:nvSpPr>
          <p:spPr bwMode="auto">
            <a:xfrm>
              <a:off x="6510027" y="3649539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423"/>
            <p:cNvSpPr>
              <a:spLocks noChangeArrowheads="1"/>
            </p:cNvSpPr>
            <p:nvPr/>
          </p:nvSpPr>
          <p:spPr bwMode="auto">
            <a:xfrm>
              <a:off x="6840227" y="3654301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424"/>
            <p:cNvSpPr>
              <a:spLocks noChangeArrowheads="1"/>
            </p:cNvSpPr>
            <p:nvPr/>
          </p:nvSpPr>
          <p:spPr bwMode="auto">
            <a:xfrm>
              <a:off x="7181540" y="3654301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425"/>
            <p:cNvSpPr>
              <a:spLocks noChangeArrowheads="1"/>
            </p:cNvSpPr>
            <p:nvPr/>
          </p:nvSpPr>
          <p:spPr bwMode="auto">
            <a:xfrm>
              <a:off x="7511740" y="3659064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426"/>
            <p:cNvSpPr>
              <a:spLocks noChangeArrowheads="1"/>
            </p:cNvSpPr>
            <p:nvPr/>
          </p:nvSpPr>
          <p:spPr bwMode="auto">
            <a:xfrm>
              <a:off x="7865752" y="3659064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427"/>
            <p:cNvSpPr>
              <a:spLocks noChangeArrowheads="1"/>
            </p:cNvSpPr>
            <p:nvPr/>
          </p:nvSpPr>
          <p:spPr bwMode="auto">
            <a:xfrm>
              <a:off x="8207065" y="3659064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428"/>
            <p:cNvSpPr>
              <a:spLocks noChangeArrowheads="1"/>
            </p:cNvSpPr>
            <p:nvPr/>
          </p:nvSpPr>
          <p:spPr bwMode="auto">
            <a:xfrm>
              <a:off x="8537265" y="3663826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429"/>
            <p:cNvSpPr>
              <a:spLocks noChangeArrowheads="1"/>
            </p:cNvSpPr>
            <p:nvPr/>
          </p:nvSpPr>
          <p:spPr bwMode="auto">
            <a:xfrm flipV="1">
              <a:off x="7322827" y="5445001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430"/>
            <p:cNvSpPr>
              <a:spLocks noChangeArrowheads="1"/>
            </p:cNvSpPr>
            <p:nvPr/>
          </p:nvSpPr>
          <p:spPr bwMode="auto">
            <a:xfrm flipV="1">
              <a:off x="7010090" y="4995739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431"/>
            <p:cNvSpPr>
              <a:spLocks noChangeArrowheads="1"/>
            </p:cNvSpPr>
            <p:nvPr/>
          </p:nvSpPr>
          <p:spPr bwMode="auto">
            <a:xfrm flipV="1">
              <a:off x="7332352" y="4998914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432"/>
            <p:cNvSpPr>
              <a:spLocks noChangeArrowheads="1"/>
            </p:cNvSpPr>
            <p:nvPr/>
          </p:nvSpPr>
          <p:spPr bwMode="auto">
            <a:xfrm flipV="1">
              <a:off x="7662552" y="4994151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433"/>
            <p:cNvSpPr>
              <a:spLocks noChangeArrowheads="1"/>
            </p:cNvSpPr>
            <p:nvPr/>
          </p:nvSpPr>
          <p:spPr bwMode="auto">
            <a:xfrm flipV="1">
              <a:off x="6657665" y="4546476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434"/>
            <p:cNvSpPr>
              <a:spLocks noChangeArrowheads="1"/>
            </p:cNvSpPr>
            <p:nvPr/>
          </p:nvSpPr>
          <p:spPr bwMode="auto">
            <a:xfrm flipV="1">
              <a:off x="7027552" y="4549651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435"/>
            <p:cNvSpPr>
              <a:spLocks noChangeArrowheads="1"/>
            </p:cNvSpPr>
            <p:nvPr/>
          </p:nvSpPr>
          <p:spPr bwMode="auto">
            <a:xfrm flipV="1">
              <a:off x="7357752" y="4544889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436"/>
            <p:cNvSpPr>
              <a:spLocks noChangeArrowheads="1"/>
            </p:cNvSpPr>
            <p:nvPr/>
          </p:nvSpPr>
          <p:spPr bwMode="auto">
            <a:xfrm flipV="1">
              <a:off x="7699065" y="4544889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437"/>
            <p:cNvSpPr>
              <a:spLocks noChangeArrowheads="1"/>
            </p:cNvSpPr>
            <p:nvPr/>
          </p:nvSpPr>
          <p:spPr bwMode="auto">
            <a:xfrm flipV="1">
              <a:off x="8084827" y="4540126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438"/>
            <p:cNvSpPr>
              <a:spLocks noChangeArrowheads="1"/>
            </p:cNvSpPr>
            <p:nvPr/>
          </p:nvSpPr>
          <p:spPr bwMode="auto">
            <a:xfrm flipV="1">
              <a:off x="6192527" y="4076576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439"/>
            <p:cNvSpPr>
              <a:spLocks noChangeArrowheads="1"/>
            </p:cNvSpPr>
            <p:nvPr/>
          </p:nvSpPr>
          <p:spPr bwMode="auto">
            <a:xfrm flipV="1">
              <a:off x="6514790" y="4079751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440"/>
            <p:cNvSpPr>
              <a:spLocks noChangeArrowheads="1"/>
            </p:cNvSpPr>
            <p:nvPr/>
          </p:nvSpPr>
          <p:spPr bwMode="auto">
            <a:xfrm flipV="1">
              <a:off x="6844990" y="4074989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441"/>
            <p:cNvSpPr>
              <a:spLocks noChangeArrowheads="1"/>
            </p:cNvSpPr>
            <p:nvPr/>
          </p:nvSpPr>
          <p:spPr bwMode="auto">
            <a:xfrm flipV="1">
              <a:off x="7186302" y="4074989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442"/>
            <p:cNvSpPr>
              <a:spLocks noChangeArrowheads="1"/>
            </p:cNvSpPr>
            <p:nvPr/>
          </p:nvSpPr>
          <p:spPr bwMode="auto">
            <a:xfrm flipV="1">
              <a:off x="7516502" y="4070226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443"/>
            <p:cNvSpPr>
              <a:spLocks noChangeArrowheads="1"/>
            </p:cNvSpPr>
            <p:nvPr/>
          </p:nvSpPr>
          <p:spPr bwMode="auto">
            <a:xfrm flipV="1">
              <a:off x="7870515" y="4070226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444"/>
            <p:cNvSpPr>
              <a:spLocks noChangeArrowheads="1"/>
            </p:cNvSpPr>
            <p:nvPr/>
          </p:nvSpPr>
          <p:spPr bwMode="auto">
            <a:xfrm flipV="1">
              <a:off x="8211827" y="4070226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445"/>
            <p:cNvSpPr>
              <a:spLocks noChangeArrowheads="1"/>
            </p:cNvSpPr>
            <p:nvPr/>
          </p:nvSpPr>
          <p:spPr bwMode="auto">
            <a:xfrm flipV="1">
              <a:off x="8542027" y="4065464"/>
              <a:ext cx="98425" cy="98425"/>
            </a:xfrm>
            <a:prstGeom prst="ellipse">
              <a:avLst/>
            </a:prstGeom>
            <a:solidFill>
              <a:schemeClr val="tx1"/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51"/>
            <p:cNvSpPr>
              <a:spLocks noChangeShapeType="1"/>
            </p:cNvSpPr>
            <p:nvPr/>
          </p:nvSpPr>
          <p:spPr bwMode="auto">
            <a:xfrm>
              <a:off x="5832140" y="4117851"/>
              <a:ext cx="2762560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55"/>
            <p:cNvSpPr>
              <a:spLocks noChangeShapeType="1"/>
            </p:cNvSpPr>
            <p:nvPr/>
          </p:nvSpPr>
          <p:spPr bwMode="auto">
            <a:xfrm>
              <a:off x="7210115" y="2871664"/>
              <a:ext cx="490537" cy="250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56"/>
            <p:cNvSpPr>
              <a:spLocks noChangeShapeType="1"/>
            </p:cNvSpPr>
            <p:nvPr/>
          </p:nvSpPr>
          <p:spPr bwMode="auto">
            <a:xfrm flipV="1">
              <a:off x="7084702" y="2879601"/>
              <a:ext cx="474663" cy="225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463"/>
            <p:cNvSpPr>
              <a:spLocks noChangeShapeType="1"/>
            </p:cNvSpPr>
            <p:nvPr/>
          </p:nvSpPr>
          <p:spPr bwMode="auto">
            <a:xfrm flipV="1">
              <a:off x="7229165" y="2447801"/>
              <a:ext cx="142875" cy="2270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464"/>
            <p:cNvSpPr>
              <a:spLocks noChangeShapeType="1"/>
            </p:cNvSpPr>
            <p:nvPr/>
          </p:nvSpPr>
          <p:spPr bwMode="auto">
            <a:xfrm flipH="1" flipV="1">
              <a:off x="7364102" y="2449389"/>
              <a:ext cx="155575" cy="2270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465"/>
            <p:cNvSpPr>
              <a:spLocks noChangeShapeType="1"/>
            </p:cNvSpPr>
            <p:nvPr/>
          </p:nvSpPr>
          <p:spPr bwMode="auto">
            <a:xfrm>
              <a:off x="6778315" y="3335214"/>
              <a:ext cx="490537" cy="250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466"/>
            <p:cNvSpPr>
              <a:spLocks noChangeShapeType="1"/>
            </p:cNvSpPr>
            <p:nvPr/>
          </p:nvSpPr>
          <p:spPr bwMode="auto">
            <a:xfrm flipV="1">
              <a:off x="6652902" y="3343151"/>
              <a:ext cx="474663" cy="225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467"/>
            <p:cNvSpPr>
              <a:spLocks noChangeShapeType="1"/>
            </p:cNvSpPr>
            <p:nvPr/>
          </p:nvSpPr>
          <p:spPr bwMode="auto">
            <a:xfrm>
              <a:off x="7649852" y="3359026"/>
              <a:ext cx="490538" cy="250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468"/>
            <p:cNvSpPr>
              <a:spLocks noChangeShapeType="1"/>
            </p:cNvSpPr>
            <p:nvPr/>
          </p:nvSpPr>
          <p:spPr bwMode="auto">
            <a:xfrm flipV="1">
              <a:off x="7524440" y="3366964"/>
              <a:ext cx="474662" cy="225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485"/>
            <p:cNvGrpSpPr>
              <a:grpSpLocks/>
            </p:cNvGrpSpPr>
            <p:nvPr/>
          </p:nvGrpSpPr>
          <p:grpSpPr bwMode="auto">
            <a:xfrm flipV="1">
              <a:off x="6656077" y="4221039"/>
              <a:ext cx="1487488" cy="1162050"/>
              <a:chOff x="4183" y="783"/>
              <a:chExt cx="937" cy="732"/>
            </a:xfrm>
          </p:grpSpPr>
          <p:sp>
            <p:nvSpPr>
              <p:cNvPr id="60" name="Line 477"/>
              <p:cNvSpPr>
                <a:spLocks noChangeShapeType="1"/>
              </p:cNvSpPr>
              <p:nvPr/>
            </p:nvSpPr>
            <p:spPr bwMode="auto">
              <a:xfrm>
                <a:off x="4534" y="1050"/>
                <a:ext cx="309" cy="1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478"/>
              <p:cNvSpPr>
                <a:spLocks noChangeShapeType="1"/>
              </p:cNvSpPr>
              <p:nvPr/>
            </p:nvSpPr>
            <p:spPr bwMode="auto">
              <a:xfrm flipV="1">
                <a:off x="4455" y="1055"/>
                <a:ext cx="299" cy="1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479"/>
              <p:cNvSpPr>
                <a:spLocks noChangeShapeType="1"/>
              </p:cNvSpPr>
              <p:nvPr/>
            </p:nvSpPr>
            <p:spPr bwMode="auto">
              <a:xfrm flipV="1">
                <a:off x="4546" y="783"/>
                <a:ext cx="90" cy="14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480"/>
              <p:cNvSpPr>
                <a:spLocks noChangeShapeType="1"/>
              </p:cNvSpPr>
              <p:nvPr/>
            </p:nvSpPr>
            <p:spPr bwMode="auto">
              <a:xfrm flipH="1" flipV="1">
                <a:off x="4631" y="784"/>
                <a:ext cx="98" cy="14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481"/>
              <p:cNvSpPr>
                <a:spLocks noChangeShapeType="1"/>
              </p:cNvSpPr>
              <p:nvPr/>
            </p:nvSpPr>
            <p:spPr bwMode="auto">
              <a:xfrm>
                <a:off x="4262" y="1342"/>
                <a:ext cx="309" cy="1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482"/>
              <p:cNvSpPr>
                <a:spLocks noChangeShapeType="1"/>
              </p:cNvSpPr>
              <p:nvPr/>
            </p:nvSpPr>
            <p:spPr bwMode="auto">
              <a:xfrm flipV="1">
                <a:off x="4183" y="1347"/>
                <a:ext cx="299" cy="1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483"/>
              <p:cNvSpPr>
                <a:spLocks noChangeShapeType="1"/>
              </p:cNvSpPr>
              <p:nvPr/>
            </p:nvSpPr>
            <p:spPr bwMode="auto">
              <a:xfrm>
                <a:off x="4811" y="1357"/>
                <a:ext cx="309" cy="1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484"/>
              <p:cNvSpPr>
                <a:spLocks noChangeShapeType="1"/>
              </p:cNvSpPr>
              <p:nvPr/>
            </p:nvSpPr>
            <p:spPr bwMode="auto">
              <a:xfrm flipV="1">
                <a:off x="4732" y="1362"/>
                <a:ext cx="299" cy="1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0" name="Oval 416"/>
          <p:cNvSpPr>
            <a:spLocks noChangeArrowheads="1"/>
          </p:cNvSpPr>
          <p:nvPr/>
        </p:nvSpPr>
        <p:spPr bwMode="auto">
          <a:xfrm>
            <a:off x="2466938" y="4446699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Oval 416"/>
          <p:cNvSpPr>
            <a:spLocks noChangeArrowheads="1"/>
          </p:cNvSpPr>
          <p:nvPr/>
        </p:nvSpPr>
        <p:spPr bwMode="auto">
          <a:xfrm>
            <a:off x="3547058" y="443711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Oval 416"/>
          <p:cNvSpPr>
            <a:spLocks noChangeArrowheads="1"/>
          </p:cNvSpPr>
          <p:nvPr/>
        </p:nvSpPr>
        <p:spPr bwMode="auto">
          <a:xfrm>
            <a:off x="4653595" y="4437112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Oval 416"/>
          <p:cNvSpPr>
            <a:spLocks noChangeArrowheads="1"/>
          </p:cNvSpPr>
          <p:nvPr/>
        </p:nvSpPr>
        <p:spPr bwMode="auto">
          <a:xfrm>
            <a:off x="2457351" y="3618607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Oval 416"/>
          <p:cNvSpPr>
            <a:spLocks noChangeArrowheads="1"/>
          </p:cNvSpPr>
          <p:nvPr/>
        </p:nvSpPr>
        <p:spPr bwMode="auto">
          <a:xfrm>
            <a:off x="3537471" y="360902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Oval 416"/>
          <p:cNvSpPr>
            <a:spLocks noChangeArrowheads="1"/>
          </p:cNvSpPr>
          <p:nvPr/>
        </p:nvSpPr>
        <p:spPr bwMode="auto">
          <a:xfrm>
            <a:off x="4644008" y="3609020"/>
            <a:ext cx="98425" cy="98425"/>
          </a:xfrm>
          <a:prstGeom prst="ellipse">
            <a:avLst/>
          </a:prstGeom>
          <a:solidFill>
            <a:schemeClr val="tx1"/>
          </a:solidFill>
          <a:ln w="444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uppieren 178"/>
          <p:cNvGrpSpPr/>
          <p:nvPr/>
        </p:nvGrpSpPr>
        <p:grpSpPr>
          <a:xfrm>
            <a:off x="2457351" y="3609020"/>
            <a:ext cx="2294669" cy="936104"/>
            <a:chOff x="2457351" y="3609020"/>
            <a:chExt cx="2294669" cy="936104"/>
          </a:xfrm>
        </p:grpSpPr>
        <p:sp>
          <p:nvSpPr>
            <p:cNvPr id="122" name="Oval 416"/>
            <p:cNvSpPr>
              <a:spLocks noChangeArrowheads="1"/>
            </p:cNvSpPr>
            <p:nvPr/>
          </p:nvSpPr>
          <p:spPr bwMode="auto">
            <a:xfrm>
              <a:off x="2466938" y="4446699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Oval 416"/>
            <p:cNvSpPr>
              <a:spLocks noChangeArrowheads="1"/>
            </p:cNvSpPr>
            <p:nvPr/>
          </p:nvSpPr>
          <p:spPr bwMode="auto">
            <a:xfrm>
              <a:off x="3547058" y="4437112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Oval 416"/>
            <p:cNvSpPr>
              <a:spLocks noChangeArrowheads="1"/>
            </p:cNvSpPr>
            <p:nvPr/>
          </p:nvSpPr>
          <p:spPr bwMode="auto">
            <a:xfrm>
              <a:off x="4653595" y="4437112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Oval 416"/>
            <p:cNvSpPr>
              <a:spLocks noChangeArrowheads="1"/>
            </p:cNvSpPr>
            <p:nvPr/>
          </p:nvSpPr>
          <p:spPr bwMode="auto">
            <a:xfrm>
              <a:off x="2457351" y="3618607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Oval 416"/>
            <p:cNvSpPr>
              <a:spLocks noChangeArrowheads="1"/>
            </p:cNvSpPr>
            <p:nvPr/>
          </p:nvSpPr>
          <p:spPr bwMode="auto">
            <a:xfrm>
              <a:off x="3537471" y="3609020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Oval 416"/>
            <p:cNvSpPr>
              <a:spLocks noChangeArrowheads="1"/>
            </p:cNvSpPr>
            <p:nvPr/>
          </p:nvSpPr>
          <p:spPr bwMode="auto">
            <a:xfrm>
              <a:off x="4644008" y="3609020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uppieren 148"/>
          <p:cNvGrpSpPr/>
          <p:nvPr/>
        </p:nvGrpSpPr>
        <p:grpSpPr>
          <a:xfrm>
            <a:off x="6187765" y="3649539"/>
            <a:ext cx="2452687" cy="528637"/>
            <a:chOff x="6187765" y="3649539"/>
            <a:chExt cx="2452687" cy="528637"/>
          </a:xfrm>
        </p:grpSpPr>
        <p:sp>
          <p:nvSpPr>
            <p:cNvPr id="150" name="Rectangle 452"/>
            <p:cNvSpPr>
              <a:spLocks noChangeArrowheads="1"/>
            </p:cNvSpPr>
            <p:nvPr/>
          </p:nvSpPr>
          <p:spPr bwMode="auto">
            <a:xfrm>
              <a:off x="6235390" y="3706689"/>
              <a:ext cx="2370137" cy="41116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444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Oval 421"/>
            <p:cNvSpPr>
              <a:spLocks noChangeArrowheads="1"/>
            </p:cNvSpPr>
            <p:nvPr/>
          </p:nvSpPr>
          <p:spPr bwMode="auto">
            <a:xfrm>
              <a:off x="6187765" y="3652714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Oval 422"/>
            <p:cNvSpPr>
              <a:spLocks noChangeArrowheads="1"/>
            </p:cNvSpPr>
            <p:nvPr/>
          </p:nvSpPr>
          <p:spPr bwMode="auto">
            <a:xfrm>
              <a:off x="6510027" y="3649539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Oval 423"/>
            <p:cNvSpPr>
              <a:spLocks noChangeArrowheads="1"/>
            </p:cNvSpPr>
            <p:nvPr/>
          </p:nvSpPr>
          <p:spPr bwMode="auto">
            <a:xfrm>
              <a:off x="6840227" y="3654301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Oval 424"/>
            <p:cNvSpPr>
              <a:spLocks noChangeArrowheads="1"/>
            </p:cNvSpPr>
            <p:nvPr/>
          </p:nvSpPr>
          <p:spPr bwMode="auto">
            <a:xfrm>
              <a:off x="7181540" y="3654301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Oval 425"/>
            <p:cNvSpPr>
              <a:spLocks noChangeArrowheads="1"/>
            </p:cNvSpPr>
            <p:nvPr/>
          </p:nvSpPr>
          <p:spPr bwMode="auto">
            <a:xfrm>
              <a:off x="7511740" y="3659064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Oval 426"/>
            <p:cNvSpPr>
              <a:spLocks noChangeArrowheads="1"/>
            </p:cNvSpPr>
            <p:nvPr/>
          </p:nvSpPr>
          <p:spPr bwMode="auto">
            <a:xfrm>
              <a:off x="7865752" y="3659064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Oval 427"/>
            <p:cNvSpPr>
              <a:spLocks noChangeArrowheads="1"/>
            </p:cNvSpPr>
            <p:nvPr/>
          </p:nvSpPr>
          <p:spPr bwMode="auto">
            <a:xfrm>
              <a:off x="8207065" y="3659064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Oval 428"/>
            <p:cNvSpPr>
              <a:spLocks noChangeArrowheads="1"/>
            </p:cNvSpPr>
            <p:nvPr/>
          </p:nvSpPr>
          <p:spPr bwMode="auto">
            <a:xfrm>
              <a:off x="8537265" y="3663826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Oval 438"/>
            <p:cNvSpPr>
              <a:spLocks noChangeArrowheads="1"/>
            </p:cNvSpPr>
            <p:nvPr/>
          </p:nvSpPr>
          <p:spPr bwMode="auto">
            <a:xfrm flipV="1">
              <a:off x="6192527" y="4076576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Oval 439"/>
            <p:cNvSpPr>
              <a:spLocks noChangeArrowheads="1"/>
            </p:cNvSpPr>
            <p:nvPr/>
          </p:nvSpPr>
          <p:spPr bwMode="auto">
            <a:xfrm flipV="1">
              <a:off x="6514790" y="4079751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Oval 440"/>
            <p:cNvSpPr>
              <a:spLocks noChangeArrowheads="1"/>
            </p:cNvSpPr>
            <p:nvPr/>
          </p:nvSpPr>
          <p:spPr bwMode="auto">
            <a:xfrm flipV="1">
              <a:off x="6844990" y="4074989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Oval 441"/>
            <p:cNvSpPr>
              <a:spLocks noChangeArrowheads="1"/>
            </p:cNvSpPr>
            <p:nvPr/>
          </p:nvSpPr>
          <p:spPr bwMode="auto">
            <a:xfrm flipV="1">
              <a:off x="7186302" y="4074989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Oval 442"/>
            <p:cNvSpPr>
              <a:spLocks noChangeArrowheads="1"/>
            </p:cNvSpPr>
            <p:nvPr/>
          </p:nvSpPr>
          <p:spPr bwMode="auto">
            <a:xfrm flipV="1">
              <a:off x="7516502" y="4070226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Oval 443"/>
            <p:cNvSpPr>
              <a:spLocks noChangeArrowheads="1"/>
            </p:cNvSpPr>
            <p:nvPr/>
          </p:nvSpPr>
          <p:spPr bwMode="auto">
            <a:xfrm flipV="1">
              <a:off x="7870515" y="4070226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Oval 444"/>
            <p:cNvSpPr>
              <a:spLocks noChangeArrowheads="1"/>
            </p:cNvSpPr>
            <p:nvPr/>
          </p:nvSpPr>
          <p:spPr bwMode="auto">
            <a:xfrm flipV="1">
              <a:off x="8211827" y="4070226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Oval 445"/>
            <p:cNvSpPr>
              <a:spLocks noChangeArrowheads="1"/>
            </p:cNvSpPr>
            <p:nvPr/>
          </p:nvSpPr>
          <p:spPr bwMode="auto">
            <a:xfrm flipV="1">
              <a:off x="8542027" y="4065464"/>
              <a:ext cx="98425" cy="98425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" name="Rectangle 453"/>
          <p:cNvSpPr>
            <a:spLocks noChangeArrowheads="1"/>
          </p:cNvSpPr>
          <p:nvPr/>
        </p:nvSpPr>
        <p:spPr bwMode="auto">
          <a:xfrm>
            <a:off x="3779912" y="5919663"/>
            <a:ext cx="2628292" cy="46166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de-CH" sz="2400" b="1" dirty="0" err="1" smtClean="0">
                <a:solidFill>
                  <a:srgbClr val="FF0000"/>
                </a:solidFill>
              </a:rPr>
              <a:t>Middle</a:t>
            </a:r>
            <a:r>
              <a:rPr lang="de-CH" sz="2400" b="1" dirty="0" smtClean="0">
                <a:solidFill>
                  <a:srgbClr val="FF0000"/>
                </a:solidFill>
              </a:rPr>
              <a:t> </a:t>
            </a:r>
            <a:r>
              <a:rPr lang="de-CH" sz="2400" b="1" dirty="0" err="1" smtClean="0">
                <a:solidFill>
                  <a:srgbClr val="FF0000"/>
                </a:solidFill>
              </a:rPr>
              <a:t>layer</a:t>
            </a:r>
            <a:r>
              <a:rPr lang="de-CH" sz="2400" b="1" dirty="0" smtClean="0">
                <a:solidFill>
                  <a:srgbClr val="FF0000"/>
                </a:solidFill>
              </a:rPr>
              <a:t> </a:t>
            </a:r>
            <a:r>
              <a:rPr lang="de-CH" sz="2400" b="1" dirty="0" err="1">
                <a:solidFill>
                  <a:srgbClr val="FF0000"/>
                </a:solidFill>
              </a:rPr>
              <a:t>graph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0" name="Gruppieren 177"/>
          <p:cNvGrpSpPr/>
          <p:nvPr/>
        </p:nvGrpSpPr>
        <p:grpSpPr>
          <a:xfrm>
            <a:off x="6314765" y="3782889"/>
            <a:ext cx="2178050" cy="258762"/>
            <a:chOff x="6314765" y="3782889"/>
            <a:chExt cx="2178050" cy="258762"/>
          </a:xfrm>
        </p:grpSpPr>
        <p:sp>
          <p:nvSpPr>
            <p:cNvPr id="68" name="Line 486"/>
            <p:cNvSpPr>
              <a:spLocks noChangeShapeType="1"/>
            </p:cNvSpPr>
            <p:nvPr/>
          </p:nvSpPr>
          <p:spPr bwMode="auto">
            <a:xfrm>
              <a:off x="6319527" y="3782889"/>
              <a:ext cx="490538" cy="250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487"/>
            <p:cNvSpPr>
              <a:spLocks noChangeShapeType="1"/>
            </p:cNvSpPr>
            <p:nvPr/>
          </p:nvSpPr>
          <p:spPr bwMode="auto">
            <a:xfrm flipV="1">
              <a:off x="6314765" y="3795589"/>
              <a:ext cx="474662" cy="225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492"/>
            <p:cNvGrpSpPr>
              <a:grpSpLocks/>
            </p:cNvGrpSpPr>
            <p:nvPr/>
          </p:nvGrpSpPr>
          <p:grpSpPr bwMode="auto">
            <a:xfrm>
              <a:off x="7089465" y="3790826"/>
              <a:ext cx="638175" cy="250825"/>
              <a:chOff x="1798" y="2856"/>
              <a:chExt cx="312" cy="158"/>
            </a:xfrm>
          </p:grpSpPr>
          <p:sp>
            <p:nvSpPr>
              <p:cNvPr id="71" name="Line 488"/>
              <p:cNvSpPr>
                <a:spLocks noChangeShapeType="1"/>
              </p:cNvSpPr>
              <p:nvPr/>
            </p:nvSpPr>
            <p:spPr bwMode="auto">
              <a:xfrm>
                <a:off x="1801" y="2856"/>
                <a:ext cx="309" cy="1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489"/>
              <p:cNvSpPr>
                <a:spLocks noChangeShapeType="1"/>
              </p:cNvSpPr>
              <p:nvPr/>
            </p:nvSpPr>
            <p:spPr bwMode="auto">
              <a:xfrm flipV="1">
                <a:off x="1798" y="2864"/>
                <a:ext cx="299" cy="1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" name="Line 490"/>
            <p:cNvSpPr>
              <a:spLocks noChangeShapeType="1"/>
            </p:cNvSpPr>
            <p:nvPr/>
          </p:nvSpPr>
          <p:spPr bwMode="auto">
            <a:xfrm>
              <a:off x="8002277" y="3789239"/>
              <a:ext cx="490538" cy="250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491"/>
            <p:cNvSpPr>
              <a:spLocks noChangeShapeType="1"/>
            </p:cNvSpPr>
            <p:nvPr/>
          </p:nvSpPr>
          <p:spPr bwMode="auto">
            <a:xfrm flipV="1">
              <a:off x="7997515" y="3801939"/>
              <a:ext cx="474662" cy="225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6" name="Picture 2" descr="http://www.clker.com/cliparts/e/2/a/d/1206574733930851359Ryan_Taylor_Green_Tick.svg.me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04844" y="4499282"/>
            <a:ext cx="400555" cy="461103"/>
          </a:xfrm>
          <a:prstGeom prst="rect">
            <a:avLst/>
          </a:prstGeom>
          <a:noFill/>
        </p:spPr>
      </p:pic>
      <p:sp>
        <p:nvSpPr>
          <p:cNvPr id="149" name="Line 117"/>
          <p:cNvSpPr>
            <a:spLocks noChangeShapeType="1"/>
          </p:cNvSpPr>
          <p:nvPr/>
        </p:nvSpPr>
        <p:spPr bwMode="auto">
          <a:xfrm rot="10800000">
            <a:off x="2509838" y="3671887"/>
            <a:ext cx="1085849" cy="81438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" name="Line 117"/>
          <p:cNvSpPr>
            <a:spLocks noChangeShapeType="1"/>
          </p:cNvSpPr>
          <p:nvPr/>
        </p:nvSpPr>
        <p:spPr bwMode="auto">
          <a:xfrm rot="10800000" flipH="1">
            <a:off x="3595688" y="3652837"/>
            <a:ext cx="1095375" cy="83343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" name="Line 117"/>
          <p:cNvSpPr>
            <a:spLocks noChangeShapeType="1"/>
          </p:cNvSpPr>
          <p:nvPr/>
        </p:nvSpPr>
        <p:spPr bwMode="auto">
          <a:xfrm rot="10800000" flipV="1">
            <a:off x="2509838" y="3671886"/>
            <a:ext cx="1" cy="823913"/>
          </a:xfrm>
          <a:prstGeom prst="line">
            <a:avLst/>
          </a:prstGeom>
          <a:noFill/>
          <a:ln w="63500">
            <a:solidFill>
              <a:srgbClr val="00B050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" name="Line 117"/>
          <p:cNvSpPr>
            <a:spLocks noChangeShapeType="1"/>
          </p:cNvSpPr>
          <p:nvPr/>
        </p:nvSpPr>
        <p:spPr bwMode="auto">
          <a:xfrm rot="10800000">
            <a:off x="4691063" y="3657600"/>
            <a:ext cx="14288" cy="833438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" name="Line 117"/>
          <p:cNvSpPr>
            <a:spLocks noChangeShapeType="1"/>
          </p:cNvSpPr>
          <p:nvPr/>
        </p:nvSpPr>
        <p:spPr bwMode="auto">
          <a:xfrm rot="10800000" flipH="1" flipV="1">
            <a:off x="3590926" y="3648074"/>
            <a:ext cx="1119186" cy="833439"/>
          </a:xfrm>
          <a:prstGeom prst="line">
            <a:avLst/>
          </a:prstGeom>
          <a:noFill/>
          <a:ln w="63500">
            <a:solidFill>
              <a:srgbClr val="00B050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" name="Line 117"/>
          <p:cNvSpPr>
            <a:spLocks noChangeShapeType="1"/>
          </p:cNvSpPr>
          <p:nvPr/>
        </p:nvSpPr>
        <p:spPr bwMode="auto">
          <a:xfrm rot="10800000" flipH="1">
            <a:off x="2514599" y="3651250"/>
            <a:ext cx="1085851" cy="844549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452"/>
          <p:cNvSpPr>
            <a:spLocks noChangeArrowheads="1"/>
          </p:cNvSpPr>
          <p:nvPr/>
        </p:nvSpPr>
        <p:spPr bwMode="auto">
          <a:xfrm>
            <a:off x="1754830" y="2457008"/>
            <a:ext cx="6520490" cy="964371"/>
          </a:xfrm>
          <a:prstGeom prst="rect">
            <a:avLst/>
          </a:prstGeom>
          <a:solidFill>
            <a:srgbClr val="FF0000">
              <a:alpha val="50000"/>
            </a:srgbClr>
          </a:solidFill>
          <a:ln w="444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Line 451"/>
          <p:cNvSpPr>
            <a:spLocks noChangeShapeType="1"/>
          </p:cNvSpPr>
          <p:nvPr/>
        </p:nvSpPr>
        <p:spPr bwMode="auto">
          <a:xfrm>
            <a:off x="1231193" y="3416300"/>
            <a:ext cx="7308812" cy="0"/>
          </a:xfrm>
          <a:prstGeom prst="line">
            <a:avLst/>
          </a:prstGeom>
          <a:noFill/>
          <a:ln w="19050" cap="rnd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0" name="Line 451"/>
          <p:cNvSpPr>
            <a:spLocks noChangeShapeType="1"/>
          </p:cNvSpPr>
          <p:nvPr/>
        </p:nvSpPr>
        <p:spPr bwMode="auto">
          <a:xfrm>
            <a:off x="1195189" y="2450542"/>
            <a:ext cx="7344816" cy="0"/>
          </a:xfrm>
          <a:prstGeom prst="line">
            <a:avLst/>
          </a:prstGeom>
          <a:noFill/>
          <a:ln w="19050" cap="rnd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731788" y="2469133"/>
            <a:ext cx="730250" cy="941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2447750" y="2477071"/>
            <a:ext cx="1447800" cy="946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2430288" y="2464371"/>
            <a:ext cx="2205037" cy="957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458560" y="2456892"/>
            <a:ext cx="727378" cy="9583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3181175" y="2472308"/>
            <a:ext cx="714375" cy="941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3174825" y="2464371"/>
            <a:ext cx="2189163" cy="946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3168475" y="2473896"/>
            <a:ext cx="747713" cy="935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3905075" y="2472308"/>
            <a:ext cx="728663" cy="944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3901900" y="2464371"/>
            <a:ext cx="1457325" cy="954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1747663" y="2462783"/>
            <a:ext cx="2867906" cy="9662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H="1">
            <a:off x="4615569" y="2472308"/>
            <a:ext cx="1480256" cy="9566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4615568" y="2473896"/>
            <a:ext cx="2220031" cy="9551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 flipV="1">
            <a:off x="2465213" y="2477071"/>
            <a:ext cx="2882900" cy="931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V="1">
            <a:off x="5321125" y="2481833"/>
            <a:ext cx="774700" cy="938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V="1">
            <a:off x="5313188" y="2464371"/>
            <a:ext cx="2251075" cy="963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H="1" flipV="1">
            <a:off x="3162125" y="2475483"/>
            <a:ext cx="2930525" cy="946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V="1">
            <a:off x="6064075" y="2481833"/>
            <a:ext cx="765175" cy="938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 flipV="1">
            <a:off x="6030738" y="2483421"/>
            <a:ext cx="1514475" cy="955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H="1" flipV="1">
            <a:off x="3898725" y="2475483"/>
            <a:ext cx="2874963" cy="947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 flipH="1" flipV="1">
            <a:off x="6086300" y="2477071"/>
            <a:ext cx="728663" cy="962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 flipV="1">
            <a:off x="6797500" y="2473896"/>
            <a:ext cx="1490663" cy="962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 flipV="1">
            <a:off x="4627388" y="2480246"/>
            <a:ext cx="2897187" cy="915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H="1" flipV="1">
            <a:off x="6814963" y="2481833"/>
            <a:ext cx="709612" cy="923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V="1">
            <a:off x="7530925" y="2478658"/>
            <a:ext cx="757238" cy="930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 flipH="1" flipV="1">
            <a:off x="5351288" y="2465958"/>
            <a:ext cx="2933700" cy="938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H="1" flipV="1">
            <a:off x="7549975" y="2469133"/>
            <a:ext cx="728663" cy="933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flipH="1" flipV="1">
            <a:off x="8284988" y="2475483"/>
            <a:ext cx="0" cy="933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" name="Line 117"/>
          <p:cNvSpPr>
            <a:spLocks noChangeShapeType="1"/>
          </p:cNvSpPr>
          <p:nvPr/>
        </p:nvSpPr>
        <p:spPr bwMode="auto">
          <a:xfrm>
            <a:off x="1750838" y="2456891"/>
            <a:ext cx="0" cy="95997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/>
            <a:tailEnd type="oval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" name="Line 118"/>
          <p:cNvSpPr>
            <a:spLocks noChangeShapeType="1"/>
          </p:cNvSpPr>
          <p:nvPr/>
        </p:nvSpPr>
        <p:spPr bwMode="auto">
          <a:xfrm flipH="1">
            <a:off x="1763538" y="2475483"/>
            <a:ext cx="698500" cy="931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" name="Line 119"/>
          <p:cNvSpPr>
            <a:spLocks noChangeShapeType="1"/>
          </p:cNvSpPr>
          <p:nvPr/>
        </p:nvSpPr>
        <p:spPr bwMode="auto">
          <a:xfrm flipH="1">
            <a:off x="1757188" y="2488183"/>
            <a:ext cx="1408112" cy="928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de-CH" dirty="0">
                <a:solidFill>
                  <a:prstClr val="black"/>
                </a:solidFill>
                <a:ea typeface="+mn-ea"/>
                <a:cs typeface="Arial" pitchFamily="34" charset="0"/>
              </a:rPr>
              <a:t>The </a:t>
            </a:r>
            <a:r>
              <a:rPr lang="de-CH" dirty="0" err="1">
                <a:solidFill>
                  <a:prstClr val="black"/>
                </a:solidFill>
                <a:ea typeface="+mn-ea"/>
                <a:cs typeface="Arial" pitchFamily="34" charset="0"/>
              </a:rPr>
              <a:t>middle</a:t>
            </a:r>
            <a:r>
              <a:rPr lang="de-CH" dirty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>
                <a:solidFill>
                  <a:prstClr val="black"/>
                </a:solidFill>
                <a:ea typeface="+mn-ea"/>
                <a:cs typeface="Arial" pitchFamily="34" charset="0"/>
              </a:rPr>
              <a:t>layer</a:t>
            </a:r>
            <a:r>
              <a:rPr lang="de-CH" dirty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graph</a:t>
            </a:r>
            <a:endParaRPr lang="en-US" dirty="0"/>
          </a:p>
        </p:txBody>
      </p:sp>
      <p:sp>
        <p:nvSpPr>
          <p:cNvPr id="165" name="Inhaltsplatzhalter 2"/>
          <p:cNvSpPr txBox="1">
            <a:spLocks/>
          </p:cNvSpPr>
          <p:nvPr/>
        </p:nvSpPr>
        <p:spPr>
          <a:xfrm>
            <a:off x="323528" y="1448780"/>
            <a:ext cx="4343400" cy="609600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CH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Middle</a:t>
            </a: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layer</a:t>
            </a:r>
            <a:r>
              <a:rPr kumimoji="0" lang="de-C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540" y="2312876"/>
            <a:ext cx="6556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744" y="3356992"/>
            <a:ext cx="19843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" name="Rectangle 183"/>
          <p:cNvSpPr>
            <a:spLocks noChangeArrowheads="1"/>
          </p:cNvSpPr>
          <p:nvPr/>
        </p:nvSpPr>
        <p:spPr bwMode="auto">
          <a:xfrm>
            <a:off x="1447217" y="2205444"/>
            <a:ext cx="648072" cy="21544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1400" b="1" dirty="0" smtClean="0">
                <a:latin typeface="Courier New" pitchFamily="49" charset="0"/>
              </a:rPr>
              <a:t>11100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171" name="Rectangle 183"/>
          <p:cNvSpPr>
            <a:spLocks noChangeArrowheads="1"/>
          </p:cNvSpPr>
          <p:nvPr/>
        </p:nvSpPr>
        <p:spPr bwMode="auto">
          <a:xfrm>
            <a:off x="2131293" y="2205444"/>
            <a:ext cx="648072" cy="21544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1400" b="1" dirty="0" smtClean="0">
                <a:latin typeface="Courier New" pitchFamily="49" charset="0"/>
              </a:rPr>
              <a:t>11010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172" name="Rectangle 183"/>
          <p:cNvSpPr>
            <a:spLocks noChangeArrowheads="1"/>
          </p:cNvSpPr>
          <p:nvPr/>
        </p:nvSpPr>
        <p:spPr bwMode="auto">
          <a:xfrm>
            <a:off x="2851373" y="2205444"/>
            <a:ext cx="648072" cy="21544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1400" b="1" dirty="0" smtClean="0">
                <a:latin typeface="Courier New" pitchFamily="49" charset="0"/>
              </a:rPr>
              <a:t>11001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173" name="Rectangle 183"/>
          <p:cNvSpPr>
            <a:spLocks noChangeArrowheads="1"/>
          </p:cNvSpPr>
          <p:nvPr/>
        </p:nvSpPr>
        <p:spPr bwMode="auto">
          <a:xfrm>
            <a:off x="3607457" y="2204864"/>
            <a:ext cx="648072" cy="21544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1400" b="1" dirty="0" smtClean="0">
                <a:latin typeface="Courier New" pitchFamily="49" charset="0"/>
              </a:rPr>
              <a:t>10110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174" name="Rectangle 183"/>
          <p:cNvSpPr>
            <a:spLocks noChangeArrowheads="1"/>
          </p:cNvSpPr>
          <p:nvPr/>
        </p:nvSpPr>
        <p:spPr bwMode="auto">
          <a:xfrm>
            <a:off x="4327537" y="2204864"/>
            <a:ext cx="648072" cy="21544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1400" b="1" dirty="0" smtClean="0">
                <a:latin typeface="Courier New" pitchFamily="49" charset="0"/>
              </a:rPr>
              <a:t>10101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175" name="Rectangle 183"/>
          <p:cNvSpPr>
            <a:spLocks noChangeArrowheads="1"/>
          </p:cNvSpPr>
          <p:nvPr/>
        </p:nvSpPr>
        <p:spPr bwMode="auto">
          <a:xfrm>
            <a:off x="5047617" y="2205444"/>
            <a:ext cx="648072" cy="21544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1400" b="1" dirty="0" smtClean="0">
                <a:latin typeface="Courier New" pitchFamily="49" charset="0"/>
              </a:rPr>
              <a:t>10011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176" name="Rectangle 183"/>
          <p:cNvSpPr>
            <a:spLocks noChangeArrowheads="1"/>
          </p:cNvSpPr>
          <p:nvPr/>
        </p:nvSpPr>
        <p:spPr bwMode="auto">
          <a:xfrm>
            <a:off x="5767697" y="2205444"/>
            <a:ext cx="648072" cy="21544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1400" b="1" dirty="0" smtClean="0">
                <a:latin typeface="Courier New" pitchFamily="49" charset="0"/>
              </a:rPr>
              <a:t>01110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177" name="Rectangle 183"/>
          <p:cNvSpPr>
            <a:spLocks noChangeArrowheads="1"/>
          </p:cNvSpPr>
          <p:nvPr/>
        </p:nvSpPr>
        <p:spPr bwMode="auto">
          <a:xfrm>
            <a:off x="6523781" y="2204864"/>
            <a:ext cx="648072" cy="21544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1400" b="1" dirty="0" smtClean="0">
                <a:latin typeface="Courier New" pitchFamily="49" charset="0"/>
              </a:rPr>
              <a:t>01101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178" name="Rectangle 183"/>
          <p:cNvSpPr>
            <a:spLocks noChangeArrowheads="1"/>
          </p:cNvSpPr>
          <p:nvPr/>
        </p:nvSpPr>
        <p:spPr bwMode="auto">
          <a:xfrm>
            <a:off x="7243861" y="2204864"/>
            <a:ext cx="648072" cy="21544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1400" b="1" dirty="0" smtClean="0">
                <a:latin typeface="Courier New" pitchFamily="49" charset="0"/>
              </a:rPr>
              <a:t>01011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179" name="Rectangle 183"/>
          <p:cNvSpPr>
            <a:spLocks noChangeArrowheads="1"/>
          </p:cNvSpPr>
          <p:nvPr/>
        </p:nvSpPr>
        <p:spPr bwMode="auto">
          <a:xfrm>
            <a:off x="7963941" y="2204864"/>
            <a:ext cx="648072" cy="21544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1400" b="1" dirty="0" smtClean="0">
                <a:latin typeface="Courier New" pitchFamily="49" charset="0"/>
              </a:rPr>
              <a:t>00111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180" name="Rectangle 183"/>
          <p:cNvSpPr>
            <a:spLocks noChangeArrowheads="1"/>
          </p:cNvSpPr>
          <p:nvPr/>
        </p:nvSpPr>
        <p:spPr bwMode="auto">
          <a:xfrm>
            <a:off x="1447217" y="3501588"/>
            <a:ext cx="648072" cy="21544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1400" b="1" dirty="0" smtClean="0">
                <a:latin typeface="Courier New" pitchFamily="49" charset="0"/>
              </a:rPr>
              <a:t>11000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181" name="Rectangle 183"/>
          <p:cNvSpPr>
            <a:spLocks noChangeArrowheads="1"/>
          </p:cNvSpPr>
          <p:nvPr/>
        </p:nvSpPr>
        <p:spPr bwMode="auto">
          <a:xfrm>
            <a:off x="2131293" y="3501588"/>
            <a:ext cx="648072" cy="21544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1400" b="1" dirty="0" smtClean="0">
                <a:latin typeface="Courier New" pitchFamily="49" charset="0"/>
              </a:rPr>
              <a:t>10100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182" name="Rectangle 183"/>
          <p:cNvSpPr>
            <a:spLocks noChangeArrowheads="1"/>
          </p:cNvSpPr>
          <p:nvPr/>
        </p:nvSpPr>
        <p:spPr bwMode="auto">
          <a:xfrm>
            <a:off x="2851373" y="3501588"/>
            <a:ext cx="648072" cy="21544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1400" b="1" dirty="0" smtClean="0">
                <a:latin typeface="Courier New" pitchFamily="49" charset="0"/>
              </a:rPr>
              <a:t>10010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183" name="Rectangle 183"/>
          <p:cNvSpPr>
            <a:spLocks noChangeArrowheads="1"/>
          </p:cNvSpPr>
          <p:nvPr/>
        </p:nvSpPr>
        <p:spPr bwMode="auto">
          <a:xfrm>
            <a:off x="3607457" y="3501008"/>
            <a:ext cx="648072" cy="21544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1400" b="1" dirty="0" smtClean="0">
                <a:latin typeface="Courier New" pitchFamily="49" charset="0"/>
              </a:rPr>
              <a:t>10001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184" name="Rectangle 183"/>
          <p:cNvSpPr>
            <a:spLocks noChangeArrowheads="1"/>
          </p:cNvSpPr>
          <p:nvPr/>
        </p:nvSpPr>
        <p:spPr bwMode="auto">
          <a:xfrm>
            <a:off x="4327537" y="3501008"/>
            <a:ext cx="648072" cy="21544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1400" b="1" dirty="0" smtClean="0">
                <a:latin typeface="Courier New" pitchFamily="49" charset="0"/>
              </a:rPr>
              <a:t>01100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185" name="Rectangle 183"/>
          <p:cNvSpPr>
            <a:spLocks noChangeArrowheads="1"/>
          </p:cNvSpPr>
          <p:nvPr/>
        </p:nvSpPr>
        <p:spPr bwMode="auto">
          <a:xfrm>
            <a:off x="5047617" y="3501588"/>
            <a:ext cx="648072" cy="21544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1400" b="1" dirty="0" smtClean="0">
                <a:latin typeface="Courier New" pitchFamily="49" charset="0"/>
              </a:rPr>
              <a:t>01010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186" name="Rectangle 183"/>
          <p:cNvSpPr>
            <a:spLocks noChangeArrowheads="1"/>
          </p:cNvSpPr>
          <p:nvPr/>
        </p:nvSpPr>
        <p:spPr bwMode="auto">
          <a:xfrm>
            <a:off x="5767697" y="3501588"/>
            <a:ext cx="648072" cy="21544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1400" b="1" dirty="0" smtClean="0">
                <a:latin typeface="Courier New" pitchFamily="49" charset="0"/>
              </a:rPr>
              <a:t>01001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187" name="Rectangle 183"/>
          <p:cNvSpPr>
            <a:spLocks noChangeArrowheads="1"/>
          </p:cNvSpPr>
          <p:nvPr/>
        </p:nvSpPr>
        <p:spPr bwMode="auto">
          <a:xfrm>
            <a:off x="6523781" y="3501008"/>
            <a:ext cx="648072" cy="21544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1400" b="1" dirty="0" smtClean="0">
                <a:latin typeface="Courier New" pitchFamily="49" charset="0"/>
              </a:rPr>
              <a:t>00110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188" name="Rectangle 183"/>
          <p:cNvSpPr>
            <a:spLocks noChangeArrowheads="1"/>
          </p:cNvSpPr>
          <p:nvPr/>
        </p:nvSpPr>
        <p:spPr bwMode="auto">
          <a:xfrm>
            <a:off x="7243861" y="3501008"/>
            <a:ext cx="648072" cy="21544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1400" b="1" dirty="0" smtClean="0">
                <a:latin typeface="Courier New" pitchFamily="49" charset="0"/>
              </a:rPr>
              <a:t>00101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189" name="Rectangle 183"/>
          <p:cNvSpPr>
            <a:spLocks noChangeArrowheads="1"/>
          </p:cNvSpPr>
          <p:nvPr/>
        </p:nvSpPr>
        <p:spPr bwMode="auto">
          <a:xfrm>
            <a:off x="7963941" y="3501008"/>
            <a:ext cx="648072" cy="21544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27432" tIns="0" rIns="27432" bIns="0">
            <a:spAutoFit/>
          </a:bodyPr>
          <a:lstStyle/>
          <a:p>
            <a:r>
              <a:rPr lang="de-CH" sz="1400" b="1" dirty="0" smtClean="0">
                <a:latin typeface="Courier New" pitchFamily="49" charset="0"/>
              </a:rPr>
              <a:t>00011</a:t>
            </a:r>
            <a:endParaRPr lang="en-US" sz="1400" b="1" dirty="0">
              <a:latin typeface="Courier New" pitchFamily="49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520788"/>
            <a:ext cx="156257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90"/>
          <p:cNvGrpSpPr/>
          <p:nvPr/>
        </p:nvGrpSpPr>
        <p:grpSpPr>
          <a:xfrm>
            <a:off x="1738311" y="2462213"/>
            <a:ext cx="6554790" cy="966787"/>
            <a:chOff x="1738311" y="2462213"/>
            <a:chExt cx="6554790" cy="966787"/>
          </a:xfrm>
        </p:grpSpPr>
        <p:sp>
          <p:nvSpPr>
            <p:cNvPr id="71" name="Line 117"/>
            <p:cNvSpPr>
              <a:spLocks noChangeShapeType="1"/>
            </p:cNvSpPr>
            <p:nvPr/>
          </p:nvSpPr>
          <p:spPr bwMode="auto">
            <a:xfrm rot="10800000" flipV="1">
              <a:off x="1755774" y="2463799"/>
              <a:ext cx="714375" cy="955676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117"/>
            <p:cNvSpPr>
              <a:spLocks noChangeShapeType="1"/>
            </p:cNvSpPr>
            <p:nvPr/>
          </p:nvSpPr>
          <p:spPr bwMode="auto">
            <a:xfrm rot="10800000" flipH="1" flipV="1">
              <a:off x="2466976" y="2462213"/>
              <a:ext cx="714374" cy="952500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17"/>
            <p:cNvSpPr>
              <a:spLocks noChangeShapeType="1"/>
            </p:cNvSpPr>
            <p:nvPr/>
          </p:nvSpPr>
          <p:spPr bwMode="auto">
            <a:xfrm rot="10800000" flipH="1">
              <a:off x="3186113" y="2466975"/>
              <a:ext cx="2166937" cy="938213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17"/>
            <p:cNvSpPr>
              <a:spLocks noChangeShapeType="1"/>
            </p:cNvSpPr>
            <p:nvPr/>
          </p:nvSpPr>
          <p:spPr bwMode="auto">
            <a:xfrm rot="10800000" flipH="1">
              <a:off x="3914775" y="2471737"/>
              <a:ext cx="1438275" cy="933449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17"/>
            <p:cNvSpPr>
              <a:spLocks noChangeShapeType="1"/>
            </p:cNvSpPr>
            <p:nvPr/>
          </p:nvSpPr>
          <p:spPr bwMode="auto">
            <a:xfrm rot="10800000" flipH="1">
              <a:off x="3914775" y="2476500"/>
              <a:ext cx="714375" cy="928688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17"/>
            <p:cNvSpPr>
              <a:spLocks noChangeShapeType="1"/>
            </p:cNvSpPr>
            <p:nvPr/>
          </p:nvSpPr>
          <p:spPr bwMode="auto">
            <a:xfrm rot="10800000">
              <a:off x="4633913" y="2476500"/>
              <a:ext cx="2886075" cy="914400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17"/>
            <p:cNvSpPr>
              <a:spLocks noChangeShapeType="1"/>
            </p:cNvSpPr>
            <p:nvPr/>
          </p:nvSpPr>
          <p:spPr bwMode="auto">
            <a:xfrm rot="10800000" flipH="1">
              <a:off x="7535865" y="2466975"/>
              <a:ext cx="757236" cy="928688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17"/>
            <p:cNvSpPr>
              <a:spLocks noChangeShapeType="1"/>
            </p:cNvSpPr>
            <p:nvPr/>
          </p:nvSpPr>
          <p:spPr bwMode="auto">
            <a:xfrm rot="10800000" flipH="1">
              <a:off x="8286750" y="2466974"/>
              <a:ext cx="4764" cy="938213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117"/>
            <p:cNvSpPr>
              <a:spLocks noChangeShapeType="1"/>
            </p:cNvSpPr>
            <p:nvPr/>
          </p:nvSpPr>
          <p:spPr bwMode="auto">
            <a:xfrm rot="10800000">
              <a:off x="7548561" y="2476497"/>
              <a:ext cx="728663" cy="923927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117"/>
            <p:cNvSpPr>
              <a:spLocks noChangeShapeType="1"/>
            </p:cNvSpPr>
            <p:nvPr/>
          </p:nvSpPr>
          <p:spPr bwMode="auto">
            <a:xfrm rot="10800000" flipH="1">
              <a:off x="5300663" y="2476498"/>
              <a:ext cx="2243137" cy="947739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17"/>
            <p:cNvSpPr>
              <a:spLocks noChangeShapeType="1"/>
            </p:cNvSpPr>
            <p:nvPr/>
          </p:nvSpPr>
          <p:spPr bwMode="auto">
            <a:xfrm rot="10800000" flipH="1">
              <a:off x="5305425" y="2476500"/>
              <a:ext cx="785813" cy="952500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17"/>
            <p:cNvSpPr>
              <a:spLocks noChangeShapeType="1"/>
            </p:cNvSpPr>
            <p:nvPr/>
          </p:nvSpPr>
          <p:spPr bwMode="auto">
            <a:xfrm rot="10800000">
              <a:off x="6091236" y="2471735"/>
              <a:ext cx="704851" cy="947739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17"/>
            <p:cNvSpPr>
              <a:spLocks noChangeShapeType="1"/>
            </p:cNvSpPr>
            <p:nvPr/>
          </p:nvSpPr>
          <p:spPr bwMode="auto">
            <a:xfrm rot="10800000">
              <a:off x="3890963" y="2476500"/>
              <a:ext cx="2900362" cy="947738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17"/>
            <p:cNvSpPr>
              <a:spLocks noChangeShapeType="1"/>
            </p:cNvSpPr>
            <p:nvPr/>
          </p:nvSpPr>
          <p:spPr bwMode="auto">
            <a:xfrm rot="10800000" flipV="1">
              <a:off x="2447925" y="2476500"/>
              <a:ext cx="1438275" cy="947738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17"/>
            <p:cNvSpPr>
              <a:spLocks noChangeShapeType="1"/>
            </p:cNvSpPr>
            <p:nvPr/>
          </p:nvSpPr>
          <p:spPr bwMode="auto">
            <a:xfrm rot="10800000">
              <a:off x="1738311" y="2466971"/>
              <a:ext cx="723902" cy="947741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17"/>
            <p:cNvSpPr>
              <a:spLocks noChangeShapeType="1"/>
            </p:cNvSpPr>
            <p:nvPr/>
          </p:nvSpPr>
          <p:spPr bwMode="auto">
            <a:xfrm rot="10800000">
              <a:off x="1743074" y="2462213"/>
              <a:ext cx="2862261" cy="962024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117"/>
            <p:cNvSpPr>
              <a:spLocks noChangeShapeType="1"/>
            </p:cNvSpPr>
            <p:nvPr/>
          </p:nvSpPr>
          <p:spPr bwMode="auto">
            <a:xfrm rot="10800000" flipH="1">
              <a:off x="4600575" y="2476499"/>
              <a:ext cx="2228849" cy="952498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17"/>
            <p:cNvSpPr>
              <a:spLocks noChangeShapeType="1"/>
            </p:cNvSpPr>
            <p:nvPr/>
          </p:nvSpPr>
          <p:spPr bwMode="auto">
            <a:xfrm rot="10800000" flipH="1">
              <a:off x="6054725" y="2476500"/>
              <a:ext cx="781051" cy="947738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117"/>
            <p:cNvSpPr>
              <a:spLocks noChangeShapeType="1"/>
            </p:cNvSpPr>
            <p:nvPr/>
          </p:nvSpPr>
          <p:spPr bwMode="auto">
            <a:xfrm rot="10800000">
              <a:off x="3157537" y="2471735"/>
              <a:ext cx="2905126" cy="942977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117"/>
            <p:cNvSpPr>
              <a:spLocks noChangeShapeType="1"/>
            </p:cNvSpPr>
            <p:nvPr/>
          </p:nvSpPr>
          <p:spPr bwMode="auto">
            <a:xfrm rot="10800000" flipV="1">
              <a:off x="1757361" y="2481263"/>
              <a:ext cx="1400177" cy="933450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 type="oval"/>
              <a:tailEnd type="oval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2" name="Picture 2" descr="http://www.clker.com/cliparts/e/2/a/d/1206574733930851359Ryan_Taylor_Green_Tick.svg.m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6531" y="1633279"/>
            <a:ext cx="400555" cy="46110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2695</Words>
  <Application>Microsoft Office PowerPoint</Application>
  <PresentationFormat>Bildschirmpräsentation (4:3)</PresentationFormat>
  <Paragraphs>923</Paragraphs>
  <Slides>56</Slides>
  <Notes>28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56</vt:i4>
      </vt:variant>
    </vt:vector>
  </HeadingPairs>
  <TitlesOfParts>
    <vt:vector size="57" baseType="lpstr">
      <vt:lpstr>Larissa-Design</vt:lpstr>
      <vt:lpstr>Hamilton cycles in highly symmetric graphs</vt:lpstr>
      <vt:lpstr>Hamilton cycles</vt:lpstr>
      <vt:lpstr>The hypercube</vt:lpstr>
      <vt:lpstr>The hypercube</vt:lpstr>
      <vt:lpstr>The hypercube</vt:lpstr>
      <vt:lpstr>The hypercube</vt:lpstr>
      <vt:lpstr>The middle layer graph</vt:lpstr>
      <vt:lpstr>The middle layer graph</vt:lpstr>
      <vt:lpstr>The middle layer graph</vt:lpstr>
      <vt:lpstr>The middle levels conjecture</vt:lpstr>
      <vt:lpstr>The middle levels conjecture</vt:lpstr>
      <vt:lpstr>The middle levels conjecture</vt:lpstr>
      <vt:lpstr>Our results</vt:lpstr>
      <vt:lpstr>Our results</vt:lpstr>
      <vt:lpstr>Our results</vt:lpstr>
      <vt:lpstr>Proof ideas</vt:lpstr>
      <vt:lpstr>Proof ideas</vt:lpstr>
      <vt:lpstr>Proof ideas</vt:lpstr>
      <vt:lpstr>Proof ideas</vt:lpstr>
      <vt:lpstr>Proof ideas</vt:lpstr>
      <vt:lpstr>Proof ideas</vt:lpstr>
      <vt:lpstr>Proof ideas</vt:lpstr>
      <vt:lpstr>The crucial reduction</vt:lpstr>
      <vt:lpstr>An algorithmic version</vt:lpstr>
      <vt:lpstr>Bipartite Kneser graphs</vt:lpstr>
      <vt:lpstr>Folie 26</vt:lpstr>
      <vt:lpstr>Folie 27</vt:lpstr>
      <vt:lpstr>Is                 hamiltonian? </vt:lpstr>
      <vt:lpstr>Is                 hamiltonian? </vt:lpstr>
      <vt:lpstr>Our results</vt:lpstr>
      <vt:lpstr>Kneser graphs</vt:lpstr>
      <vt:lpstr>Kneser graphs</vt:lpstr>
      <vt:lpstr>Kneser graphs</vt:lpstr>
      <vt:lpstr>Kneser graphs</vt:lpstr>
      <vt:lpstr>Kneser graphs</vt:lpstr>
      <vt:lpstr>Kneser graphs</vt:lpstr>
      <vt:lpstr>Our results</vt:lpstr>
      <vt:lpstr>Our results</vt:lpstr>
      <vt:lpstr>Proof ideas</vt:lpstr>
      <vt:lpstr>Proof ideas</vt:lpstr>
      <vt:lpstr>Proof ideas</vt:lpstr>
      <vt:lpstr>Central levels problem</vt:lpstr>
      <vt:lpstr>Central levels problem</vt:lpstr>
      <vt:lpstr>Central levels problem</vt:lpstr>
      <vt:lpstr>Central levels problem</vt:lpstr>
      <vt:lpstr>Central levels problem</vt:lpstr>
      <vt:lpstr>Edge-disjoint SCDs</vt:lpstr>
      <vt:lpstr>A sweeping generalization</vt:lpstr>
      <vt:lpstr>A sweeping generalization</vt:lpstr>
      <vt:lpstr>A sweeping generalization</vt:lpstr>
      <vt:lpstr>Our results</vt:lpstr>
      <vt:lpstr>Combinatorial Object Server++</vt:lpstr>
      <vt:lpstr>Open problem 1</vt:lpstr>
      <vt:lpstr>Open problem 2</vt:lpstr>
      <vt:lpstr>Open problem 3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Proof of the middle levels conjecture</dc:title>
  <dc:creator>User</dc:creator>
  <cp:lastModifiedBy>User</cp:lastModifiedBy>
  <cp:revision>112</cp:revision>
  <dcterms:created xsi:type="dcterms:W3CDTF">2014-04-10T17:53:22Z</dcterms:created>
  <dcterms:modified xsi:type="dcterms:W3CDTF">2018-06-18T11:07:56Z</dcterms:modified>
</cp:coreProperties>
</file>